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66" r:id="rId5"/>
    <p:sldId id="258" r:id="rId6"/>
    <p:sldId id="262" r:id="rId7"/>
    <p:sldId id="267" r:id="rId8"/>
    <p:sldId id="265" r:id="rId9"/>
    <p:sldId id="268" r:id="rId10"/>
    <p:sldId id="264" r:id="rId11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63257C-0AFA-368F-4A1C-F18B9B125DD0}" v="65" dt="2026-02-09T11:57:16.4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6T16:08:51.57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0 126,'3'0,"0"-1,-1 1,1-1,0 0,0 0,-1-1,1 1,3-2,9-6,40-14,1 1,0 5,2 2,0 3,96-6,278 19,-176 1,-230-2,-4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6T16:08:54.692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0 127,'1'-4,"-1"1,0 0,0 0,1 0,-1-1,1 1,0 0,0 0,0 0,-1 0,1 0,0 1,0-1,1 1,-1-1,1 0,-1 2,1-2,-1 2,0-2,1 1,0 1,0-1,0 1,-1 0,1-1,0 1,0-1,1 2,1-1,8-3,1 1,0 0,24 1,-23 2,118-1,111-12,130-16,2 30,-137 2,-208-3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6T16:08:59.48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1 126,'215'-5,"-145"1,73-19,156-26,-181 33,-11-7,-79 17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5-02-06T16:09:02.86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  <inkml:brushProperty name="ignorePressure" value="1"/>
    </inkml:brush>
  </inkml:definitions>
  <inkml:trace contextRef="#ctx0" brushRef="#br0">1 123,'3'0,"29"0,1-4,54-36,-43 5,80-9,46 44,-97 8,-45-8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B201C-2825-496C-94F6-2D5620D74B8A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E0E68-4652-4AE6-A6C7-33B96501415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0083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6FD7F-748C-27ED-9E5E-CE5A7DAC58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D085A0-16A7-AF55-A901-589A52453B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59059-5639-65F4-41B1-CB50B74C2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ED73EB-B50C-BF28-59BA-46746EF65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AF1A07-8D14-8EEC-AE8C-6F99EA3BE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92467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AE7C6-9B3C-675A-EA58-B8C28CAF7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3A4BEF-2BC0-5672-0CED-0E2E9BEB2D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045D6-BC08-0278-585F-5F7D37825C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F5746-DDA6-09C8-39A6-894966F20F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FFD5B-FC75-F7E7-B3D4-D125B6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1757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FFB794-1A38-FD27-0F3A-EA47D20527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B83B99-B963-727C-3B24-057C25C7A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D1F5F-4808-72C6-8788-5CFECBFF2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B6534-2E41-E664-05D0-012645427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2BA107-77AD-22FD-85BA-0F31D67C8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7212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ck 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6869961-F931-4F1E-9FB3-8587EBA3F36F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alpha val="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80000" indent="-180000" algn="l">
              <a:spcBef>
                <a:spcPts val="800"/>
              </a:spcBef>
              <a:buFont typeface="Ericsson Hilda" panose="00000500000000000000" pitchFamily="2" charset="0"/>
              <a:buChar char="●"/>
            </a:pPr>
            <a:endParaRPr lang="en-GB" err="1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D9DB7BA-3A2F-46BA-A617-2A049434CD6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3088" y="476251"/>
            <a:ext cx="256032" cy="256032"/>
          </a:xfrm>
          <a:prstGeom prst="rect">
            <a:avLst/>
          </a:prstGeom>
        </p:spPr>
      </p:pic>
      <p:sp>
        <p:nvSpPr>
          <p:cNvPr id="5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203FD5EF-20DB-46AB-B412-DF9112353719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US" sz="800" b="0" i="0" u="none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48586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379D3-F5BF-0E6A-DD77-B422BA3E9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1A796-121A-6EFE-0037-C3A73899B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26BAE-2B07-ACCB-C495-69D79757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41106-3CFB-90FF-E0FD-16C8FC0D9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606279-6C8B-EFFC-ABD5-FA74D54F1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0673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30E96-7A77-F4CC-4505-C4621C7FA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320993-685A-9364-C7B7-8F0A8B7572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6B46E-D73B-37F0-6A96-D50BEA2B3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3A227-E4DF-8217-9639-902D310ED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CABD9-731C-5768-2859-394ABAD12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7007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1A10D-5C9B-AC27-D5DB-8E8B62D45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0AADB-CF48-CEE0-5CA5-DCCD0DE392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A2D1B-B942-FCD3-07E2-4B93BE345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73EDD-C190-3447-DAE5-0F45D955B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057753-2056-F3C2-B2C3-FF8EF32C8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1CED4-0798-5BC4-0216-2B95ED41C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888576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2F163-753B-5A43-6555-9FB977D23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79E5ED-31BB-86E5-C89E-3E59DE7534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CBBC09-D1B4-1776-53AC-455C7B572B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17B6D2-FBA8-6F7E-AA97-79FCE36368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BE01D4-D658-CEBB-E7A5-77410B248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60E03A-965F-3DDF-2A72-526AE6B52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F90F63-CCB9-426B-74E2-93E88DB68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2AEDC8-AC81-492B-132F-8926449C3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74899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8E7FA-8439-0EA9-9DD0-0C0C885FB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C5F084-092D-35CD-317D-FD9F679CE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911C63-7640-F235-5A57-C36191D76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F33982-BD52-B0BD-F968-B5E10B5CF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42672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06405C-EBBA-14C1-B8D6-590AFCD56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B8D4DF-E532-BA04-EEFD-74F5B06CD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7DBBD8-3A02-B6DB-5F54-4A76A2DD5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5751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F915C-4360-A32E-B596-4511C9A5A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676F26-B3F3-6682-F701-384B73A83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B66B89-A713-E5AE-A462-0553F32710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ECED41-6EFA-D0D3-8EED-3824FB54D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8F84F-C756-FB09-B7CE-B8D37E603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8C95E-0C03-C949-E73F-6F23BD08F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43586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49174-2815-F3B3-9CD7-A47D02897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643366-6E7B-176D-6254-6FE23DBAA9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E63A97-E61A-CAC2-C836-604A4BA31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12644-CECC-7842-E5AD-05C358B6B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55FC0-A995-4D64-F071-F68C96799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67D0E2-5791-08D5-12D8-EB80B3CAF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2290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E066C2-1E4B-C58A-8419-55D153970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FDF04F-1F96-1475-1FF7-C2389B233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13BE2-87F3-6DC3-5B20-2F436E6557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E6EF43-00B4-466B-B2CB-FC4A9C4B59C8}" type="datetimeFigureOut">
              <a:rPr lang="en-IE" smtClean="0"/>
              <a:t>09/02/2026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BCD9A-F33D-2D48-54FC-BABAC654CE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9C2282-5EEE-7273-7919-31E17511D2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F0A97-084C-408E-8819-907D17D8D181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60732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6" Type="http://schemas.openxmlformats.org/officeDocument/2006/relationships/image" Target="../media/image5.emf"/><Relationship Id="rId5" Type="http://schemas.openxmlformats.org/officeDocument/2006/relationships/hyperlink" Target="https://scratch.mit.edu/" TargetMode="Externa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6" Type="http://schemas.openxmlformats.org/officeDocument/2006/relationships/image" Target="../media/image9.emf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9.emf"/><Relationship Id="rId3" Type="http://schemas.openxmlformats.org/officeDocument/2006/relationships/image" Target="../media/image10.png"/><Relationship Id="rId7" Type="http://schemas.openxmlformats.org/officeDocument/2006/relationships/customXml" Target="../ink/ink2.xml"/><Relationship Id="rId12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6" Type="http://schemas.openxmlformats.org/officeDocument/2006/relationships/image" Target="../media/image12.png"/><Relationship Id="rId11" Type="http://schemas.openxmlformats.org/officeDocument/2006/relationships/customXml" Target="../ink/ink4.xml"/><Relationship Id="rId5" Type="http://schemas.openxmlformats.org/officeDocument/2006/relationships/customXml" Target="../ink/ink1.xml"/><Relationship Id="rId10" Type="http://schemas.openxmlformats.org/officeDocument/2006/relationships/image" Target="../media/image14.png"/><Relationship Id="rId4" Type="http://schemas.openxmlformats.org/officeDocument/2006/relationships/image" Target="../media/image11.png"/><Relationship Id="rId9" Type="http://schemas.openxmlformats.org/officeDocument/2006/relationships/customXml" Target="../ink/ink3.xml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6" Type="http://schemas.openxmlformats.org/officeDocument/2006/relationships/image" Target="../media/image19.png"/><Relationship Id="rId5" Type="http://schemas.openxmlformats.org/officeDocument/2006/relationships/image" Target="../media/image9.emf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22.png"/><Relationship Id="rId5" Type="http://schemas.openxmlformats.org/officeDocument/2006/relationships/image" Target="../media/image9.emf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6" Type="http://schemas.openxmlformats.org/officeDocument/2006/relationships/image" Target="../media/image22.png"/><Relationship Id="rId5" Type="http://schemas.openxmlformats.org/officeDocument/2006/relationships/image" Target="../media/image9.emf"/><Relationship Id="rId4" Type="http://schemas.openxmlformats.org/officeDocument/2006/relationships/image" Target="../media/image2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5" Type="http://schemas.openxmlformats.org/officeDocument/2006/relationships/image" Target="../media/image9.emf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19AA282-993C-4C2A-A8A5-D37A6490539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4" name="Title 7">
            <a:extLst>
              <a:ext uri="{FF2B5EF4-FFF2-40B4-BE49-F238E27FC236}">
                <a16:creationId xmlns:a16="http://schemas.microsoft.com/office/drawing/2014/main" id="{9D1603A8-B106-49C8-9A85-772F771CEA7B}"/>
              </a:ext>
            </a:extLst>
          </p:cNvPr>
          <p:cNvSpPr txBox="1">
            <a:spLocks/>
          </p:cNvSpPr>
          <p:nvPr/>
        </p:nvSpPr>
        <p:spPr>
          <a:xfrm>
            <a:off x="479425" y="476250"/>
            <a:ext cx="9973830" cy="3457576"/>
          </a:xfrm>
          <a:prstGeom prst="rect">
            <a:avLst/>
          </a:prstGeom>
        </p:spPr>
        <p:txBody>
          <a:bodyPr/>
          <a:lstStyle>
            <a:lvl1pPr algn="l" rtl="0" eaLnBrk="1" fontAlgn="base" hangingPunct="1">
              <a:lnSpc>
                <a:spcPct val="85000"/>
              </a:lnSpc>
              <a:spcBef>
                <a:spcPts val="300"/>
              </a:spcBef>
              <a:spcAft>
                <a:spcPct val="0"/>
              </a:spcAft>
              <a:defRPr sz="4000" kern="1400" spc="-16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icsson Hilda" pitchFamily="2" charset="0"/>
              </a:defRPr>
            </a:lvl2pPr>
            <a:lvl3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icsson Hilda" pitchFamily="2" charset="0"/>
              </a:defRPr>
            </a:lvl3pPr>
            <a:lvl4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icsson Hilda" pitchFamily="2" charset="0"/>
              </a:defRPr>
            </a:lvl4pPr>
            <a:lvl5pPr algn="l" rtl="0" eaLnBrk="1" fontAlgn="base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Ericsson Hilda" pitchFamily="2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Hilda" pitchFamily="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Hilda" pitchFamily="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Hilda" pitchFamily="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Ericsson Hilda" pitchFamily="2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1" i="0" u="none" strike="noStrike" kern="1400" cap="none" spc="-160" normalizeH="0" baseline="0" noProof="0">
                <a:ln>
                  <a:noFill/>
                </a:ln>
                <a:effectLst/>
                <a:uLnTx/>
                <a:uFillTx/>
                <a:latin typeface="Ericsson Hilda Light"/>
                <a:ea typeface="+mj-ea"/>
                <a:cs typeface="+mj-cs"/>
              </a:rPr>
              <a:t>Curriculum Connect</a:t>
            </a:r>
            <a:endParaRPr lang="en-US" sz="8800" b="1">
              <a:latin typeface="Ericsson Hilda Light"/>
            </a:endParaRPr>
          </a:p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1400" cap="none" spc="-160" normalizeH="0" baseline="0" noProof="0">
              <a:ln>
                <a:noFill/>
              </a:ln>
              <a:effectLst/>
              <a:uLnTx/>
              <a:uFillTx/>
              <a:latin typeface="Ericsson Hilda Light"/>
              <a:ea typeface="+mj-ea"/>
              <a:cs typeface="+mj-cs"/>
            </a:endParaRPr>
          </a:p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7200">
                <a:latin typeface="Ericsson Hilda Light"/>
              </a:rPr>
              <a:t>Valentine’s Day</a:t>
            </a:r>
          </a:p>
          <a:p>
            <a:pPr>
              <a:defRPr/>
            </a:pPr>
            <a:r>
              <a:rPr kumimoji="0" lang="ga-IE" altLang="en-US" sz="7200" b="0" i="0" u="none" strike="noStrike" cap="none" normalizeH="0" baseline="0">
                <a:ln>
                  <a:noFill/>
                </a:ln>
                <a:effectLst/>
                <a:latin typeface="inherit"/>
              </a:rPr>
              <a:t>Lá Fhéile Vailintín</a:t>
            </a:r>
            <a:r>
              <a:rPr kumimoji="0" lang="ga-IE" altLang="en-US" sz="2400" b="0" i="0" u="none" strike="noStrike" cap="none" normalizeH="0" baseline="0">
                <a:ln>
                  <a:noFill/>
                </a:ln>
                <a:effectLst/>
              </a:rPr>
              <a:t> </a:t>
            </a:r>
            <a:endParaRPr kumimoji="0" lang="ga-IE" altLang="en-US" sz="60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C454B4-962A-295D-3F57-7385C1ABBBBB}"/>
              </a:ext>
            </a:extLst>
          </p:cNvPr>
          <p:cNvSpPr/>
          <p:nvPr/>
        </p:nvSpPr>
        <p:spPr>
          <a:xfrm>
            <a:off x="286162" y="6526800"/>
            <a:ext cx="1190860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>
                <a:solidFill>
                  <a:srgbClr val="FFFFFF"/>
                </a:solidFill>
                <a:latin typeface="Ericsson Hilda Light" panose="00000400000000000000" pitchFamily="2" charset="0"/>
              </a:rPr>
              <a:t>Scratch is a project of the Scratch Foundation, in collaboration with the Lifelong Kindergarten Group at the MIT Media Lab. It is available for free at https://scratch.mit.edu</a:t>
            </a:r>
          </a:p>
        </p:txBody>
      </p:sp>
      <p:pic>
        <p:nvPicPr>
          <p:cNvPr id="1026" name="Picture 2" descr="Image result for scratch logo">
            <a:extLst>
              <a:ext uri="{FF2B5EF4-FFF2-40B4-BE49-F238E27FC236}">
                <a16:creationId xmlns:a16="http://schemas.microsoft.com/office/drawing/2014/main" id="{991627A1-2F76-4334-575A-4C7B833AE0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216" y="4206375"/>
            <a:ext cx="5829300" cy="204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9">
            <a:extLst>
              <a:ext uri="{FF2B5EF4-FFF2-40B4-BE49-F238E27FC236}">
                <a16:creationId xmlns:a16="http://schemas.microsoft.com/office/drawing/2014/main" id="{60CE0AC3-2DDB-484D-A672-F9160391955C}"/>
              </a:ext>
            </a:extLst>
          </p:cNvPr>
          <p:cNvSpPr txBox="1"/>
          <p:nvPr/>
        </p:nvSpPr>
        <p:spPr bwMode="auto">
          <a:xfrm>
            <a:off x="6096000" y="6165339"/>
            <a:ext cx="4162448" cy="262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72000" tIns="36000" rIns="73152" bIns="36576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IE" sz="1200"/>
              <a:t>Visual Assets:   </a:t>
            </a:r>
            <a:r>
              <a:rPr lang="en-US" sz="120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https://scratch.mit.edu/</a:t>
            </a:r>
            <a:endParaRPr lang="en-US" sz="1200"/>
          </a:p>
          <a:p>
            <a:pPr>
              <a:buClr>
                <a:schemeClr val="tx1"/>
              </a:buClr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</a:endParaRPr>
          </a:p>
        </p:txBody>
      </p:sp>
      <p:pic>
        <p:nvPicPr>
          <p:cNvPr id="3" name="image">
            <a:extLst>
              <a:ext uri="{FF2B5EF4-FFF2-40B4-BE49-F238E27FC236}">
                <a16:creationId xmlns:a16="http://schemas.microsoft.com/office/drawing/2014/main" id="{DA58ABBD-63D2-4773-3D88-E225D8B359D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1461" y="235030"/>
            <a:ext cx="482228" cy="4824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89190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86832-B7B2-4E34-9C99-74B913E7F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095" y="7858"/>
            <a:ext cx="10515600" cy="1325563"/>
          </a:xfrm>
        </p:spPr>
        <p:txBody>
          <a:bodyPr/>
          <a:lstStyle/>
          <a:p>
            <a:r>
              <a:rPr lang="en-US" sz="3200">
                <a:latin typeface="Ericsson Hilda Light"/>
              </a:rPr>
              <a:t>Happy Valentine’s Day – level 1</a:t>
            </a:r>
            <a:br>
              <a:rPr lang="en-US" dirty="0">
                <a:latin typeface="Ericsson Hilda Light"/>
              </a:rPr>
            </a:br>
            <a:r>
              <a:rPr lang="en-US" sz="1400">
                <a:latin typeface="Ericsson Hilda Light"/>
              </a:rPr>
              <a:t>Curriculum Connect: Valentine’s Day. STEM - Technology - coding </a:t>
            </a:r>
            <a:endParaRPr lang="en-US">
              <a:latin typeface="Ericsson Hilda Light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A067B6-9020-A444-9512-5C2D18255AC4}"/>
              </a:ext>
            </a:extLst>
          </p:cNvPr>
          <p:cNvCxnSpPr>
            <a:cxnSpLocks/>
          </p:cNvCxnSpPr>
          <p:nvPr/>
        </p:nvCxnSpPr>
        <p:spPr bwMode="auto">
          <a:xfrm>
            <a:off x="8816893" y="2320413"/>
            <a:ext cx="0" cy="232437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/>
          </a:ln>
          <a:effectLst/>
        </p:spPr>
      </p:cxnSp>
      <p:grpSp>
        <p:nvGrpSpPr>
          <p:cNvPr id="4" name="Group 3">
            <a:extLst>
              <a:ext uri="{FF2B5EF4-FFF2-40B4-BE49-F238E27FC236}">
                <a16:creationId xmlns:a16="http://schemas.microsoft.com/office/drawing/2014/main" id="{A207F341-EC46-E5D1-0BA2-6AC0C96CF9A7}"/>
              </a:ext>
            </a:extLst>
          </p:cNvPr>
          <p:cNvGrpSpPr>
            <a:grpSpLocks noChangeAspect="1"/>
          </p:cNvGrpSpPr>
          <p:nvPr/>
        </p:nvGrpSpPr>
        <p:grpSpPr>
          <a:xfrm>
            <a:off x="4411748" y="1163662"/>
            <a:ext cx="2990246" cy="5153075"/>
            <a:chOff x="4699777" y="1849289"/>
            <a:chExt cx="2592387" cy="4467447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2A8048E-1816-1641-990F-7862A6C744C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699777" y="4800537"/>
              <a:ext cx="2592387" cy="1516199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endParaRPr lang="en-US" sz="1200"/>
            </a:p>
            <a:p>
              <a:r>
                <a:rPr lang="en-US" sz="1400"/>
                <a:t>Forever block</a:t>
              </a:r>
            </a:p>
            <a:p>
              <a:endParaRPr lang="en-US" sz="1400"/>
            </a:p>
            <a:p>
              <a:r>
                <a:rPr lang="en-US" sz="1400"/>
                <a:t>Select next costume block.</a:t>
              </a:r>
            </a:p>
            <a:p>
              <a:endParaRPr lang="en-US" sz="1400"/>
            </a:p>
            <a:p>
              <a:r>
                <a:rPr lang="en-US" sz="1400"/>
                <a:t>Pause between costumes.</a:t>
              </a:r>
            </a:p>
            <a:p>
              <a:endParaRPr lang="en-US" sz="1200"/>
            </a:p>
            <a:p>
              <a:pPr marL="285750" indent="-285750">
                <a:buFontTx/>
                <a:buChar char="-"/>
              </a:pPr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27FD144-021F-305E-7DF0-4BC98DE5A74A}"/>
                </a:ext>
              </a:extLst>
            </p:cNvPr>
            <p:cNvSpPr>
              <a:spLocks/>
            </p:cNvSpPr>
            <p:nvPr/>
          </p:nvSpPr>
          <p:spPr>
            <a:xfrm>
              <a:off x="4699777" y="1849289"/>
              <a:ext cx="2592387" cy="346874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 Light"/>
                </a:rPr>
                <a:t>Code – Heart Candy</a:t>
              </a:r>
            </a:p>
          </p:txBody>
        </p:sp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33B0C24C-A8DA-81B3-BA1E-4CF17AB08D8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59676" y="2295380"/>
              <a:ext cx="2472588" cy="2462111"/>
            </a:xfrm>
            <a:prstGeom prst="rect">
              <a:avLst/>
            </a:prstGeom>
          </p:spPr>
        </p:pic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855FB75A-A52A-3379-B57E-34306CEFA8CA}"/>
              </a:ext>
            </a:extLst>
          </p:cNvPr>
          <p:cNvGrpSpPr>
            <a:grpSpLocks noChangeAspect="1"/>
          </p:cNvGrpSpPr>
          <p:nvPr/>
        </p:nvGrpSpPr>
        <p:grpSpPr>
          <a:xfrm>
            <a:off x="7900610" y="1163774"/>
            <a:ext cx="3042472" cy="5185071"/>
            <a:chOff x="8189877" y="1849114"/>
            <a:chExt cx="2640331" cy="4499730"/>
          </a:xfrm>
        </p:grpSpPr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A314897-D62B-B95B-1AB9-ABCFD3E6027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189878" y="4635219"/>
              <a:ext cx="2592387" cy="1713625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r>
                <a:rPr lang="en-US" sz="1400" b="1"/>
                <a:t>After</a:t>
              </a:r>
              <a:r>
                <a:rPr lang="en-US" sz="1400"/>
                <a:t> writing Heart Candy code</a:t>
              </a:r>
            </a:p>
            <a:p>
              <a:endParaRPr lang="en-US" sz="1400"/>
            </a:p>
            <a:p>
              <a:r>
                <a:rPr lang="en-US" sz="1400" b="1"/>
                <a:t>Right click </a:t>
              </a:r>
              <a:r>
                <a:rPr lang="en-US" sz="1400"/>
                <a:t>on Heart Sprite</a:t>
              </a:r>
            </a:p>
            <a:p>
              <a:endParaRPr lang="en-US" sz="1400"/>
            </a:p>
            <a:p>
              <a:r>
                <a:rPr lang="en-US" sz="1400"/>
                <a:t>Select </a:t>
              </a:r>
              <a:r>
                <a:rPr lang="en-US" sz="1400" b="1"/>
                <a:t>duplicate</a:t>
              </a:r>
              <a:r>
                <a:rPr lang="en-US" sz="1400"/>
                <a:t> a number of times to create lots of hearts.</a:t>
              </a:r>
            </a:p>
            <a:p>
              <a:endParaRPr lang="en-US" sz="1200"/>
            </a:p>
            <a:p>
              <a:r>
                <a:rPr lang="en-US" sz="1400" b="1">
                  <a:solidFill>
                    <a:srgbClr val="00B050"/>
                  </a:solidFill>
                </a:rPr>
                <a:t>Press the Green Flag to run.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D82E02-BB3F-B890-3183-58D8F3FB0BBF}"/>
                </a:ext>
              </a:extLst>
            </p:cNvPr>
            <p:cNvSpPr>
              <a:spLocks/>
            </p:cNvSpPr>
            <p:nvPr/>
          </p:nvSpPr>
          <p:spPr>
            <a:xfrm>
              <a:off x="8189878" y="1849114"/>
              <a:ext cx="2592387" cy="34722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 Light"/>
                </a:rPr>
                <a:t>Heart Candy - copy</a:t>
              </a:r>
            </a:p>
          </p:txBody>
        </p:sp>
        <p:pic>
          <p:nvPicPr>
            <p:cNvPr id="50" name="Picture 49">
              <a:extLst>
                <a:ext uri="{FF2B5EF4-FFF2-40B4-BE49-F238E27FC236}">
                  <a16:creationId xmlns:a16="http://schemas.microsoft.com/office/drawing/2014/main" id="{ED5F79C7-D18A-507F-95FE-C9AFACFEF9F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189877" y="2244292"/>
              <a:ext cx="2640331" cy="2428791"/>
            </a:xfrm>
            <a:prstGeom prst="rect">
              <a:avLst/>
            </a:prstGeom>
          </p:spPr>
        </p:pic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EF3D499-BE49-325B-0116-4829062BCD46}"/>
              </a:ext>
            </a:extLst>
          </p:cNvPr>
          <p:cNvGrpSpPr>
            <a:grpSpLocks noChangeAspect="1"/>
          </p:cNvGrpSpPr>
          <p:nvPr/>
        </p:nvGrpSpPr>
        <p:grpSpPr>
          <a:xfrm>
            <a:off x="928076" y="1194829"/>
            <a:ext cx="2985055" cy="5121908"/>
            <a:chOff x="1197788" y="1848190"/>
            <a:chExt cx="2604275" cy="4468546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BAC329F-828F-3548-B1F5-915ADA14027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209676" y="5362183"/>
              <a:ext cx="2592387" cy="954553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>
                  <a:latin typeface="Ericsson Hilda Light"/>
                </a:rPr>
                <a:t>Select a Stage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endParaRPr lang="en-US" sz="1400">
                <a:latin typeface="Ericsson Hilda Light"/>
              </a:endParaRP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>
                  <a:latin typeface="Ericsson Hilda Light"/>
                </a:rPr>
                <a:t>Add “Heart Candy” Sprite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endParaRPr lang="en-US" sz="1400" kern="1200" spc="0">
                <a:latin typeface="Ericsson Hilda Light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7F5337E-78AC-3240-A550-AF21BCB4671E}"/>
                </a:ext>
              </a:extLst>
            </p:cNvPr>
            <p:cNvSpPr>
              <a:spLocks/>
            </p:cNvSpPr>
            <p:nvPr/>
          </p:nvSpPr>
          <p:spPr>
            <a:xfrm>
              <a:off x="1209676" y="1848190"/>
              <a:ext cx="2592387" cy="34907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 Light"/>
                </a:rPr>
                <a:t>Stage and Sprites</a:t>
              </a: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F86EA46F-C0A1-1572-6813-0E6BF150783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197788" y="2237971"/>
              <a:ext cx="2604275" cy="3109022"/>
            </a:xfrm>
            <a:prstGeom prst="rect">
              <a:avLst/>
            </a:prstGeom>
          </p:spPr>
        </p:pic>
      </p:grpSp>
      <p:sp>
        <p:nvSpPr>
          <p:cNvPr id="58" name="Arrow: Down 57">
            <a:extLst>
              <a:ext uri="{FF2B5EF4-FFF2-40B4-BE49-F238E27FC236}">
                <a16:creationId xmlns:a16="http://schemas.microsoft.com/office/drawing/2014/main" id="{42B31397-D90F-C68B-0A45-7E13350D98B9}"/>
              </a:ext>
            </a:extLst>
          </p:cNvPr>
          <p:cNvSpPr/>
          <p:nvPr/>
        </p:nvSpPr>
        <p:spPr>
          <a:xfrm rot="16200000">
            <a:off x="7874736" y="2808143"/>
            <a:ext cx="209647" cy="58012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>
              <a:latin typeface="Ericsson Hilda Light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84F9B08-4D9E-A58E-6901-99C390ECFB3F}"/>
              </a:ext>
            </a:extLst>
          </p:cNvPr>
          <p:cNvSpPr/>
          <p:nvPr/>
        </p:nvSpPr>
        <p:spPr>
          <a:xfrm>
            <a:off x="125741" y="6526800"/>
            <a:ext cx="1190860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>
                <a:latin typeface="Ericsson Hilda Light" panose="00000400000000000000" pitchFamily="2" charset="0"/>
              </a:rPr>
              <a:t>Scratch is a project of the Scratch Foundation, in collaboration with the Lifelong Kindergarten Group at the MIT Media Lab. It is available for free at https://scratch.mit.edu</a:t>
            </a:r>
          </a:p>
        </p:txBody>
      </p:sp>
      <p:pic>
        <p:nvPicPr>
          <p:cNvPr id="6" name="image">
            <a:extLst>
              <a:ext uri="{FF2B5EF4-FFF2-40B4-BE49-F238E27FC236}">
                <a16:creationId xmlns:a16="http://schemas.microsoft.com/office/drawing/2014/main" id="{BC941AD0-DF32-1911-D2F9-F7BF582919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980" y="84979"/>
            <a:ext cx="482228" cy="4824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9788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86832-B7B2-4E34-9C99-74B913E7F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109" y="-106871"/>
            <a:ext cx="10515600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200" dirty="0">
                <a:latin typeface="Ericsson Hilda Light"/>
              </a:rPr>
              <a:t>Lá </a:t>
            </a:r>
            <a:r>
              <a:rPr lang="en-US" sz="3200" dirty="0" err="1">
                <a:latin typeface="Ericsson Hilda Light"/>
              </a:rPr>
              <a:t>Fhéile</a:t>
            </a:r>
            <a:r>
              <a:rPr lang="en-US" sz="3200" dirty="0">
                <a:latin typeface="Ericsson Hilda Light"/>
              </a:rPr>
              <a:t> </a:t>
            </a:r>
            <a:r>
              <a:rPr lang="en-US" sz="3200" dirty="0" err="1">
                <a:latin typeface="Ericsson Hilda Light"/>
              </a:rPr>
              <a:t>Vailintín</a:t>
            </a:r>
            <a:r>
              <a:rPr lang="en-US" sz="3200" dirty="0">
                <a:latin typeface="Ericsson Hilda Light"/>
              </a:rPr>
              <a:t> – Animation level 2 – part 1</a:t>
            </a:r>
            <a:br>
              <a:rPr lang="en-US" sz="3200" dirty="0">
                <a:latin typeface="Ericsson Hilda Light"/>
              </a:rPr>
            </a:br>
            <a:r>
              <a:rPr lang="en-US" sz="3200" dirty="0">
                <a:latin typeface="Ericsson Hilda Light"/>
              </a:rPr>
              <a:t>Curriculum Connect: </a:t>
            </a:r>
            <a:r>
              <a:rPr lang="en-US" sz="1400" dirty="0">
                <a:latin typeface="Ericsson Hilda Light"/>
              </a:rPr>
              <a:t>Valentine’s Day. </a:t>
            </a:r>
            <a:r>
              <a:rPr lang="en-US" sz="1400" dirty="0" err="1">
                <a:latin typeface="Ericsson Hilda Light"/>
              </a:rPr>
              <a:t>Gaeilge</a:t>
            </a:r>
            <a:r>
              <a:rPr lang="en-US" sz="1400" dirty="0">
                <a:latin typeface="Ericsson Hilda Light"/>
              </a:rPr>
              <a:t>. STEM - Math: degrees, percentage. Technology - coding 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A067B6-9020-A444-9512-5C2D18255AC4}"/>
              </a:ext>
            </a:extLst>
          </p:cNvPr>
          <p:cNvCxnSpPr>
            <a:cxnSpLocks/>
          </p:cNvCxnSpPr>
          <p:nvPr/>
        </p:nvCxnSpPr>
        <p:spPr bwMode="auto">
          <a:xfrm>
            <a:off x="8867025" y="2123946"/>
            <a:ext cx="0" cy="2289486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/>
          </a:ln>
          <a:effectLst/>
        </p:spPr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BF1739CE-5FCF-0D6C-9518-00A772E7CB9E}"/>
              </a:ext>
            </a:extLst>
          </p:cNvPr>
          <p:cNvGrpSpPr>
            <a:grpSpLocks noChangeAspect="1"/>
          </p:cNvGrpSpPr>
          <p:nvPr/>
        </p:nvGrpSpPr>
        <p:grpSpPr>
          <a:xfrm>
            <a:off x="675110" y="1122764"/>
            <a:ext cx="2782720" cy="5437842"/>
            <a:chOff x="785398" y="1668589"/>
            <a:chExt cx="2621343" cy="5122487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BAC329F-828F-3548-B1F5-915ADA14027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14354" y="5144346"/>
              <a:ext cx="2592387" cy="1646730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endParaRPr lang="en-US" sz="1400" kern="1200" spc="0">
                <a:latin typeface="Ericsson Hilda Light"/>
              </a:endParaRP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 kern="1200" spc="0">
                  <a:latin typeface="Ericsson Hilda Light"/>
                </a:rPr>
                <a:t>Heart Face Sprite – Part 1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100">
                  <a:latin typeface="Ericsson Hilda Light"/>
                </a:rPr>
                <a:t>  </a:t>
              </a:r>
              <a:r>
                <a:rPr lang="en-US" sz="1050">
                  <a:latin typeface="Ericsson Hilda Light"/>
                </a:rPr>
                <a:t>Add costumes and edit mouth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endParaRPr lang="en-US" sz="1050" kern="1200" spc="0">
                <a:latin typeface="Ericsson Hilda Light"/>
              </a:endParaRP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>
                  <a:latin typeface="Ericsson Hilda Light"/>
                </a:rPr>
                <a:t>Heart Sprite – Part 2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>
                  <a:latin typeface="Ericsson Hilda Light"/>
                </a:rPr>
                <a:t>  </a:t>
              </a:r>
              <a:r>
                <a:rPr lang="en-US" sz="1050">
                  <a:latin typeface="Ericsson Hilda Light"/>
                </a:rPr>
                <a:t>add code for sprite then duplicate sprite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endParaRPr lang="en-US" sz="1400" kern="1200" spc="0">
                <a:latin typeface="Ericsson Hilda Light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7F5337E-78AC-3240-A550-AF21BCB4671E}"/>
                </a:ext>
              </a:extLst>
            </p:cNvPr>
            <p:cNvSpPr>
              <a:spLocks/>
            </p:cNvSpPr>
            <p:nvPr/>
          </p:nvSpPr>
          <p:spPr>
            <a:xfrm>
              <a:off x="786989" y="1668589"/>
              <a:ext cx="2592387" cy="40011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Stage and Sprites</a:t>
              </a:r>
            </a:p>
          </p:txBody>
        </p:sp>
        <p:pic>
          <p:nvPicPr>
            <p:cNvPr id="12" name="Picture 11" descr="A screenshot of a video game&#10;&#10;Description automatically generated">
              <a:extLst>
                <a:ext uri="{FF2B5EF4-FFF2-40B4-BE49-F238E27FC236}">
                  <a16:creationId xmlns:a16="http://schemas.microsoft.com/office/drawing/2014/main" id="{38C3B0EA-1A76-B82B-9672-422E3E5AA28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398" y="2132455"/>
              <a:ext cx="2617155" cy="3011891"/>
            </a:xfrm>
            <a:prstGeom prst="rect">
              <a:avLst/>
            </a:prstGeom>
          </p:spPr>
        </p:pic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0F671202-141F-A8F5-0CAE-22E11498E5B9}"/>
              </a:ext>
            </a:extLst>
          </p:cNvPr>
          <p:cNvGrpSpPr>
            <a:grpSpLocks noChangeAspect="1"/>
          </p:cNvGrpSpPr>
          <p:nvPr/>
        </p:nvGrpSpPr>
        <p:grpSpPr>
          <a:xfrm>
            <a:off x="7441950" y="1138738"/>
            <a:ext cx="4442974" cy="5470136"/>
            <a:chOff x="7612170" y="1685875"/>
            <a:chExt cx="4185420" cy="5153037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2A8048E-1816-1641-990F-7862A6C744C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663440" y="5549913"/>
              <a:ext cx="4134150" cy="1288999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r>
                <a:rPr lang="en-US" sz="1400">
                  <a:solidFill>
                    <a:srgbClr val="7030A0"/>
                  </a:solidFill>
                </a:rPr>
                <a:t>Change costumes so the heart’s mouth is moving</a:t>
              </a:r>
              <a:r>
                <a:rPr lang="en-US" sz="1400"/>
                <a:t>.</a:t>
              </a:r>
            </a:p>
            <a:p>
              <a:endParaRPr lang="en-US" sz="1400"/>
            </a:p>
            <a:p>
              <a:r>
                <a:rPr lang="en-US" sz="1400">
                  <a:solidFill>
                    <a:srgbClr val="7030A0"/>
                  </a:solidFill>
                </a:rPr>
                <a:t>Say “Lá </a:t>
              </a:r>
              <a:r>
                <a:rPr lang="en-US" sz="1400" err="1">
                  <a:solidFill>
                    <a:srgbClr val="7030A0"/>
                  </a:solidFill>
                </a:rPr>
                <a:t>Fhéile</a:t>
              </a:r>
              <a:r>
                <a:rPr lang="en-US" sz="1400">
                  <a:solidFill>
                    <a:srgbClr val="7030A0"/>
                  </a:solidFill>
                </a:rPr>
                <a:t> </a:t>
              </a:r>
              <a:r>
                <a:rPr lang="en-US" sz="1400" err="1">
                  <a:solidFill>
                    <a:srgbClr val="7030A0"/>
                  </a:solidFill>
                </a:rPr>
                <a:t>Vailintín</a:t>
              </a:r>
              <a:r>
                <a:rPr lang="en-US" sz="1400">
                  <a:solidFill>
                    <a:srgbClr val="7030A0"/>
                  </a:solidFill>
                </a:rPr>
                <a:t> </a:t>
              </a:r>
              <a:r>
                <a:rPr lang="en-US" sz="1400" err="1">
                  <a:solidFill>
                    <a:srgbClr val="7030A0"/>
                  </a:solidFill>
                </a:rPr>
                <a:t>sona</a:t>
              </a:r>
              <a:r>
                <a:rPr lang="en-US" sz="1400">
                  <a:solidFill>
                    <a:srgbClr val="7030A0"/>
                  </a:solidFill>
                </a:rPr>
                <a:t> </a:t>
              </a:r>
              <a:r>
                <a:rPr lang="en-US" sz="1400" err="1">
                  <a:solidFill>
                    <a:srgbClr val="7030A0"/>
                  </a:solidFill>
                </a:rPr>
                <a:t>duit</a:t>
              </a:r>
              <a:r>
                <a:rPr lang="en-US" sz="1400">
                  <a:solidFill>
                    <a:srgbClr val="7030A0"/>
                  </a:solidFill>
                </a:rPr>
                <a:t>”</a:t>
              </a:r>
            </a:p>
            <a:p>
              <a:endParaRPr lang="en-US" sz="1400"/>
            </a:p>
            <a:p>
              <a:r>
                <a:rPr lang="en-US" sz="1400">
                  <a:solidFill>
                    <a:srgbClr val="7030A0"/>
                  </a:solidFill>
                </a:rPr>
                <a:t>Change size to appear as a beating heart.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27FD144-021F-305E-7DF0-4BC98DE5A74A}"/>
                </a:ext>
              </a:extLst>
            </p:cNvPr>
            <p:cNvSpPr>
              <a:spLocks/>
            </p:cNvSpPr>
            <p:nvPr/>
          </p:nvSpPr>
          <p:spPr>
            <a:xfrm>
              <a:off x="7612170" y="1685875"/>
              <a:ext cx="4185410" cy="385011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Code – Heart Face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4886A65-BECE-AC23-B5C4-1032C1AE42FC}"/>
              </a:ext>
            </a:extLst>
          </p:cNvPr>
          <p:cNvSpPr/>
          <p:nvPr/>
        </p:nvSpPr>
        <p:spPr>
          <a:xfrm>
            <a:off x="175873" y="6657142"/>
            <a:ext cx="1190860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>
                <a:latin typeface="Ericsson Hilda Light" panose="00000400000000000000" pitchFamily="2" charset="0"/>
              </a:rPr>
              <a:t>Scratch is a project of the Scratch Foundation, in collaboration with the Lifelong Kindergarten Group at the MIT Media Lab. It is available for free at https://scratch.mit.edu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C65C46-BCE2-AF6C-918E-E22F0F8643C4}"/>
              </a:ext>
            </a:extLst>
          </p:cNvPr>
          <p:cNvGrpSpPr>
            <a:grpSpLocks noChangeAspect="1"/>
          </p:cNvGrpSpPr>
          <p:nvPr/>
        </p:nvGrpSpPr>
        <p:grpSpPr>
          <a:xfrm>
            <a:off x="3793221" y="1160378"/>
            <a:ext cx="3343167" cy="5400228"/>
            <a:chOff x="4463562" y="1690688"/>
            <a:chExt cx="3135383" cy="5064594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43A7D8F3-A267-5C03-960B-3613DFB2C4F8}"/>
                </a:ext>
              </a:extLst>
            </p:cNvPr>
            <p:cNvSpPr>
              <a:spLocks/>
            </p:cNvSpPr>
            <p:nvPr/>
          </p:nvSpPr>
          <p:spPr>
            <a:xfrm>
              <a:off x="4468461" y="1690688"/>
              <a:ext cx="3121415" cy="40011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>
                  <a:solidFill>
                    <a:schemeClr val="bg1"/>
                  </a:solidFill>
                  <a:latin typeface="Ericsson Hilda"/>
                </a:rPr>
                <a:t>Edit Heart Face</a:t>
              </a: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6762CC3-7BE9-7F2F-B8FC-12DAA5B4EDC3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463562" y="4948158"/>
              <a:ext cx="3135383" cy="1807124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 kern="1200" spc="0">
                  <a:latin typeface="Ericsson Hilda Light"/>
                </a:rPr>
                <a:t>In Costumes section: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endParaRPr lang="en-US" sz="1400" kern="1200" spc="0">
                <a:latin typeface="Ericsson Hilda Light"/>
              </a:endParaRP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>
                  <a:latin typeface="Ericsson Hilda Light"/>
                </a:rPr>
                <a:t>Select heart face; 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endParaRPr lang="en-US" sz="1400">
                <a:latin typeface="Ericsson Hilda Light"/>
              </a:endParaRP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>
                  <a:latin typeface="Ericsson Hilda Light"/>
                </a:rPr>
                <a:t>Right click and duplicate.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endParaRPr lang="en-US" sz="1400">
                <a:latin typeface="Ericsson Hilda Light"/>
              </a:endParaRP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>
                  <a:latin typeface="Ericsson Hilda Light"/>
                </a:rPr>
                <a:t>Edit the mouth shape using arrow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endParaRPr lang="en-US" sz="1400" kern="1200" spc="0">
                <a:latin typeface="Ericsson Hilda Light"/>
              </a:endParaRPr>
            </a:p>
          </p:txBody>
        </p:sp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E4B33A62-6668-AA0C-034F-47324C78062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63564" y="2103352"/>
              <a:ext cx="3126311" cy="2832252"/>
            </a:xfrm>
            <a:prstGeom prst="rect">
              <a:avLst/>
            </a:prstGeom>
          </p:spPr>
        </p:pic>
      </p:grp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7F99D56E-6F6C-7442-B95C-8BA5EFD86459}"/>
                  </a:ext>
                </a:extLst>
              </p14:cNvPr>
              <p14:cNvContentPartPr/>
              <p14:nvPr/>
            </p14:nvContentPartPr>
            <p14:xfrm>
              <a:off x="4230547" y="1632739"/>
              <a:ext cx="438034" cy="45719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7F99D56E-6F6C-7442-B95C-8BA5EFD8645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176558" y="1524741"/>
                <a:ext cx="545653" cy="2613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3121A0DF-B032-AA89-48FD-6B43A90B3D85}"/>
                  </a:ext>
                </a:extLst>
              </p14:cNvPr>
              <p14:cNvContentPartPr/>
              <p14:nvPr/>
            </p14:nvContentPartPr>
            <p14:xfrm>
              <a:off x="4086138" y="3915057"/>
              <a:ext cx="547543" cy="45719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3121A0DF-B032-AA89-48FD-6B43A90B3D8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032175" y="3807903"/>
                <a:ext cx="655109" cy="25967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83136745-A5DA-A413-9DB6-3DDC0382758D}"/>
                  </a:ext>
                </a:extLst>
              </p14:cNvPr>
              <p14:cNvContentPartPr/>
              <p14:nvPr/>
            </p14:nvContentPartPr>
            <p14:xfrm>
              <a:off x="5102125" y="2786363"/>
              <a:ext cx="353008" cy="45719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83136745-A5DA-A413-9DB6-3DDC0382758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5048148" y="2678365"/>
                <a:ext cx="460602" cy="26135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017A0118-6BF2-2DEB-BC29-A5B3AF02C785}"/>
                  </a:ext>
                </a:extLst>
              </p14:cNvPr>
              <p14:cNvContentPartPr/>
              <p14:nvPr/>
            </p14:nvContentPartPr>
            <p14:xfrm>
              <a:off x="6759594" y="3869338"/>
              <a:ext cx="214055" cy="45719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017A0118-6BF2-2DEB-BC29-A5B3AF02C785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6705631" y="3758728"/>
                <a:ext cx="321622" cy="266571"/>
              </a:xfrm>
              <a:prstGeom prst="rect">
                <a:avLst/>
              </a:prstGeom>
            </p:spPr>
          </p:pic>
        </mc:Fallback>
      </mc:AlternateContent>
      <p:pic>
        <p:nvPicPr>
          <p:cNvPr id="9" name="image">
            <a:extLst>
              <a:ext uri="{FF2B5EF4-FFF2-40B4-BE49-F238E27FC236}">
                <a16:creationId xmlns:a16="http://schemas.microsoft.com/office/drawing/2014/main" id="{4A3D7EE2-C862-A8C7-4C98-FAA0EE62C05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6690" y="215321"/>
            <a:ext cx="482228" cy="482439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FDF5FE4-7EC9-0B0C-5769-A19FCC691E98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466556" y="1547441"/>
            <a:ext cx="4475399" cy="369311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7578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86832-B7B2-4E34-9C99-74B913E7F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392" y="-181416"/>
            <a:ext cx="10515600" cy="1325563"/>
          </a:xfrm>
        </p:spPr>
        <p:txBody>
          <a:bodyPr/>
          <a:lstStyle/>
          <a:p>
            <a:r>
              <a:rPr lang="en-US" sz="3200" dirty="0">
                <a:latin typeface="Ericsson Hilda Light"/>
              </a:rPr>
              <a:t>Lá </a:t>
            </a:r>
            <a:r>
              <a:rPr lang="en-US" sz="3200" dirty="0" err="1">
                <a:latin typeface="Ericsson Hilda Light"/>
              </a:rPr>
              <a:t>Fhéile</a:t>
            </a:r>
            <a:r>
              <a:rPr lang="en-US" sz="3200" dirty="0">
                <a:latin typeface="Ericsson Hilda Light"/>
              </a:rPr>
              <a:t> </a:t>
            </a:r>
            <a:r>
              <a:rPr lang="en-US" sz="3200" dirty="0" err="1">
                <a:latin typeface="Ericsson Hilda Light"/>
              </a:rPr>
              <a:t>Vailintín</a:t>
            </a:r>
            <a:r>
              <a:rPr lang="en-US" sz="3200" dirty="0">
                <a:latin typeface="Ericsson Hilda Light"/>
              </a:rPr>
              <a:t> Animation – level 2 – part 2</a:t>
            </a:r>
            <a:endParaRPr lang="en-US" sz="3200">
              <a:latin typeface="Ericsson Hilda Light"/>
              <a:ea typeface="Calibri Light"/>
              <a:cs typeface="Calibri Light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A067B6-9020-A444-9512-5C2D18255AC4}"/>
              </a:ext>
            </a:extLst>
          </p:cNvPr>
          <p:cNvCxnSpPr>
            <a:cxnSpLocks/>
          </p:cNvCxnSpPr>
          <p:nvPr/>
        </p:nvCxnSpPr>
        <p:spPr bwMode="auto">
          <a:xfrm>
            <a:off x="8977314" y="2320413"/>
            <a:ext cx="0" cy="232437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/>
          </a:ln>
          <a:effectLst/>
        </p:spPr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34999183-C4B7-3915-ED25-0B82E9717F73}"/>
              </a:ext>
            </a:extLst>
          </p:cNvPr>
          <p:cNvGrpSpPr>
            <a:grpSpLocks noChangeAspect="1"/>
          </p:cNvGrpSpPr>
          <p:nvPr/>
        </p:nvGrpSpPr>
        <p:grpSpPr>
          <a:xfrm>
            <a:off x="238236" y="871889"/>
            <a:ext cx="3857813" cy="5399802"/>
            <a:chOff x="572530" y="1779130"/>
            <a:chExt cx="3209646" cy="449256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4B1A803-017C-211C-7249-1D2DF0573FC0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612404" y="4918125"/>
              <a:ext cx="3169772" cy="1353566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r>
                <a:rPr lang="en-US" sz="1400"/>
                <a:t>Set rotation so heart doesn’t flip.</a:t>
              </a:r>
            </a:p>
            <a:p>
              <a:endParaRPr lang="en-US" sz="1400"/>
            </a:p>
            <a:p>
              <a:r>
                <a:rPr lang="en-US" sz="1400"/>
                <a:t>Forever, move 10 steps and turn in random rotations.</a:t>
              </a:r>
            </a:p>
            <a:p>
              <a:endParaRPr lang="en-US" sz="1400"/>
            </a:p>
            <a:p>
              <a:r>
                <a:rPr lang="en-US" sz="1400"/>
                <a:t>If it is on the edge of the screen bounce back in.</a:t>
              </a: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8F14DBE-CB4E-183F-38AB-19AD65C98112}"/>
                </a:ext>
              </a:extLst>
            </p:cNvPr>
            <p:cNvSpPr>
              <a:spLocks/>
            </p:cNvSpPr>
            <p:nvPr/>
          </p:nvSpPr>
          <p:spPr>
            <a:xfrm>
              <a:off x="572530" y="1779130"/>
              <a:ext cx="3169773" cy="332886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Code – Heart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6501DDE-B59E-D97D-AB4F-400D238C5C6C}"/>
              </a:ext>
            </a:extLst>
          </p:cNvPr>
          <p:cNvGrpSpPr>
            <a:grpSpLocks noChangeAspect="1"/>
          </p:cNvGrpSpPr>
          <p:nvPr/>
        </p:nvGrpSpPr>
        <p:grpSpPr>
          <a:xfrm>
            <a:off x="4163415" y="831490"/>
            <a:ext cx="3115903" cy="5440203"/>
            <a:chOff x="4429120" y="1745519"/>
            <a:chExt cx="2592388" cy="4526173"/>
          </a:xfrm>
        </p:grpSpPr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CF6D42A3-8247-B83E-DD3D-13BF8DE7C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29120" y="2177737"/>
              <a:ext cx="2592387" cy="2377696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A314897-D62B-B95B-1AB9-ABCFD3E6027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429121" y="4558067"/>
              <a:ext cx="2592387" cy="1713625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r>
                <a:rPr lang="en-US" sz="1400" b="1"/>
                <a:t>After</a:t>
              </a:r>
              <a:r>
                <a:rPr lang="en-US" sz="1400"/>
                <a:t> writing Heart code</a:t>
              </a:r>
            </a:p>
            <a:p>
              <a:endParaRPr lang="en-US" sz="1400"/>
            </a:p>
            <a:p>
              <a:r>
                <a:rPr lang="en-US" sz="1400"/>
                <a:t>Right click on Heart Sprite</a:t>
              </a:r>
            </a:p>
            <a:p>
              <a:endParaRPr lang="en-US" sz="1400"/>
            </a:p>
            <a:p>
              <a:r>
                <a:rPr lang="en-US" sz="1400"/>
                <a:t>Select duplicate a number of times to create lots of hearts. The code will copy too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D82E02-BB3F-B890-3183-58D8F3FB0BBF}"/>
                </a:ext>
              </a:extLst>
            </p:cNvPr>
            <p:cNvSpPr>
              <a:spLocks/>
            </p:cNvSpPr>
            <p:nvPr/>
          </p:nvSpPr>
          <p:spPr>
            <a:xfrm>
              <a:off x="4429121" y="1745519"/>
              <a:ext cx="2592387" cy="40011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Code – Heart</a:t>
              </a: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A4886A65-BECE-AC23-B5C4-1032C1AE42FC}"/>
              </a:ext>
            </a:extLst>
          </p:cNvPr>
          <p:cNvSpPr/>
          <p:nvPr/>
        </p:nvSpPr>
        <p:spPr>
          <a:xfrm>
            <a:off x="286162" y="6526800"/>
            <a:ext cx="1190860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>
                <a:latin typeface="Ericsson Hilda Light" panose="00000400000000000000" pitchFamily="2" charset="0"/>
              </a:rPr>
              <a:t>Scratch is a project of the Scratch Foundation, in collaboration with the Lifelong Kindergarten Group at the MIT Media Lab. It is available for free at https://scratch.mit.edu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E099C9E-37A8-860B-340D-B8EAB563D442}"/>
              </a:ext>
            </a:extLst>
          </p:cNvPr>
          <p:cNvGrpSpPr>
            <a:grpSpLocks noChangeAspect="1"/>
          </p:cNvGrpSpPr>
          <p:nvPr/>
        </p:nvGrpSpPr>
        <p:grpSpPr>
          <a:xfrm>
            <a:off x="7497088" y="831490"/>
            <a:ext cx="3622380" cy="5440202"/>
            <a:chOff x="7848586" y="1777627"/>
            <a:chExt cx="2992391" cy="449406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F7A1098F-2AA5-2D45-1D9C-84F79B80135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848586" y="2201419"/>
              <a:ext cx="2992391" cy="2354014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19089CD-C6C6-5B0C-C66E-7457D740CA0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848586" y="1777627"/>
              <a:ext cx="2992391" cy="40011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err="1">
                  <a:solidFill>
                    <a:schemeClr val="bg1"/>
                  </a:solidFill>
                  <a:latin typeface="Ericsson Hilda"/>
                </a:rPr>
                <a:t>Lá</a:t>
              </a:r>
              <a:r>
                <a:rPr lang="en-US" sz="2000">
                  <a:solidFill>
                    <a:schemeClr val="bg1"/>
                  </a:solidFill>
                  <a:latin typeface="Ericsson Hilda"/>
                </a:rPr>
                <a:t> </a:t>
              </a:r>
              <a:r>
                <a:rPr lang="en-US" sz="2000" err="1">
                  <a:solidFill>
                    <a:schemeClr val="bg1"/>
                  </a:solidFill>
                  <a:latin typeface="Ericsson Hilda"/>
                </a:rPr>
                <a:t>Fhéile</a:t>
              </a:r>
              <a:r>
                <a:rPr lang="en-US" sz="2000">
                  <a:solidFill>
                    <a:schemeClr val="bg1"/>
                  </a:solidFill>
                  <a:latin typeface="Ericsson Hilda"/>
                </a:rPr>
                <a:t> </a:t>
              </a:r>
              <a:r>
                <a:rPr lang="en-US" sz="2000" err="1">
                  <a:solidFill>
                    <a:schemeClr val="bg1"/>
                  </a:solidFill>
                  <a:latin typeface="Ericsson Hilda"/>
                </a:rPr>
                <a:t>Vailintín</a:t>
              </a:r>
              <a:endPara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icsson Hilda"/>
                <a:ea typeface="+mn-ea"/>
                <a:cs typeface="+mn-cs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0BBB9C9-292A-595A-E8C5-3F266007075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7874945" y="4537343"/>
              <a:ext cx="2966031" cy="1734349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endParaRPr lang="en-US" sz="1200"/>
            </a:p>
            <a:p>
              <a:r>
                <a:rPr lang="en-US" sz="1400" b="1">
                  <a:solidFill>
                    <a:srgbClr val="00B050"/>
                  </a:solidFill>
                </a:rPr>
                <a:t>Press the Green Flag to run.</a:t>
              </a:r>
            </a:p>
            <a:p>
              <a:endParaRPr lang="en-US" sz="1400" b="1">
                <a:solidFill>
                  <a:srgbClr val="00B050"/>
                </a:solidFill>
              </a:endParaRPr>
            </a:p>
            <a:p>
              <a:r>
                <a:rPr lang="en-US" sz="1400" b="1">
                  <a:solidFill>
                    <a:srgbClr val="00B050"/>
                  </a:solidFill>
                </a:rPr>
                <a:t>Now use your imagination and have fun making changes to the code!</a:t>
              </a:r>
            </a:p>
          </p:txBody>
        </p:sp>
      </p:grpSp>
      <p:pic>
        <p:nvPicPr>
          <p:cNvPr id="10" name="image">
            <a:extLst>
              <a:ext uri="{FF2B5EF4-FFF2-40B4-BE49-F238E27FC236}">
                <a16:creationId xmlns:a16="http://schemas.microsoft.com/office/drawing/2014/main" id="{F5B685FF-7543-7044-A444-F7AD39D834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980" y="84979"/>
            <a:ext cx="482228" cy="48243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4F4E572-4E89-8297-90F7-CCAD78A6C9A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8237" y="1312400"/>
            <a:ext cx="3809888" cy="333238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9437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86832-B7B2-4E34-9C99-74B913E7F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sz="3200" dirty="0">
                <a:latin typeface="Ericsson Hilda Light"/>
              </a:rPr>
              <a:t>Valentine’s Game – level 3 – </a:t>
            </a:r>
            <a:r>
              <a:rPr lang="en-US" sz="3200" b="1" dirty="0">
                <a:latin typeface="Ericsson Hilda Light"/>
              </a:rPr>
              <a:t>For laptops</a:t>
            </a:r>
            <a:br>
              <a:rPr lang="en-US" sz="3200" dirty="0">
                <a:latin typeface="Ericsson Hilda Light"/>
              </a:rPr>
            </a:br>
            <a:r>
              <a:rPr lang="en-US" sz="1400" dirty="0"/>
              <a:t>Curriculum Connect: Valentine’s Day. STEM - Math: degrees, percentage, x and y coordinates. Technology – coding</a:t>
            </a:r>
            <a:br>
              <a:rPr lang="en-US" sz="1400" dirty="0"/>
            </a:br>
            <a:r>
              <a:rPr lang="en-US" sz="1400" dirty="0"/>
              <a:t>Game: The Heart Face must catch the small hearts to earn a score.</a:t>
            </a:r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A067B6-9020-A444-9512-5C2D18255AC4}"/>
              </a:ext>
            </a:extLst>
          </p:cNvPr>
          <p:cNvCxnSpPr>
            <a:cxnSpLocks/>
          </p:cNvCxnSpPr>
          <p:nvPr/>
        </p:nvCxnSpPr>
        <p:spPr bwMode="auto">
          <a:xfrm>
            <a:off x="8977314" y="2320413"/>
            <a:ext cx="0" cy="232437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/>
          </a:ln>
          <a:effectLst/>
        </p:spPr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FCFF17B-917A-4BB8-B02C-B440D385A5FA}"/>
              </a:ext>
            </a:extLst>
          </p:cNvPr>
          <p:cNvGrpSpPr>
            <a:grpSpLocks noChangeAspect="1"/>
          </p:cNvGrpSpPr>
          <p:nvPr/>
        </p:nvGrpSpPr>
        <p:grpSpPr>
          <a:xfrm>
            <a:off x="7799446" y="1202342"/>
            <a:ext cx="3976713" cy="5324458"/>
            <a:chOff x="8288200" y="2038680"/>
            <a:chExt cx="3233987" cy="4330013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A38FF3F6-55FC-0800-E66F-A0CD1F59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288200" y="2404747"/>
              <a:ext cx="3233987" cy="3399629"/>
            </a:xfrm>
            <a:prstGeom prst="rect">
              <a:avLst/>
            </a:prstGeom>
          </p:spPr>
        </p:pic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2A8048E-1816-1641-990F-7862A6C744CE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288200" y="5684823"/>
              <a:ext cx="3233985" cy="683870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r>
                <a:rPr lang="en-US" sz="1400"/>
                <a:t>Set </a:t>
              </a:r>
              <a:r>
                <a:rPr lang="en-US" sz="1400" b="1"/>
                <a:t>Score</a:t>
              </a:r>
              <a:r>
                <a:rPr lang="en-US" sz="1400"/>
                <a:t> to 0</a:t>
              </a:r>
            </a:p>
            <a:p>
              <a:r>
                <a:rPr lang="en-US" sz="1400"/>
                <a:t>Use “up down left right” key press events.</a:t>
              </a:r>
            </a:p>
            <a:p>
              <a:r>
                <a:rPr lang="en-US" sz="1400"/>
                <a:t>Move by changing x and y values</a:t>
              </a:r>
              <a:r>
                <a:rPr lang="en-US" sz="1200"/>
                <a:t>.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27FD144-021F-305E-7DF0-4BC98DE5A74A}"/>
                </a:ext>
              </a:extLst>
            </p:cNvPr>
            <p:cNvSpPr>
              <a:spLocks/>
            </p:cNvSpPr>
            <p:nvPr/>
          </p:nvSpPr>
          <p:spPr>
            <a:xfrm>
              <a:off x="8288200" y="2038680"/>
              <a:ext cx="3233986" cy="328088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Code – Heart Face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E18365CA-09CB-C5CA-4CA2-33C9D200CBBF}"/>
              </a:ext>
            </a:extLst>
          </p:cNvPr>
          <p:cNvGrpSpPr>
            <a:grpSpLocks noChangeAspect="1"/>
          </p:cNvGrpSpPr>
          <p:nvPr/>
        </p:nvGrpSpPr>
        <p:grpSpPr>
          <a:xfrm>
            <a:off x="723638" y="1202341"/>
            <a:ext cx="3180161" cy="5324459"/>
            <a:chOff x="1305233" y="1864951"/>
            <a:chExt cx="2607710" cy="4366020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0BAC329F-828F-3548-B1F5-915ADA14027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307363" y="5377367"/>
              <a:ext cx="2592387" cy="853604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 kern="1200" spc="0">
                  <a:latin typeface="Ericsson Hilda Light"/>
                </a:rPr>
                <a:t>Select a Stage backdrop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 kern="1200" spc="0">
                  <a:latin typeface="Ericsson Hilda Light"/>
                </a:rPr>
                <a:t>Add a Heart Face Sprite</a:t>
              </a:r>
              <a:endParaRPr lang="en-US" sz="1400">
                <a:latin typeface="Ericsson Hilda Light"/>
              </a:endParaRP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400">
                  <a:latin typeface="Ericsson Hilda Light"/>
                </a:rPr>
                <a:t>Add a Heart Sprite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7F5337E-78AC-3240-A550-AF21BCB4671E}"/>
                </a:ext>
              </a:extLst>
            </p:cNvPr>
            <p:cNvSpPr>
              <a:spLocks/>
            </p:cNvSpPr>
            <p:nvPr/>
          </p:nvSpPr>
          <p:spPr>
            <a:xfrm>
              <a:off x="1307363" y="1864951"/>
              <a:ext cx="2592387" cy="40011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Stage and Sprites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427BD2BF-13CA-F853-CE3A-255A0ED15A8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05233" y="2295120"/>
              <a:ext cx="2607710" cy="2978704"/>
            </a:xfrm>
            <a:prstGeom prst="rect">
              <a:avLst/>
            </a:prstGeom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9DCEFAA0-7338-407F-6CFD-3468ADF335D5}"/>
              </a:ext>
            </a:extLst>
          </p:cNvPr>
          <p:cNvSpPr/>
          <p:nvPr/>
        </p:nvSpPr>
        <p:spPr>
          <a:xfrm>
            <a:off x="286162" y="6526800"/>
            <a:ext cx="1190860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>
                <a:latin typeface="Ericsson Hilda Light" panose="00000400000000000000" pitchFamily="2" charset="0"/>
              </a:rPr>
              <a:t>Scratch is a project of the Scratch Foundation, in collaboration with the Lifelong Kindergarten Group at the MIT Media Lab. It is available for free at https://scratch.mit.edu</a:t>
            </a:r>
          </a:p>
        </p:txBody>
      </p:sp>
      <p:pic>
        <p:nvPicPr>
          <p:cNvPr id="15" name="image">
            <a:extLst>
              <a:ext uri="{FF2B5EF4-FFF2-40B4-BE49-F238E27FC236}">
                <a16:creationId xmlns:a16="http://schemas.microsoft.com/office/drawing/2014/main" id="{54EA94B7-0ACC-0974-2EAA-F03D11A012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980" y="84979"/>
            <a:ext cx="482228" cy="482439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70CBA68E-BF48-C6B2-79CD-C841AC5186C1}"/>
              </a:ext>
            </a:extLst>
          </p:cNvPr>
          <p:cNvGrpSpPr/>
          <p:nvPr/>
        </p:nvGrpSpPr>
        <p:grpSpPr>
          <a:xfrm>
            <a:off x="4350592" y="1236622"/>
            <a:ext cx="2952382" cy="5267484"/>
            <a:chOff x="4350592" y="1236622"/>
            <a:chExt cx="2952382" cy="5267484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0F02C312-9EC5-45B0-DA70-E4C1E1F3AABE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350592" y="1236622"/>
              <a:ext cx="2952382" cy="5267484"/>
              <a:chOff x="4744177" y="1871787"/>
              <a:chExt cx="2520479" cy="4496905"/>
            </a:xfrm>
          </p:grpSpPr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E3A1AC6-8F62-6C5F-3A8D-65D7E25CBA6F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744177" y="5795659"/>
                <a:ext cx="2520479" cy="573033"/>
              </a:xfrm>
              <a:prstGeom prst="rect">
                <a:avLst/>
              </a:prstGeom>
              <a:solidFill>
                <a:srgbClr val="F2F2F2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vert="horz" wrap="square" lIns="182880" tIns="91440" rIns="91440" bIns="45720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lvl="0" indent="0" defTabSz="914354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None/>
                  <a:defRPr kern="1200" spc="0">
                    <a:latin typeface="Ericsson Hilda Light"/>
                  </a:defRPr>
                </a:lvl1pPr>
              </a:lstStyle>
              <a:p>
                <a:pPr lvl="0" defTabSz="914354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defRPr/>
                </a:pPr>
                <a:endParaRPr lang="en-US" sz="1200" kern="1200" spc="0">
                  <a:latin typeface="Ericsson Hilda Light"/>
                </a:endParaRPr>
              </a:p>
              <a:p>
                <a:pPr lvl="0" defTabSz="914354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defRPr/>
                </a:pPr>
                <a:r>
                  <a:rPr lang="en-US" sz="1400" kern="1200" spc="0">
                    <a:latin typeface="Ericsson Hilda Light"/>
                  </a:rPr>
                  <a:t>Cr</a:t>
                </a:r>
                <a:r>
                  <a:rPr lang="en-US" sz="1400">
                    <a:latin typeface="Ericsson Hilda Light"/>
                  </a:rPr>
                  <a:t>eate a variable and call it score.</a:t>
                </a:r>
                <a:endParaRPr lang="en-US" sz="1400" kern="1200" spc="0">
                  <a:latin typeface="Ericsson Hilda Light"/>
                </a:endParaRPr>
              </a:p>
              <a:p>
                <a:endParaRPr lang="en-US" sz="1200"/>
              </a:p>
            </p:txBody>
          </p:sp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FD8DCC59-2D75-A674-97F6-6A290C5C3998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744177" y="1871787"/>
                <a:ext cx="2520479" cy="341578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square" anchor="ctr">
                <a:spAutoFit/>
              </a:bodyPr>
              <a:lstStyle/>
              <a:p>
                <a:pPr marL="0" marR="0" lvl="1" indent="0" algn="ctr" defTabSz="91435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Code – Heart Face</a:t>
                </a:r>
              </a:p>
            </p:txBody>
          </p:sp>
        </p:grpSp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B288CF02-B7E6-6830-33DD-1469B12BD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392555" y="1690284"/>
              <a:ext cx="2910419" cy="4329942"/>
            </a:xfrm>
            <a:prstGeom prst="rect">
              <a:avLst/>
            </a:prstGeom>
          </p:spPr>
        </p:pic>
      </p:grpSp>
      <p:sp>
        <p:nvSpPr>
          <p:cNvPr id="10" name="Arrow: Right 9">
            <a:extLst>
              <a:ext uri="{FF2B5EF4-FFF2-40B4-BE49-F238E27FC236}">
                <a16:creationId xmlns:a16="http://schemas.microsoft.com/office/drawing/2014/main" id="{3E1BB7AD-1A70-949F-FB2F-4C75B8815317}"/>
              </a:ext>
            </a:extLst>
          </p:cNvPr>
          <p:cNvSpPr/>
          <p:nvPr/>
        </p:nvSpPr>
        <p:spPr>
          <a:xfrm rot="10800000">
            <a:off x="6748595" y="2492825"/>
            <a:ext cx="802615" cy="226423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982770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82BFF-F488-6672-45FB-6EA43C1E93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C28658C-8605-655C-4971-DE5E5EF4EC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2763" y="1263686"/>
            <a:ext cx="4728209" cy="52737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C031F68-5415-9DB3-929A-013008459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068" y="-66177"/>
            <a:ext cx="10515600" cy="1325563"/>
          </a:xfrm>
        </p:spPr>
        <p:txBody>
          <a:bodyPr/>
          <a:lstStyle/>
          <a:p>
            <a:r>
              <a:rPr lang="en-US" sz="3200">
                <a:latin typeface="Ericsson Hilda Light"/>
              </a:rPr>
              <a:t>Valentine’s Game – level 3 – </a:t>
            </a:r>
            <a:r>
              <a:rPr lang="en-US" sz="3200" b="1">
                <a:latin typeface="Ericsson Hilda Light"/>
              </a:rPr>
              <a:t>For Tablets</a:t>
            </a:r>
            <a:br>
              <a:rPr lang="en-US" sz="3200" dirty="0">
                <a:latin typeface="Ericsson Hilda Light"/>
              </a:rPr>
            </a:br>
            <a:r>
              <a:rPr lang="en-US" sz="1400"/>
              <a:t>Game: The Heart Face must catch the small hearts to earn a score.</a:t>
            </a:r>
            <a:endParaRPr lang="en-US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29ED92EA-A5BD-57DD-F6F9-474BCA94E033}"/>
              </a:ext>
            </a:extLst>
          </p:cNvPr>
          <p:cNvCxnSpPr>
            <a:cxnSpLocks/>
          </p:cNvCxnSpPr>
          <p:nvPr/>
        </p:nvCxnSpPr>
        <p:spPr bwMode="auto">
          <a:xfrm>
            <a:off x="8943924" y="2310654"/>
            <a:ext cx="0" cy="2424157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/>
          </a:ln>
          <a:effectLst/>
        </p:spPr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C302ED0-5845-602E-6A93-97E54BD4960A}"/>
              </a:ext>
            </a:extLst>
          </p:cNvPr>
          <p:cNvGrpSpPr>
            <a:grpSpLocks noChangeAspect="1"/>
          </p:cNvGrpSpPr>
          <p:nvPr/>
        </p:nvGrpSpPr>
        <p:grpSpPr>
          <a:xfrm>
            <a:off x="7502770" y="788461"/>
            <a:ext cx="4598634" cy="5444953"/>
            <a:chOff x="8288202" y="1900984"/>
            <a:chExt cx="3716108" cy="419398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47652D8-5F0F-4A13-5188-AE8C05C18F02}"/>
                </a:ext>
              </a:extLst>
            </p:cNvPr>
            <p:cNvSpPr>
              <a:spLocks/>
            </p:cNvSpPr>
            <p:nvPr/>
          </p:nvSpPr>
          <p:spPr>
            <a:xfrm>
              <a:off x="8288202" y="1900984"/>
              <a:ext cx="3349320" cy="30818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Code – Heart Face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4544534-129E-3465-70FC-5BB6C065409F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0305957" y="5172217"/>
              <a:ext cx="1698353" cy="922752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r>
                <a:rPr lang="en-US" sz="1600" b="1"/>
                <a:t>Use your finger to move the heart face.</a:t>
              </a:r>
            </a:p>
            <a:p>
              <a:endParaRPr lang="en-US" sz="1600" b="1"/>
            </a:p>
            <a:p>
              <a:r>
                <a:rPr lang="en-US" sz="1600" b="1"/>
                <a:t>Use your mouse if you are on a laptop.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46EE1A6A-1B65-0815-AEA2-238AF973B098}"/>
              </a:ext>
            </a:extLst>
          </p:cNvPr>
          <p:cNvGrpSpPr>
            <a:grpSpLocks noChangeAspect="1"/>
          </p:cNvGrpSpPr>
          <p:nvPr/>
        </p:nvGrpSpPr>
        <p:grpSpPr>
          <a:xfrm>
            <a:off x="423099" y="964969"/>
            <a:ext cx="3149038" cy="5394256"/>
            <a:chOff x="1305233" y="1864951"/>
            <a:chExt cx="2607710" cy="4466969"/>
          </a:xfrm>
        </p:grpSpPr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6B21CE8-6A0C-D979-DBC9-67F32326EAD7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307363" y="5377367"/>
              <a:ext cx="2592387" cy="954553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600" kern="1200" spc="0">
                  <a:latin typeface="Ericsson Hilda Light"/>
                </a:rPr>
                <a:t>Select a Stage backdrop</a:t>
              </a: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600" kern="1200" spc="0">
                  <a:latin typeface="Ericsson Hilda Light"/>
                </a:rPr>
                <a:t>Add a Heart Face Sprite</a:t>
              </a:r>
              <a:endParaRPr lang="en-US" sz="1600">
                <a:latin typeface="Ericsson Hilda Light"/>
              </a:endParaRPr>
            </a:p>
            <a:p>
              <a:pPr lvl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defRPr/>
              </a:pPr>
              <a:r>
                <a:rPr lang="en-US" sz="1600">
                  <a:latin typeface="Ericsson Hilda Light"/>
                </a:rPr>
                <a:t>Add a Heart Sprite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9540935-6840-D05D-2A27-0E08F7BA33BB}"/>
                </a:ext>
              </a:extLst>
            </p:cNvPr>
            <p:cNvSpPr>
              <a:spLocks/>
            </p:cNvSpPr>
            <p:nvPr/>
          </p:nvSpPr>
          <p:spPr>
            <a:xfrm>
              <a:off x="1307363" y="1864951"/>
              <a:ext cx="2592387" cy="40011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Stage and Sprites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ED66D5D-E696-1CD4-7070-0D4E0844843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05233" y="2295120"/>
              <a:ext cx="2607710" cy="2978704"/>
            </a:xfrm>
            <a:prstGeom prst="rect">
              <a:avLst/>
            </a:prstGeom>
          </p:spPr>
        </p:pic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71FF5BFB-6675-470C-1C61-255AE6F54F62}"/>
              </a:ext>
            </a:extLst>
          </p:cNvPr>
          <p:cNvSpPr/>
          <p:nvPr/>
        </p:nvSpPr>
        <p:spPr>
          <a:xfrm>
            <a:off x="486688" y="6546853"/>
            <a:ext cx="1190860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>
                <a:latin typeface="Ericsson Hilda Light" panose="00000400000000000000" pitchFamily="2" charset="0"/>
              </a:rPr>
              <a:t>Scratch is a project of the Scratch Foundation, in collaboration with the Lifelong Kindergarten Group at the MIT Media Lab. It is available for free at https://scratch.mit.edu</a:t>
            </a:r>
          </a:p>
        </p:txBody>
      </p:sp>
      <p:pic>
        <p:nvPicPr>
          <p:cNvPr id="4" name="image">
            <a:extLst>
              <a:ext uri="{FF2B5EF4-FFF2-40B4-BE49-F238E27FC236}">
                <a16:creationId xmlns:a16="http://schemas.microsoft.com/office/drawing/2014/main" id="{61E5A149-558B-4EB9-F649-C9E63780EC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980" y="84979"/>
            <a:ext cx="482228" cy="482439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6106C2C8-578A-4BA8-79D6-75F5D237D94A}"/>
              </a:ext>
            </a:extLst>
          </p:cNvPr>
          <p:cNvGrpSpPr/>
          <p:nvPr/>
        </p:nvGrpSpPr>
        <p:grpSpPr>
          <a:xfrm>
            <a:off x="3954966" y="964969"/>
            <a:ext cx="3149037" cy="5484444"/>
            <a:chOff x="4350592" y="1236622"/>
            <a:chExt cx="2952382" cy="5267484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C576825D-E918-0665-F48C-816D72C472C0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350592" y="1236622"/>
              <a:ext cx="2952382" cy="5267484"/>
              <a:chOff x="4744177" y="1871787"/>
              <a:chExt cx="2520479" cy="4496905"/>
            </a:xfrm>
          </p:grpSpPr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E2FEFB6-3430-FA36-4DB5-72AA0F3DC18E}"/>
                  </a:ext>
                </a:extLst>
              </p:cNvPr>
              <p:cNvSpPr txBox="1">
                <a:spLocks/>
              </p:cNvSpPr>
              <p:nvPr/>
            </p:nvSpPr>
            <p:spPr bwMode="auto">
              <a:xfrm>
                <a:off x="4744177" y="5795659"/>
                <a:ext cx="2520479" cy="573033"/>
              </a:xfrm>
              <a:prstGeom prst="rect">
                <a:avLst/>
              </a:prstGeom>
              <a:solidFill>
                <a:srgbClr val="F2F2F2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vert="horz" wrap="square" lIns="182880" tIns="91440" rIns="91440" bIns="457200" numCol="1" rtlCol="0" anchor="t" anchorCtr="0" compatLnSpc="1">
                <a:prstTxWarp prst="textNoShape">
                  <a:avLst/>
                </a:prstTxWarp>
                <a:noAutofit/>
              </a:bodyPr>
              <a:lstStyle>
                <a:defPPr>
                  <a:defRPr lang="en-US"/>
                </a:defPPr>
                <a:lvl1pPr marL="0" lvl="0" indent="0" defTabSz="914354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buNone/>
                  <a:defRPr kern="1200" spc="0">
                    <a:latin typeface="Ericsson Hilda Light"/>
                  </a:defRPr>
                </a:lvl1pPr>
              </a:lstStyle>
              <a:p>
                <a:pPr lvl="0" defTabSz="914354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defRPr/>
                </a:pPr>
                <a:endParaRPr lang="en-US" sz="1200" kern="1200" spc="0">
                  <a:latin typeface="Ericsson Hilda Light"/>
                </a:endParaRPr>
              </a:p>
              <a:p>
                <a:pPr lvl="0" defTabSz="914354" fontAlgn="auto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defRPr/>
                </a:pPr>
                <a:r>
                  <a:rPr lang="en-US" sz="1600" kern="1200" spc="0">
                    <a:solidFill>
                      <a:schemeClr val="accent2">
                        <a:lumMod val="75000"/>
                      </a:schemeClr>
                    </a:solidFill>
                    <a:latin typeface="Ericsson Hilda Light"/>
                  </a:rPr>
                  <a:t>Cr</a:t>
                </a:r>
                <a:r>
                  <a:rPr lang="en-US" sz="1600">
                    <a:solidFill>
                      <a:schemeClr val="accent2">
                        <a:lumMod val="75000"/>
                      </a:schemeClr>
                    </a:solidFill>
                    <a:latin typeface="Ericsson Hilda Light"/>
                  </a:rPr>
                  <a:t>eate a variable and call it score.</a:t>
                </a:r>
                <a:endParaRPr lang="en-US" sz="1600" kern="1200" spc="0">
                  <a:solidFill>
                    <a:schemeClr val="accent2">
                      <a:lumMod val="75000"/>
                    </a:schemeClr>
                  </a:solidFill>
                  <a:latin typeface="Ericsson Hilda Light"/>
                </a:endParaRPr>
              </a:p>
              <a:p>
                <a:endParaRPr lang="en-US" sz="1200"/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3C792691-06D2-932C-E582-3BE44AA41CD4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744177" y="1871787"/>
                <a:ext cx="2520479" cy="341578"/>
              </a:xfrm>
              <a:prstGeom prst="rect">
                <a:avLst/>
              </a:prstGeom>
              <a:solidFill>
                <a:schemeClr val="bg2">
                  <a:lumMod val="25000"/>
                </a:schemeClr>
              </a:solidFill>
            </p:spPr>
            <p:txBody>
              <a:bodyPr wrap="square" anchor="ctr">
                <a:spAutoFit/>
              </a:bodyPr>
              <a:lstStyle/>
              <a:p>
                <a:pPr marL="0" marR="0" lvl="1" indent="0" algn="ctr" defTabSz="91435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Ericsson Hilda"/>
                    <a:ea typeface="+mn-ea"/>
                    <a:cs typeface="+mn-cs"/>
                  </a:rPr>
                  <a:t>Code – Heart Face</a:t>
                </a:r>
              </a:p>
            </p:txBody>
          </p:sp>
        </p:grp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813EEA4A-E054-6BF4-5E09-4BFA3002FAB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392555" y="1690284"/>
              <a:ext cx="2910419" cy="4329942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44143A73-C30A-CAB4-12F2-88A5FE3F9AE7}"/>
              </a:ext>
            </a:extLst>
          </p:cNvPr>
          <p:cNvSpPr txBox="1">
            <a:spLocks/>
          </p:cNvSpPr>
          <p:nvPr/>
        </p:nvSpPr>
        <p:spPr bwMode="auto">
          <a:xfrm>
            <a:off x="9866866" y="1780425"/>
            <a:ext cx="2101685" cy="1006770"/>
          </a:xfrm>
          <a:prstGeom prst="rect">
            <a:avLst/>
          </a:prstGeom>
          <a:solidFill>
            <a:srgbClr val="F2F2F2"/>
          </a:solidFill>
          <a:ln w="12700">
            <a:noFill/>
            <a:miter lim="800000"/>
            <a:headEnd/>
            <a:tailEnd/>
          </a:ln>
        </p:spPr>
        <p:txBody>
          <a:bodyPr vert="horz" wrap="square" lIns="182880" tIns="91440" rIns="91440" bIns="457200" numCol="1" rtlCol="0" anchor="t" anchorCtr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lvl="0" indent="0" defTabSz="914354" fontAlgn="auto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None/>
              <a:defRPr kern="1200" spc="0">
                <a:latin typeface="Ericsson Hilda Light"/>
              </a:defRPr>
            </a:lvl1pPr>
          </a:lstStyle>
          <a:p>
            <a:r>
              <a:rPr lang="en-US">
                <a:solidFill>
                  <a:schemeClr val="accent2">
                    <a:lumMod val="75000"/>
                  </a:schemeClr>
                </a:solidFill>
              </a:rPr>
              <a:t>Set Score to 0</a:t>
            </a:r>
          </a:p>
          <a:p>
            <a:endParaRPr lang="en-US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>
                <a:solidFill>
                  <a:srgbClr val="0070C0"/>
                </a:solidFill>
              </a:rPr>
              <a:t>Place heart in </a:t>
            </a:r>
            <a:r>
              <a:rPr lang="en-US" err="1">
                <a:solidFill>
                  <a:srgbClr val="0070C0"/>
                </a:solidFill>
              </a:rPr>
              <a:t>centre</a:t>
            </a:r>
            <a:r>
              <a:rPr lang="en-US">
                <a:solidFill>
                  <a:srgbClr val="0070C0"/>
                </a:solidFill>
              </a:rPr>
              <a:t> of screen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6401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5EFE105-E474-4F3F-A219-BCF472DDFD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888" y="1028317"/>
            <a:ext cx="3363180" cy="58656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6286832-B7B2-4E34-9C99-74B913E7F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6832" y="-257299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>
                <a:latin typeface="Ericsson Hilda Light"/>
              </a:rPr>
              <a:t>Valentine’s Game – level 3 – part 2</a:t>
            </a:r>
            <a:endParaRPr lang="en-US" sz="3200">
              <a:latin typeface="Ericsson Hilda Light"/>
              <a:ea typeface="Calibri Light"/>
              <a:cs typeface="Calibri Light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A067B6-9020-A444-9512-5C2D18255AC4}"/>
              </a:ext>
            </a:extLst>
          </p:cNvPr>
          <p:cNvCxnSpPr>
            <a:cxnSpLocks/>
          </p:cNvCxnSpPr>
          <p:nvPr/>
        </p:nvCxnSpPr>
        <p:spPr bwMode="auto">
          <a:xfrm>
            <a:off x="8546182" y="2320413"/>
            <a:ext cx="0" cy="2324371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/>
            </a:solidFill>
            <a:prstDash val="dash"/>
            <a:round/>
            <a:headEnd type="none" w="med" len="med"/>
            <a:tailEnd type="none"/>
          </a:ln>
          <a:effectLst/>
        </p:spPr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1801D733-6FD6-2516-B063-78F7C796A36D}"/>
              </a:ext>
            </a:extLst>
          </p:cNvPr>
          <p:cNvGrpSpPr>
            <a:grpSpLocks noChangeAspect="1"/>
          </p:cNvGrpSpPr>
          <p:nvPr/>
        </p:nvGrpSpPr>
        <p:grpSpPr>
          <a:xfrm>
            <a:off x="7637453" y="678180"/>
            <a:ext cx="3008107" cy="5740093"/>
            <a:chOff x="8208799" y="1813485"/>
            <a:chExt cx="2605567" cy="4604788"/>
          </a:xfrm>
        </p:grpSpPr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CF6D42A3-8247-B83E-DD3D-13BF8DE7CAE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221979" y="2324318"/>
              <a:ext cx="2566028" cy="2377696"/>
            </a:xfrm>
            <a:prstGeom prst="rect">
              <a:avLst/>
            </a:prstGeom>
          </p:spPr>
        </p:pic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A314897-D62B-B95B-1AB9-ABCFD3E60274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8221979" y="4704648"/>
              <a:ext cx="2592387" cy="1713625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r>
                <a:rPr lang="en-US" sz="1400" b="1"/>
                <a:t>After</a:t>
              </a:r>
              <a:r>
                <a:rPr lang="en-US" sz="1400"/>
                <a:t> writing Heart code</a:t>
              </a:r>
            </a:p>
            <a:p>
              <a:endParaRPr lang="en-US" sz="1400"/>
            </a:p>
            <a:p>
              <a:r>
                <a:rPr lang="en-US" sz="1400"/>
                <a:t>Right click on Heart Sprite</a:t>
              </a:r>
            </a:p>
            <a:p>
              <a:endParaRPr lang="en-US" sz="1400"/>
            </a:p>
            <a:p>
              <a:r>
                <a:rPr lang="en-US" sz="1400"/>
                <a:t>Select duplicate a number of times to create lots of hearts.</a:t>
              </a:r>
            </a:p>
            <a:p>
              <a:endParaRPr lang="en-US" sz="1400"/>
            </a:p>
            <a:p>
              <a:r>
                <a:rPr lang="en-US" sz="1400" b="1">
                  <a:solidFill>
                    <a:srgbClr val="00B050"/>
                  </a:solidFill>
                </a:rPr>
                <a:t>Press the Green Flag to run.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70D82E02-BB3F-B890-3183-58D8F3FB0BBF}"/>
                </a:ext>
              </a:extLst>
            </p:cNvPr>
            <p:cNvSpPr>
              <a:spLocks/>
            </p:cNvSpPr>
            <p:nvPr/>
          </p:nvSpPr>
          <p:spPr>
            <a:xfrm>
              <a:off x="8208799" y="1813485"/>
              <a:ext cx="2592387" cy="40011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Code – Heart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C11C532E-4857-8684-65BB-2D5C0391A346}"/>
              </a:ext>
            </a:extLst>
          </p:cNvPr>
          <p:cNvGrpSpPr>
            <a:grpSpLocks noChangeAspect="1"/>
          </p:cNvGrpSpPr>
          <p:nvPr/>
        </p:nvGrpSpPr>
        <p:grpSpPr>
          <a:xfrm>
            <a:off x="4388523" y="678181"/>
            <a:ext cx="3090965" cy="5679668"/>
            <a:chOff x="4940843" y="1834960"/>
            <a:chExt cx="2656892" cy="4522888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4B1A803-017C-211C-7249-1D2DF0573FC0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4940843" y="2441831"/>
              <a:ext cx="2656892" cy="3916017"/>
            </a:xfrm>
            <a:prstGeom prst="rect">
              <a:avLst/>
            </a:prstGeom>
            <a:solidFill>
              <a:srgbClr val="F2F2F2"/>
            </a:solidFill>
            <a:ln w="12700">
              <a:noFill/>
              <a:miter lim="800000"/>
              <a:headEnd/>
              <a:tailEnd/>
            </a:ln>
          </p:spPr>
          <p:txBody>
            <a:bodyPr vert="horz" wrap="square" lIns="182880" tIns="91440" rIns="91440" bIns="457200" numCol="1" rtlCol="0" anchor="t" anchorCtr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lvl="0" indent="0" defTabSz="914354" fontAlgn="auto"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None/>
                <a:defRPr kern="1200" spc="0">
                  <a:latin typeface="Ericsson Hilda Light"/>
                </a:defRPr>
              </a:lvl1pPr>
            </a:lstStyle>
            <a:p>
              <a:endParaRPr lang="en-US" sz="1200" b="1"/>
            </a:p>
            <a:p>
              <a:endParaRPr lang="en-US" sz="1200"/>
            </a:p>
            <a:p>
              <a:r>
                <a:rPr lang="en-US" sz="1400">
                  <a:solidFill>
                    <a:srgbClr val="7030A0"/>
                  </a:solidFill>
                  <a:latin typeface="+mn-lt"/>
                </a:rPr>
                <a:t>Show – make heart visible</a:t>
              </a:r>
            </a:p>
            <a:p>
              <a:r>
                <a:rPr lang="en-US" sz="1400">
                  <a:solidFill>
                    <a:srgbClr val="00B0F0"/>
                  </a:solidFill>
                  <a:latin typeface="+mn-lt"/>
                </a:rPr>
                <a:t>Set rotation so heart doesn’t flip.</a:t>
              </a:r>
            </a:p>
            <a:p>
              <a:endParaRPr lang="en-US" sz="1400" b="1">
                <a:solidFill>
                  <a:srgbClr val="00B0F0"/>
                </a:solidFill>
                <a:latin typeface="+mn-lt"/>
              </a:endParaRPr>
            </a:p>
            <a:p>
              <a:r>
                <a:rPr lang="en-US" sz="1400" b="1">
                  <a:solidFill>
                    <a:srgbClr val="FFC000"/>
                  </a:solidFill>
                  <a:latin typeface="+mn-lt"/>
                </a:rPr>
                <a:t>Forever, </a:t>
              </a:r>
            </a:p>
            <a:p>
              <a:r>
                <a:rPr lang="en-US" sz="1400">
                  <a:solidFill>
                    <a:srgbClr val="00B0F0"/>
                  </a:solidFill>
                  <a:latin typeface="+mn-lt"/>
                </a:rPr>
                <a:t>   move 10 steps and turn in random  rotations.</a:t>
              </a:r>
            </a:p>
            <a:p>
              <a:endParaRPr lang="en-US" sz="1400">
                <a:latin typeface="+mn-lt"/>
              </a:endParaRPr>
            </a:p>
            <a:p>
              <a:r>
                <a:rPr lang="en-US" sz="1400">
                  <a:latin typeface="+mn-lt"/>
                </a:rPr>
                <a:t>   </a:t>
              </a:r>
              <a:r>
                <a:rPr lang="en-US" sz="1400">
                  <a:solidFill>
                    <a:srgbClr val="00B0F0"/>
                  </a:solidFill>
                  <a:latin typeface="+mn-lt"/>
                </a:rPr>
                <a:t>If it is on the edge of the screen bounce back in.</a:t>
              </a:r>
            </a:p>
            <a:p>
              <a:endParaRPr lang="en-US" sz="1400">
                <a:latin typeface="+mn-lt"/>
              </a:endParaRPr>
            </a:p>
            <a:p>
              <a:r>
                <a:rPr lang="en-US" sz="1400" b="1">
                  <a:solidFill>
                    <a:srgbClr val="FFC000"/>
                  </a:solidFill>
                  <a:latin typeface="+mn-lt"/>
                </a:rPr>
                <a:t>  If the Heart Face touches the Heart</a:t>
              </a:r>
            </a:p>
            <a:p>
              <a:endParaRPr lang="en-US" sz="1400">
                <a:latin typeface="+mn-lt"/>
              </a:endParaRPr>
            </a:p>
            <a:p>
              <a:r>
                <a:rPr lang="en-US" sz="1400">
                  <a:solidFill>
                    <a:schemeClr val="accent2">
                      <a:lumMod val="75000"/>
                    </a:schemeClr>
                  </a:solidFill>
                  <a:latin typeface="+mn-lt"/>
                </a:rPr>
                <a:t>     Increase score by 1</a:t>
              </a:r>
            </a:p>
            <a:p>
              <a:r>
                <a:rPr lang="en-US" sz="1400">
                  <a:latin typeface="+mn-lt"/>
                </a:rPr>
                <a:t>     </a:t>
              </a:r>
              <a:r>
                <a:rPr lang="en-US" sz="1400">
                  <a:solidFill>
                    <a:srgbClr val="7030A0"/>
                  </a:solidFill>
                  <a:latin typeface="+mn-lt"/>
                </a:rPr>
                <a:t>hide</a:t>
              </a:r>
            </a:p>
            <a:p>
              <a:r>
                <a:rPr lang="en-US" sz="1400" b="1">
                  <a:solidFill>
                    <a:srgbClr val="FFC000"/>
                  </a:solidFill>
                  <a:latin typeface="+mn-lt"/>
                </a:rPr>
                <a:t>     wait 1 minute</a:t>
              </a:r>
            </a:p>
            <a:p>
              <a:endParaRPr lang="en-US" sz="1400">
                <a:latin typeface="+mn-lt"/>
              </a:endParaRPr>
            </a:p>
            <a:p>
              <a:r>
                <a:rPr lang="en-US" sz="1400">
                  <a:latin typeface="+mn-lt"/>
                </a:rPr>
                <a:t>    </a:t>
              </a:r>
              <a:r>
                <a:rPr lang="en-US" sz="1400">
                  <a:solidFill>
                    <a:srgbClr val="00B0F0"/>
                  </a:solidFill>
                  <a:latin typeface="+mn-lt"/>
                </a:rPr>
                <a:t>then </a:t>
              </a:r>
              <a:r>
                <a:rPr lang="en-US" sz="1400">
                  <a:solidFill>
                    <a:srgbClr val="7030A0"/>
                  </a:solidFill>
                  <a:latin typeface="+mn-lt"/>
                </a:rPr>
                <a:t>show</a:t>
              </a:r>
              <a:r>
                <a:rPr lang="en-US" sz="1400">
                  <a:solidFill>
                    <a:srgbClr val="00B0F0"/>
                  </a:solidFill>
                  <a:latin typeface="+mn-lt"/>
                </a:rPr>
                <a:t> again in a random   place. 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70F225-8DF4-9CCA-9A7A-3F003CE22F5A}"/>
                </a:ext>
              </a:extLst>
            </p:cNvPr>
            <p:cNvSpPr>
              <a:spLocks/>
            </p:cNvSpPr>
            <p:nvPr/>
          </p:nvSpPr>
          <p:spPr>
            <a:xfrm>
              <a:off x="4940843" y="1834960"/>
              <a:ext cx="2656892" cy="318619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anchor="ctr">
              <a:spAutoFit/>
            </a:bodyPr>
            <a:lstStyle/>
            <a:p>
              <a:pPr marL="0" marR="0" lvl="1" indent="0" algn="ct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Ericsson Hilda"/>
                  <a:ea typeface="+mn-ea"/>
                  <a:cs typeface="+mn-cs"/>
                </a:rPr>
                <a:t>Code – Heart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FB6F42D3-88B1-6ACB-5C5C-254E55066788}"/>
              </a:ext>
            </a:extLst>
          </p:cNvPr>
          <p:cNvSpPr/>
          <p:nvPr/>
        </p:nvSpPr>
        <p:spPr>
          <a:xfrm>
            <a:off x="617030" y="6596984"/>
            <a:ext cx="11908602" cy="24622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>
                <a:latin typeface="Ericsson Hilda Light" panose="00000400000000000000" pitchFamily="2" charset="0"/>
              </a:rPr>
              <a:t>Scratch is a project of the Scratch Foundation, in collaboration with the Lifelong Kindergarten Group at the MIT Media Lab. It is available for free at https://scratch.mit.edu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8F14DBE-CB4E-183F-38AB-19AD65C98112}"/>
              </a:ext>
            </a:extLst>
          </p:cNvPr>
          <p:cNvSpPr>
            <a:spLocks/>
          </p:cNvSpPr>
          <p:nvPr/>
        </p:nvSpPr>
        <p:spPr>
          <a:xfrm>
            <a:off x="372140" y="678180"/>
            <a:ext cx="4264976" cy="40011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wrap="square" anchor="ctr">
            <a:spAutoFit/>
          </a:bodyPr>
          <a:lstStyle/>
          <a:p>
            <a:pPr marL="0" marR="0" lvl="1" indent="0" algn="ct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Ericsson Hilda"/>
                <a:ea typeface="+mn-ea"/>
                <a:cs typeface="+mn-cs"/>
              </a:rPr>
              <a:t>Code – Heart</a:t>
            </a:r>
          </a:p>
        </p:txBody>
      </p:sp>
      <p:pic>
        <p:nvPicPr>
          <p:cNvPr id="5" name="image">
            <a:extLst>
              <a:ext uri="{FF2B5EF4-FFF2-40B4-BE49-F238E27FC236}">
                <a16:creationId xmlns:a16="http://schemas.microsoft.com/office/drawing/2014/main" id="{CD9FD24A-044D-5024-B2BD-A2657FB6E94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980" y="84979"/>
            <a:ext cx="482228" cy="4824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939352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MPLAFYSLIDEID" val="6376800200360941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TEMPLAFYSLIDEID" val="63765572197231869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TEMPLAFYSLIDEID" val="63765572197231869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TEMPLAFYSLIDEID" val="63765572197231869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TEMPLAFYSLIDEID" val="63765572197231869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TEMPLAFYSLIDEID" val="63765572197231869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TEMPLAFYSLIDEID" val="63765572197231869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8d4a36-44d6-40a9-9222-6158e50407c8">
      <Terms xmlns="http://schemas.microsoft.com/office/infopath/2007/PartnerControls"/>
    </lcf76f155ced4ddcb4097134ff3c332f>
    <TaxCatchAll xmlns="d8762117-8292-4133-b1c7-eab5c6487cfd" xsi:nil="true"/>
    <SharedWithUsers xmlns="752e0c9b-a528-4fd9-af16-b6c54ede5654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B3D2B033AF974EB908779DFEF5E727" ma:contentTypeVersion="18" ma:contentTypeDescription="Create a new document." ma:contentTypeScope="" ma:versionID="5f45a23dba963085844d27abeb943c3b">
  <xsd:schema xmlns:xsd="http://www.w3.org/2001/XMLSchema" xmlns:xs="http://www.w3.org/2001/XMLSchema" xmlns:p="http://schemas.microsoft.com/office/2006/metadata/properties" xmlns:ns2="be8d4a36-44d6-40a9-9222-6158e50407c8" xmlns:ns3="752e0c9b-a528-4fd9-af16-b6c54ede5654" xmlns:ns4="d8762117-8292-4133-b1c7-eab5c6487cfd" targetNamespace="http://schemas.microsoft.com/office/2006/metadata/properties" ma:root="true" ma:fieldsID="728d0b634a1cdf444f6d114371a914e8" ns2:_="" ns3:_="" ns4:_="">
    <xsd:import namespace="be8d4a36-44d6-40a9-9222-6158e50407c8"/>
    <xsd:import namespace="752e0c9b-a528-4fd9-af16-b6c54ede5654"/>
    <xsd:import namespace="d8762117-8292-4133-b1c7-eab5c6487c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8d4a36-44d6-40a9-9222-6158e50407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3d31b72-c4b9-4223-ac69-1d9539891d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2e0c9b-a528-4fd9-af16-b6c54ede565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62117-8292-4133-b1c7-eab5c6487cf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2ff37988-01f9-4197-9684-fe474ca3cb2b}" ma:internalName="TaxCatchAll" ma:showField="CatchAllData" ma:web="752e0c9b-a528-4fd9-af16-b6c54ede56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24ED8D-7493-4D7F-9B76-6451B577476C}">
  <ds:schemaRefs>
    <ds:schemaRef ds:uri="752e0c9b-a528-4fd9-af16-b6c54ede5654"/>
    <ds:schemaRef ds:uri="be8d4a36-44d6-40a9-9222-6158e50407c8"/>
    <ds:schemaRef ds:uri="d8762117-8292-4133-b1c7-eab5c6487cf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3ED50DD-68AA-47F9-BA86-5A2E173666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861A02-4FEC-4C10-B3C2-1A67AF7C881C}">
  <ds:schemaRefs>
    <ds:schemaRef ds:uri="752e0c9b-a528-4fd9-af16-b6c54ede5654"/>
    <ds:schemaRef ds:uri="be8d4a36-44d6-40a9-9222-6158e50407c8"/>
    <ds:schemaRef ds:uri="d8762117-8292-4133-b1c7-eab5c6487c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92e84ceb-fbfd-47ab-be52-080c6b87953f}" enabled="0" method="" siteId="{92e84ceb-fbfd-47ab-be52-080c6b87953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Happy Valentine’s Day – level 1 Curriculum Connect: Valentine’s Day. STEM - Technology - coding </vt:lpstr>
      <vt:lpstr>Lá Fhéile Vailintín – Animation level 2 – part 1 Curriculum Connect: Valentine’s Day. Gaeilge. STEM - Math: degrees, percentage. Technology - coding </vt:lpstr>
      <vt:lpstr>Lá Fhéile Vailintín Animation – level 2 – part 2</vt:lpstr>
      <vt:lpstr>Valentine’s Game – level 3 – For laptops Curriculum Connect: Valentine’s Day. STEM - Math: degrees, percentage, x and y coordinates. Technology – coding Game: The Heart Face must catch the small hearts to earn a score.</vt:lpstr>
      <vt:lpstr>Valentine’s Game – level 3 – For Tablets Game: The Heart Face must catch the small hearts to earn a score.</vt:lpstr>
      <vt:lpstr>Valentine’s Game – level 3 – part 2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Happy Valentine’s Day– level 1 Curriculum Connect: Valentine’s Day. STEM - Technology - coding </dc:title>
  <dc:creator>Elizabeth Clinton</dc:creator>
  <cp:revision>36</cp:revision>
  <cp:lastPrinted>2026-02-04T10:13:47Z</cp:lastPrinted>
  <dcterms:created xsi:type="dcterms:W3CDTF">2025-02-03T13:39:06Z</dcterms:created>
  <dcterms:modified xsi:type="dcterms:W3CDTF">2026-02-09T11:57:31Z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0x01010004B3D2B033AF974EB908779DFEF5E727</vt:lpwstr>
  </property>
  <property fmtid="{D5CDD505-2E9C-101B-9397-08002B2CF9AE}" pid="3" name="MediaServiceImageTags">
    <vt:lpwstr/>
  </property>
  <property fmtid="{D5CDD505-2E9C-101B-9397-08002B2CF9AE}" pid="4" name="Order">
    <vt:r8>259000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