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38"/>
  </p:sldMasterIdLst>
  <p:notesMasterIdLst>
    <p:notesMasterId r:id="rId61"/>
  </p:notesMasterIdLst>
  <p:handoutMasterIdLst>
    <p:handoutMasterId r:id="rId62"/>
  </p:handoutMasterIdLst>
  <p:sldIdLst>
    <p:sldId id="259" r:id="rId39"/>
    <p:sldId id="5416" r:id="rId40"/>
    <p:sldId id="5528" r:id="rId41"/>
    <p:sldId id="5628" r:id="rId42"/>
    <p:sldId id="5545" r:id="rId43"/>
    <p:sldId id="5645" r:id="rId44"/>
    <p:sldId id="5638" r:id="rId45"/>
    <p:sldId id="5538" r:id="rId46"/>
    <p:sldId id="5636" r:id="rId47"/>
    <p:sldId id="5520" r:id="rId48"/>
    <p:sldId id="5515" r:id="rId49"/>
    <p:sldId id="5591" r:id="rId50"/>
    <p:sldId id="5569" r:id="rId51"/>
    <p:sldId id="5536" r:id="rId52"/>
    <p:sldId id="5616" r:id="rId53"/>
    <p:sldId id="5584" r:id="rId54"/>
    <p:sldId id="5585" r:id="rId55"/>
    <p:sldId id="256" r:id="rId56"/>
    <p:sldId id="5575" r:id="rId57"/>
    <p:sldId id="5605" r:id="rId58"/>
    <p:sldId id="5600" r:id="rId59"/>
    <p:sldId id="261" r:id="rId60"/>
  </p:sldIdLst>
  <p:sldSz cx="12192000" cy="6858000"/>
  <p:notesSz cx="6858000" cy="9144000"/>
  <p:embeddedFontLst>
    <p:embeddedFont>
      <p:font typeface="Calibri" panose="020F0502020204030204" pitchFamily="34" charset="0"/>
      <p:regular r:id="rId63"/>
      <p:bold r:id="rId64"/>
      <p:italic r:id="rId65"/>
      <p:boldItalic r:id="rId66"/>
    </p:embeddedFont>
    <p:embeddedFont>
      <p:font typeface="Ericsson Hilda" panose="00000500000000000000" pitchFamily="2" charset="0"/>
      <p:regular r:id="rId67"/>
      <p:bold r:id="rId68"/>
    </p:embeddedFont>
    <p:embeddedFont>
      <p:font typeface="Ericsson Hilda Light" panose="00000400000000000000" pitchFamily="2" charset="0"/>
      <p:regular r:id="rId69"/>
    </p:embeddedFont>
    <p:embeddedFont>
      <p:font typeface="Ericsson Technical Icons" panose="00000500000000000000" pitchFamily="2" charset="0"/>
      <p:regular r:id="rId70"/>
      <p:bold r:id="rId71"/>
      <p:italic r:id="rId72"/>
      <p:boldItalic r:id="rId73"/>
    </p:embeddedFont>
  </p:embeddedFontLst>
  <p:defaultTextStyle>
    <a:defPPr>
      <a:defRPr lang="en-US"/>
    </a:def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initials="P" lastIdx="1" clrIdx="0">
    <p:extLst>
      <p:ext uri="{19B8F6BF-5375-455C-9EA6-DF929625EA0E}">
        <p15:presenceInfo xmlns:p15="http://schemas.microsoft.com/office/powerpoint/2012/main" userId="S::peter.rinderud@ericsson.com::9dc4ac6f-656f-4e8a-aad1-ea55d169ec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24"/>
    <a:srgbClr val="7676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8727E-31DB-4D52-BF31-BA0061B12718}" v="117" dt="2021-03-03T11:57:14.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6385" autoAdjust="0"/>
  </p:normalViewPr>
  <p:slideViewPr>
    <p:cSldViewPr snapToGrid="0" snapToObjects="1" showGuides="1">
      <p:cViewPr varScale="1">
        <p:scale>
          <a:sx n="67" d="100"/>
          <a:sy n="67" d="100"/>
        </p:scale>
        <p:origin x="644" y="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1.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 Target="slides/slide4.xml"/><Relationship Id="rId47" Type="http://schemas.openxmlformats.org/officeDocument/2006/relationships/slide" Target="slides/slide9.xml"/><Relationship Id="rId50" Type="http://schemas.openxmlformats.org/officeDocument/2006/relationships/slide" Target="slides/slide12.xml"/><Relationship Id="rId55" Type="http://schemas.openxmlformats.org/officeDocument/2006/relationships/slide" Target="slides/slide17.xml"/><Relationship Id="rId63" Type="http://schemas.openxmlformats.org/officeDocument/2006/relationships/font" Target="fonts/font1.fntdata"/><Relationship Id="rId68" Type="http://schemas.openxmlformats.org/officeDocument/2006/relationships/font" Target="fonts/font6.fntdata"/><Relationship Id="rId76" Type="http://schemas.openxmlformats.org/officeDocument/2006/relationships/viewProps" Target="viewProps.xml"/><Relationship Id="rId7" Type="http://schemas.openxmlformats.org/officeDocument/2006/relationships/customXml" Target="../customXml/item7.xml"/><Relationship Id="rId71"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customXml" Target="../customXml/item37.xml"/><Relationship Id="rId40" Type="http://schemas.openxmlformats.org/officeDocument/2006/relationships/slide" Target="slides/slide2.xml"/><Relationship Id="rId45" Type="http://schemas.openxmlformats.org/officeDocument/2006/relationships/slide" Target="slides/slide7.xml"/><Relationship Id="rId53" Type="http://schemas.openxmlformats.org/officeDocument/2006/relationships/slide" Target="slides/slide15.xml"/><Relationship Id="rId58" Type="http://schemas.openxmlformats.org/officeDocument/2006/relationships/slide" Target="slides/slide20.xml"/><Relationship Id="rId66" Type="http://schemas.openxmlformats.org/officeDocument/2006/relationships/font" Target="fonts/font4.fntdata"/><Relationship Id="rId74" Type="http://schemas.openxmlformats.org/officeDocument/2006/relationships/commentAuthors" Target="commentAuthors.xml"/><Relationship Id="rId79" Type="http://schemas.microsoft.com/office/2016/11/relationships/changesInfo" Target="changesInfos/changesInfo1.xml"/><Relationship Id="rId5" Type="http://schemas.openxmlformats.org/officeDocument/2006/relationships/customXml" Target="../customXml/item5.xml"/><Relationship Id="rId61"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6.xml"/><Relationship Id="rId52" Type="http://schemas.openxmlformats.org/officeDocument/2006/relationships/slide" Target="slides/slide14.xml"/><Relationship Id="rId60" Type="http://schemas.openxmlformats.org/officeDocument/2006/relationships/slide" Target="slides/slide22.xml"/><Relationship Id="rId65" Type="http://schemas.openxmlformats.org/officeDocument/2006/relationships/font" Target="fonts/font3.fntdata"/><Relationship Id="rId73" Type="http://schemas.openxmlformats.org/officeDocument/2006/relationships/font" Target="fonts/font11.fntdata"/><Relationship Id="rId78"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5.xml"/><Relationship Id="rId48" Type="http://schemas.openxmlformats.org/officeDocument/2006/relationships/slide" Target="slides/slide10.xml"/><Relationship Id="rId56" Type="http://schemas.openxmlformats.org/officeDocument/2006/relationships/slide" Target="slides/slide18.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theme" Target="theme/theme1.xml"/><Relationship Id="rId8" Type="http://schemas.openxmlformats.org/officeDocument/2006/relationships/customXml" Target="../customXml/item8.xml"/><Relationship Id="rId51" Type="http://schemas.openxmlformats.org/officeDocument/2006/relationships/slide" Target="slides/slide13.xml"/><Relationship Id="rId72" Type="http://schemas.openxmlformats.org/officeDocument/2006/relationships/font" Target="fonts/font10.fntdata"/><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Master" Target="slideMasters/slideMaster1.xml"/><Relationship Id="rId46" Type="http://schemas.openxmlformats.org/officeDocument/2006/relationships/slide" Target="slides/slide8.xml"/><Relationship Id="rId59" Type="http://schemas.openxmlformats.org/officeDocument/2006/relationships/slide" Target="slides/slide21.xml"/><Relationship Id="rId67" Type="http://schemas.openxmlformats.org/officeDocument/2006/relationships/font" Target="fonts/font5.fntdata"/><Relationship Id="rId20" Type="http://schemas.openxmlformats.org/officeDocument/2006/relationships/customXml" Target="../customXml/item20.xml"/><Relationship Id="rId41" Type="http://schemas.openxmlformats.org/officeDocument/2006/relationships/slide" Target="slides/slide3.xml"/><Relationship Id="rId54" Type="http://schemas.openxmlformats.org/officeDocument/2006/relationships/slide" Target="slides/slide16.xml"/><Relationship Id="rId62" Type="http://schemas.openxmlformats.org/officeDocument/2006/relationships/handoutMaster" Target="handoutMasters/handoutMaster1.xml"/><Relationship Id="rId70" Type="http://schemas.openxmlformats.org/officeDocument/2006/relationships/font" Target="fonts/font8.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customXml" Target="../customXml/item36.xml"/><Relationship Id="rId49" Type="http://schemas.openxmlformats.org/officeDocument/2006/relationships/slide" Target="slides/slide11.xml"/><Relationship Id="rId57" Type="http://schemas.openxmlformats.org/officeDocument/2006/relationships/slide" Target="slides/slide1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Rinderud" userId="9dc4ac6f-656f-4e8a-aad1-ea55d169ec0f" providerId="ADAL" clId="{1B28727E-31DB-4D52-BF31-BA0061B12718}"/>
    <pc:docChg chg="undo custSel modSld">
      <pc:chgData name="Peter Rinderud" userId="9dc4ac6f-656f-4e8a-aad1-ea55d169ec0f" providerId="ADAL" clId="{1B28727E-31DB-4D52-BF31-BA0061B12718}" dt="2021-03-03T11:58:36.278" v="500" actId="14100"/>
      <pc:docMkLst>
        <pc:docMk/>
      </pc:docMkLst>
      <pc:sldChg chg="addSp delSp modSp mod">
        <pc:chgData name="Peter Rinderud" userId="9dc4ac6f-656f-4e8a-aad1-ea55d169ec0f" providerId="ADAL" clId="{1B28727E-31DB-4D52-BF31-BA0061B12718}" dt="2021-03-03T11:57:43.902" v="498" actId="14100"/>
        <pc:sldMkLst>
          <pc:docMk/>
          <pc:sldMk cId="200451414" sldId="256"/>
        </pc:sldMkLst>
        <pc:picChg chg="del">
          <ac:chgData name="Peter Rinderud" userId="9dc4ac6f-656f-4e8a-aad1-ea55d169ec0f" providerId="ADAL" clId="{1B28727E-31DB-4D52-BF31-BA0061B12718}" dt="2021-03-03T10:59:36.213" v="150" actId="478"/>
          <ac:picMkLst>
            <pc:docMk/>
            <pc:sldMk cId="200451414" sldId="256"/>
            <ac:picMk id="8" creationId="{CEC506B2-78EA-450A-AE71-6052150D7BF8}"/>
          </ac:picMkLst>
        </pc:picChg>
        <pc:picChg chg="add del mod">
          <ac:chgData name="Peter Rinderud" userId="9dc4ac6f-656f-4e8a-aad1-ea55d169ec0f" providerId="ADAL" clId="{1B28727E-31DB-4D52-BF31-BA0061B12718}" dt="2021-03-03T11:00:01.521" v="156" actId="21"/>
          <ac:picMkLst>
            <pc:docMk/>
            <pc:sldMk cId="200451414" sldId="256"/>
            <ac:picMk id="9" creationId="{236DB7C6-3E11-49A3-92FA-068756CC690A}"/>
          </ac:picMkLst>
        </pc:picChg>
        <pc:picChg chg="add mod">
          <ac:chgData name="Peter Rinderud" userId="9dc4ac6f-656f-4e8a-aad1-ea55d169ec0f" providerId="ADAL" clId="{1B28727E-31DB-4D52-BF31-BA0061B12718}" dt="2021-03-03T11:57:40.362" v="497" actId="14100"/>
          <ac:picMkLst>
            <pc:docMk/>
            <pc:sldMk cId="200451414" sldId="256"/>
            <ac:picMk id="10" creationId="{0D761DA2-B112-4E88-8914-B6FBD18C7A5D}"/>
          </ac:picMkLst>
        </pc:picChg>
        <pc:picChg chg="add del mod">
          <ac:chgData name="Peter Rinderud" userId="9dc4ac6f-656f-4e8a-aad1-ea55d169ec0f" providerId="ADAL" clId="{1B28727E-31DB-4D52-BF31-BA0061B12718}" dt="2021-03-03T11:57:11.672" v="490" actId="478"/>
          <ac:picMkLst>
            <pc:docMk/>
            <pc:sldMk cId="200451414" sldId="256"/>
            <ac:picMk id="11" creationId="{2828CAFE-74D6-4D43-AAB8-109CCA62C696}"/>
          </ac:picMkLst>
        </pc:picChg>
        <pc:picChg chg="add mod">
          <ac:chgData name="Peter Rinderud" userId="9dc4ac6f-656f-4e8a-aad1-ea55d169ec0f" providerId="ADAL" clId="{1B28727E-31DB-4D52-BF31-BA0061B12718}" dt="2021-03-03T11:57:43.902" v="498" actId="14100"/>
          <ac:picMkLst>
            <pc:docMk/>
            <pc:sldMk cId="200451414" sldId="256"/>
            <ac:picMk id="12" creationId="{D0AED77E-E5EC-4CB6-8B99-791C3CC35267}"/>
          </ac:picMkLst>
        </pc:picChg>
      </pc:sldChg>
      <pc:sldChg chg="addSp delSp modSp mod">
        <pc:chgData name="Peter Rinderud" userId="9dc4ac6f-656f-4e8a-aad1-ea55d169ec0f" providerId="ADAL" clId="{1B28727E-31DB-4D52-BF31-BA0061B12718}" dt="2021-03-03T11:37:50.994" v="370" actId="21"/>
        <pc:sldMkLst>
          <pc:docMk/>
          <pc:sldMk cId="1383928708" sldId="261"/>
        </pc:sldMkLst>
        <pc:picChg chg="add del mod">
          <ac:chgData name="Peter Rinderud" userId="9dc4ac6f-656f-4e8a-aad1-ea55d169ec0f" providerId="ADAL" clId="{1B28727E-31DB-4D52-BF31-BA0061B12718}" dt="2021-03-03T11:23:58.371" v="314" actId="478"/>
          <ac:picMkLst>
            <pc:docMk/>
            <pc:sldMk cId="1383928708" sldId="261"/>
            <ac:picMk id="3" creationId="{DADBB00A-99F1-40FD-B0F9-DAF8491E2AE1}"/>
          </ac:picMkLst>
        </pc:picChg>
        <pc:picChg chg="add del mod">
          <ac:chgData name="Peter Rinderud" userId="9dc4ac6f-656f-4e8a-aad1-ea55d169ec0f" providerId="ADAL" clId="{1B28727E-31DB-4D52-BF31-BA0061B12718}" dt="2021-03-03T11:37:50.994" v="370" actId="21"/>
          <ac:picMkLst>
            <pc:docMk/>
            <pc:sldMk cId="1383928708" sldId="261"/>
            <ac:picMk id="6" creationId="{C144919B-99C3-415A-9C67-255F47CB3F9E}"/>
          </ac:picMkLst>
        </pc:picChg>
        <pc:picChg chg="add del mod">
          <ac:chgData name="Peter Rinderud" userId="9dc4ac6f-656f-4e8a-aad1-ea55d169ec0f" providerId="ADAL" clId="{1B28727E-31DB-4D52-BF31-BA0061B12718}" dt="2021-03-03T11:23:51.505" v="312" actId="478"/>
          <ac:picMkLst>
            <pc:docMk/>
            <pc:sldMk cId="1383928708" sldId="261"/>
            <ac:picMk id="8" creationId="{9BF55A54-55EA-4C66-B105-8D812749C087}"/>
          </ac:picMkLst>
        </pc:picChg>
        <pc:picChg chg="add del mod">
          <ac:chgData name="Peter Rinderud" userId="9dc4ac6f-656f-4e8a-aad1-ea55d169ec0f" providerId="ADAL" clId="{1B28727E-31DB-4D52-BF31-BA0061B12718}" dt="2021-03-03T11:23:56.759" v="313" actId="478"/>
          <ac:picMkLst>
            <pc:docMk/>
            <pc:sldMk cId="1383928708" sldId="261"/>
            <ac:picMk id="10" creationId="{30A20A3E-4A3D-4725-87A7-51739F9257B7}"/>
          </ac:picMkLst>
        </pc:picChg>
        <pc:picChg chg="add del mod modCrop">
          <ac:chgData name="Peter Rinderud" userId="9dc4ac6f-656f-4e8a-aad1-ea55d169ec0f" providerId="ADAL" clId="{1B28727E-31DB-4D52-BF31-BA0061B12718}" dt="2021-03-03T11:19:30.635" v="278" actId="21"/>
          <ac:picMkLst>
            <pc:docMk/>
            <pc:sldMk cId="1383928708" sldId="261"/>
            <ac:picMk id="12" creationId="{AB5C2FB9-58AD-47EB-A1FA-ABBCF166A93B}"/>
          </ac:picMkLst>
        </pc:picChg>
        <pc:picChg chg="add del mod">
          <ac:chgData name="Peter Rinderud" userId="9dc4ac6f-656f-4e8a-aad1-ea55d169ec0f" providerId="ADAL" clId="{1B28727E-31DB-4D52-BF31-BA0061B12718}" dt="2021-03-03T11:12:37.424" v="222" actId="21"/>
          <ac:picMkLst>
            <pc:docMk/>
            <pc:sldMk cId="1383928708" sldId="261"/>
            <ac:picMk id="14" creationId="{BB796B8C-CDFD-4C96-A1AC-1BAB765B19A7}"/>
          </ac:picMkLst>
        </pc:picChg>
        <pc:picChg chg="add del mod">
          <ac:chgData name="Peter Rinderud" userId="9dc4ac6f-656f-4e8a-aad1-ea55d169ec0f" providerId="ADAL" clId="{1B28727E-31DB-4D52-BF31-BA0061B12718}" dt="2021-03-03T11:26:28.679" v="321" actId="478"/>
          <ac:picMkLst>
            <pc:docMk/>
            <pc:sldMk cId="1383928708" sldId="261"/>
            <ac:picMk id="16" creationId="{7CBE4CB5-898C-4A5A-BCBC-690EB90C5A4C}"/>
          </ac:picMkLst>
        </pc:picChg>
      </pc:sldChg>
      <pc:sldChg chg="addSp delSp modSp mod">
        <pc:chgData name="Peter Rinderud" userId="9dc4ac6f-656f-4e8a-aad1-ea55d169ec0f" providerId="ADAL" clId="{1B28727E-31DB-4D52-BF31-BA0061B12718}" dt="2021-03-03T11:58:36.278" v="500" actId="14100"/>
        <pc:sldMkLst>
          <pc:docMk/>
          <pc:sldMk cId="3125329077" sldId="5520"/>
        </pc:sldMkLst>
        <pc:picChg chg="add del mod ord">
          <ac:chgData name="Peter Rinderud" userId="9dc4ac6f-656f-4e8a-aad1-ea55d169ec0f" providerId="ADAL" clId="{1B28727E-31DB-4D52-BF31-BA0061B12718}" dt="2021-03-03T05:49:34.776" v="22" actId="21"/>
          <ac:picMkLst>
            <pc:docMk/>
            <pc:sldMk cId="3125329077" sldId="5520"/>
            <ac:picMk id="4" creationId="{A1C6D3C5-6884-4C91-B23F-20A3BEA3BEAA}"/>
          </ac:picMkLst>
        </pc:picChg>
        <pc:picChg chg="add del mod">
          <ac:chgData name="Peter Rinderud" userId="9dc4ac6f-656f-4e8a-aad1-ea55d169ec0f" providerId="ADAL" clId="{1B28727E-31DB-4D52-BF31-BA0061B12718}" dt="2021-03-03T11:24:19.178" v="316" actId="478"/>
          <ac:picMkLst>
            <pc:docMk/>
            <pc:sldMk cId="3125329077" sldId="5520"/>
            <ac:picMk id="6" creationId="{653E305B-9A15-43E5-8D6C-BC507BDFEE55}"/>
          </ac:picMkLst>
        </pc:picChg>
        <pc:picChg chg="add del mod">
          <ac:chgData name="Peter Rinderud" userId="9dc4ac6f-656f-4e8a-aad1-ea55d169ec0f" providerId="ADAL" clId="{1B28727E-31DB-4D52-BF31-BA0061B12718}" dt="2021-03-03T11:48:15.518" v="439" actId="478"/>
          <ac:picMkLst>
            <pc:docMk/>
            <pc:sldMk cId="3125329077" sldId="5520"/>
            <ac:picMk id="8" creationId="{13B8CE23-7934-4307-909B-C4E0ED1DCC8D}"/>
          </ac:picMkLst>
        </pc:picChg>
        <pc:picChg chg="del">
          <ac:chgData name="Peter Rinderud" userId="9dc4ac6f-656f-4e8a-aad1-ea55d169ec0f" providerId="ADAL" clId="{1B28727E-31DB-4D52-BF31-BA0061B12718}" dt="2021-03-03T10:50:41.177" v="114" actId="478"/>
          <ac:picMkLst>
            <pc:docMk/>
            <pc:sldMk cId="3125329077" sldId="5520"/>
            <ac:picMk id="13" creationId="{1D9557C2-EB6A-49EF-AF51-2CFDB31B2F2B}"/>
          </ac:picMkLst>
        </pc:picChg>
        <pc:picChg chg="add mod">
          <ac:chgData name="Peter Rinderud" userId="9dc4ac6f-656f-4e8a-aad1-ea55d169ec0f" providerId="ADAL" clId="{1B28727E-31DB-4D52-BF31-BA0061B12718}" dt="2021-03-03T11:58:36.278" v="500" actId="14100"/>
          <ac:picMkLst>
            <pc:docMk/>
            <pc:sldMk cId="3125329077" sldId="5520"/>
            <ac:picMk id="16" creationId="{E803CF7E-01CB-444D-BF13-94EB3A1351E6}"/>
          </ac:picMkLst>
        </pc:picChg>
      </pc:sldChg>
      <pc:sldChg chg="addSp delSp modSp mod">
        <pc:chgData name="Peter Rinderud" userId="9dc4ac6f-656f-4e8a-aad1-ea55d169ec0f" providerId="ADAL" clId="{1B28727E-31DB-4D52-BF31-BA0061B12718}" dt="2021-03-03T11:51:16.875" v="454" actId="1076"/>
        <pc:sldMkLst>
          <pc:docMk/>
          <pc:sldMk cId="2536952483" sldId="5536"/>
        </pc:sldMkLst>
        <pc:spChg chg="mod">
          <ac:chgData name="Peter Rinderud" userId="9dc4ac6f-656f-4e8a-aad1-ea55d169ec0f" providerId="ADAL" clId="{1B28727E-31DB-4D52-BF31-BA0061B12718}" dt="2021-03-03T11:13:26.480" v="234" actId="1076"/>
          <ac:spMkLst>
            <pc:docMk/>
            <pc:sldMk cId="2536952483" sldId="5536"/>
            <ac:spMk id="2" creationId="{76E6C701-7189-421F-9EA9-5BA7EE4182B0}"/>
          </ac:spMkLst>
        </pc:spChg>
        <pc:spChg chg="mod">
          <ac:chgData name="Peter Rinderud" userId="9dc4ac6f-656f-4e8a-aad1-ea55d169ec0f" providerId="ADAL" clId="{1B28727E-31DB-4D52-BF31-BA0061B12718}" dt="2021-03-03T11:51:16.875" v="454" actId="1076"/>
          <ac:spMkLst>
            <pc:docMk/>
            <pc:sldMk cId="2536952483" sldId="5536"/>
            <ac:spMk id="19" creationId="{B08ABFCE-0288-4865-B528-1700534AFC6E}"/>
          </ac:spMkLst>
        </pc:spChg>
        <pc:spChg chg="mod">
          <ac:chgData name="Peter Rinderud" userId="9dc4ac6f-656f-4e8a-aad1-ea55d169ec0f" providerId="ADAL" clId="{1B28727E-31DB-4D52-BF31-BA0061B12718}" dt="2021-03-03T11:51:11.107" v="453" actId="1076"/>
          <ac:spMkLst>
            <pc:docMk/>
            <pc:sldMk cId="2536952483" sldId="5536"/>
            <ac:spMk id="20" creationId="{525FB794-BBFC-4E1D-9970-BD3D6655C084}"/>
          </ac:spMkLst>
        </pc:spChg>
        <pc:grpChg chg="del">
          <ac:chgData name="Peter Rinderud" userId="9dc4ac6f-656f-4e8a-aad1-ea55d169ec0f" providerId="ADAL" clId="{1B28727E-31DB-4D52-BF31-BA0061B12718}" dt="2021-03-03T11:13:38.568" v="238" actId="478"/>
          <ac:grpSpMkLst>
            <pc:docMk/>
            <pc:sldMk cId="2536952483" sldId="5536"/>
            <ac:grpSpMk id="3" creationId="{BB271FF9-E0BB-4C39-8BB5-321E80B7E15E}"/>
          </ac:grpSpMkLst>
        </pc:grpChg>
        <pc:grpChg chg="del">
          <ac:chgData name="Peter Rinderud" userId="9dc4ac6f-656f-4e8a-aad1-ea55d169ec0f" providerId="ADAL" clId="{1B28727E-31DB-4D52-BF31-BA0061B12718}" dt="2021-03-03T11:13:36.431" v="237" actId="478"/>
          <ac:grpSpMkLst>
            <pc:docMk/>
            <pc:sldMk cId="2536952483" sldId="5536"/>
            <ac:grpSpMk id="7" creationId="{71142EC4-DB1C-4099-AF92-8AC3ED6DA4AA}"/>
          </ac:grpSpMkLst>
        </pc:grpChg>
        <pc:grpChg chg="del">
          <ac:chgData name="Peter Rinderud" userId="9dc4ac6f-656f-4e8a-aad1-ea55d169ec0f" providerId="ADAL" clId="{1B28727E-31DB-4D52-BF31-BA0061B12718}" dt="2021-03-03T11:13:34.237" v="236" actId="478"/>
          <ac:grpSpMkLst>
            <pc:docMk/>
            <pc:sldMk cId="2536952483" sldId="5536"/>
            <ac:grpSpMk id="10" creationId="{857B1B62-F045-4453-9273-3B3180C14A46}"/>
          </ac:grpSpMkLst>
        </pc:grpChg>
        <pc:picChg chg="add del mod">
          <ac:chgData name="Peter Rinderud" userId="9dc4ac6f-656f-4e8a-aad1-ea55d169ec0f" providerId="ADAL" clId="{1B28727E-31DB-4D52-BF31-BA0061B12718}" dt="2021-03-03T11:50:43.995" v="445" actId="478"/>
          <ac:picMkLst>
            <pc:docMk/>
            <pc:sldMk cId="2536952483" sldId="5536"/>
            <ac:picMk id="17" creationId="{D1ED1A41-8B79-49FA-9069-25D2FBB33213}"/>
          </ac:picMkLst>
        </pc:picChg>
        <pc:picChg chg="add del mod">
          <ac:chgData name="Peter Rinderud" userId="9dc4ac6f-656f-4e8a-aad1-ea55d169ec0f" providerId="ADAL" clId="{1B28727E-31DB-4D52-BF31-BA0061B12718}" dt="2021-03-03T11:50:50.010" v="448" actId="478"/>
          <ac:picMkLst>
            <pc:docMk/>
            <pc:sldMk cId="2536952483" sldId="5536"/>
            <ac:picMk id="18" creationId="{405DEAE6-C10A-41E9-B0ED-0ED20D1A379E}"/>
          </ac:picMkLst>
        </pc:picChg>
        <pc:picChg chg="add mod">
          <ac:chgData name="Peter Rinderud" userId="9dc4ac6f-656f-4e8a-aad1-ea55d169ec0f" providerId="ADAL" clId="{1B28727E-31DB-4D52-BF31-BA0061B12718}" dt="2021-03-03T11:51:06.536" v="452" actId="1076"/>
          <ac:picMkLst>
            <pc:docMk/>
            <pc:sldMk cId="2536952483" sldId="5536"/>
            <ac:picMk id="21" creationId="{7D3B8B5A-AB0C-4BC9-B40B-82C3BE86A746}"/>
          </ac:picMkLst>
        </pc:picChg>
        <pc:picChg chg="del">
          <ac:chgData name="Peter Rinderud" userId="9dc4ac6f-656f-4e8a-aad1-ea55d169ec0f" providerId="ADAL" clId="{1B28727E-31DB-4D52-BF31-BA0061B12718}" dt="2021-03-03T11:12:42.650" v="223" actId="478"/>
          <ac:picMkLst>
            <pc:docMk/>
            <pc:sldMk cId="2536952483" sldId="5536"/>
            <ac:picMk id="24" creationId="{FA18FE66-7F42-4593-9F52-12DA564F4DAD}"/>
          </ac:picMkLst>
        </pc:picChg>
      </pc:sldChg>
      <pc:sldChg chg="addSp delSp modSp mod">
        <pc:chgData name="Peter Rinderud" userId="9dc4ac6f-656f-4e8a-aad1-ea55d169ec0f" providerId="ADAL" clId="{1B28727E-31DB-4D52-BF31-BA0061B12718}" dt="2021-03-03T11:55:15.310" v="486" actId="14100"/>
        <pc:sldMkLst>
          <pc:docMk/>
          <pc:sldMk cId="2723026295" sldId="5569"/>
        </pc:sldMkLst>
        <pc:picChg chg="del">
          <ac:chgData name="Peter Rinderud" userId="9dc4ac6f-656f-4e8a-aad1-ea55d169ec0f" providerId="ADAL" clId="{1B28727E-31DB-4D52-BF31-BA0061B12718}" dt="2021-03-03T10:51:32.060" v="121" actId="478"/>
          <ac:picMkLst>
            <pc:docMk/>
            <pc:sldMk cId="2723026295" sldId="5569"/>
            <ac:picMk id="4" creationId="{376A0CA7-545C-4EAA-96E4-18C842696D98}"/>
          </ac:picMkLst>
        </pc:picChg>
        <pc:picChg chg="add del mod">
          <ac:chgData name="Peter Rinderud" userId="9dc4ac6f-656f-4e8a-aad1-ea55d169ec0f" providerId="ADAL" clId="{1B28727E-31DB-4D52-BF31-BA0061B12718}" dt="2021-03-03T11:52:22.724" v="455" actId="478"/>
          <ac:picMkLst>
            <pc:docMk/>
            <pc:sldMk cId="2723026295" sldId="5569"/>
            <ac:picMk id="21" creationId="{7B015FEF-BB47-468B-BCD3-1E309CA47875}"/>
          </ac:picMkLst>
        </pc:picChg>
        <pc:picChg chg="add del mod">
          <ac:chgData name="Peter Rinderud" userId="9dc4ac6f-656f-4e8a-aad1-ea55d169ec0f" providerId="ADAL" clId="{1B28727E-31DB-4D52-BF31-BA0061B12718}" dt="2021-03-03T11:53:11.248" v="462" actId="478"/>
          <ac:picMkLst>
            <pc:docMk/>
            <pc:sldMk cId="2723026295" sldId="5569"/>
            <ac:picMk id="23" creationId="{EFE3E3B5-D30C-4B0E-A66A-8DDD0C39A2EE}"/>
          </ac:picMkLst>
        </pc:picChg>
        <pc:picChg chg="add del mod">
          <ac:chgData name="Peter Rinderud" userId="9dc4ac6f-656f-4e8a-aad1-ea55d169ec0f" providerId="ADAL" clId="{1B28727E-31DB-4D52-BF31-BA0061B12718}" dt="2021-03-03T11:54:57.361" v="481" actId="478"/>
          <ac:picMkLst>
            <pc:docMk/>
            <pc:sldMk cId="2723026295" sldId="5569"/>
            <ac:picMk id="24" creationId="{7FAD7DC6-CA78-444A-A6F1-4FAB7D4874D3}"/>
          </ac:picMkLst>
        </pc:picChg>
        <pc:picChg chg="add mod">
          <ac:chgData name="Peter Rinderud" userId="9dc4ac6f-656f-4e8a-aad1-ea55d169ec0f" providerId="ADAL" clId="{1B28727E-31DB-4D52-BF31-BA0061B12718}" dt="2021-03-03T11:55:15.310" v="486" actId="14100"/>
          <ac:picMkLst>
            <pc:docMk/>
            <pc:sldMk cId="2723026295" sldId="5569"/>
            <ac:picMk id="25" creationId="{514533B5-A3D5-4459-A656-0418675EC2B7}"/>
          </ac:picMkLst>
        </pc:picChg>
      </pc:sldChg>
      <pc:sldChg chg="addSp delSp modSp mod">
        <pc:chgData name="Peter Rinderud" userId="9dc4ac6f-656f-4e8a-aad1-ea55d169ec0f" providerId="ADAL" clId="{1B28727E-31DB-4D52-BF31-BA0061B12718}" dt="2021-03-03T11:22:26.457" v="306" actId="21"/>
        <pc:sldMkLst>
          <pc:docMk/>
          <pc:sldMk cId="98284487" sldId="5575"/>
        </pc:sldMkLst>
        <pc:picChg chg="add del mod">
          <ac:chgData name="Peter Rinderud" userId="9dc4ac6f-656f-4e8a-aad1-ea55d169ec0f" providerId="ADAL" clId="{1B28727E-31DB-4D52-BF31-BA0061B12718}" dt="2021-03-03T05:51:35.638" v="77"/>
          <ac:picMkLst>
            <pc:docMk/>
            <pc:sldMk cId="98284487" sldId="5575"/>
            <ac:picMk id="5" creationId="{7B712ACD-F618-4CBF-9D36-718F34A1FAE6}"/>
          </ac:picMkLst>
        </pc:picChg>
        <pc:picChg chg="add del mod">
          <ac:chgData name="Peter Rinderud" userId="9dc4ac6f-656f-4e8a-aad1-ea55d169ec0f" providerId="ADAL" clId="{1B28727E-31DB-4D52-BF31-BA0061B12718}" dt="2021-03-03T05:51:36.968" v="104"/>
          <ac:picMkLst>
            <pc:docMk/>
            <pc:sldMk cId="98284487" sldId="5575"/>
            <ac:picMk id="7" creationId="{BC485CF4-5A27-499F-AE95-312382A1308F}"/>
          </ac:picMkLst>
        </pc:picChg>
        <pc:picChg chg="add del mod">
          <ac:chgData name="Peter Rinderud" userId="9dc4ac6f-656f-4e8a-aad1-ea55d169ec0f" providerId="ADAL" clId="{1B28727E-31DB-4D52-BF31-BA0061B12718}" dt="2021-03-03T10:54:02.100" v="127" actId="478"/>
          <ac:picMkLst>
            <pc:docMk/>
            <pc:sldMk cId="98284487" sldId="5575"/>
            <ac:picMk id="9" creationId="{72B23A1F-E56A-462E-B19C-D409DDB1A4F1}"/>
          </ac:picMkLst>
        </pc:picChg>
        <pc:picChg chg="add del mod">
          <ac:chgData name="Peter Rinderud" userId="9dc4ac6f-656f-4e8a-aad1-ea55d169ec0f" providerId="ADAL" clId="{1B28727E-31DB-4D52-BF31-BA0061B12718}" dt="2021-03-03T11:16:17.294" v="257" actId="21"/>
          <ac:picMkLst>
            <pc:docMk/>
            <pc:sldMk cId="98284487" sldId="5575"/>
            <ac:picMk id="11" creationId="{4598DFBA-45CF-4876-9D9E-EA7333B44439}"/>
          </ac:picMkLst>
        </pc:picChg>
        <pc:picChg chg="add del mod">
          <ac:chgData name="Peter Rinderud" userId="9dc4ac6f-656f-4e8a-aad1-ea55d169ec0f" providerId="ADAL" clId="{1B28727E-31DB-4D52-BF31-BA0061B12718}" dt="2021-03-03T11:22:26.457" v="306" actId="21"/>
          <ac:picMkLst>
            <pc:docMk/>
            <pc:sldMk cId="98284487" sldId="5575"/>
            <ac:picMk id="13" creationId="{45013AB1-E98E-4AEA-AD14-2F98291ACB3E}"/>
          </ac:picMkLst>
        </pc:picChg>
        <pc:picChg chg="del">
          <ac:chgData name="Peter Rinderud" userId="9dc4ac6f-656f-4e8a-aad1-ea55d169ec0f" providerId="ADAL" clId="{1B28727E-31DB-4D52-BF31-BA0061B12718}" dt="2021-03-03T05:49:46.486" v="23" actId="478"/>
          <ac:picMkLst>
            <pc:docMk/>
            <pc:sldMk cId="98284487" sldId="5575"/>
            <ac:picMk id="15" creationId="{DE75B6E6-C672-418D-B9EB-05C901685895}"/>
          </ac:picMkLst>
        </pc:picChg>
        <pc:picChg chg="add del mod">
          <ac:chgData name="Peter Rinderud" userId="9dc4ac6f-656f-4e8a-aad1-ea55d169ec0f" providerId="ADAL" clId="{1B28727E-31DB-4D52-BF31-BA0061B12718}" dt="2021-03-03T05:51:34.607" v="50"/>
          <ac:picMkLst>
            <pc:docMk/>
            <pc:sldMk cId="98284487" sldId="5575"/>
            <ac:picMk id="16" creationId="{210600B1-A753-4708-9E6E-465A56942A1F}"/>
          </ac:picMkLst>
        </pc:picChg>
        <pc:picChg chg="add mod modCrop">
          <ac:chgData name="Peter Rinderud" userId="9dc4ac6f-656f-4e8a-aad1-ea55d169ec0f" providerId="ADAL" clId="{1B28727E-31DB-4D52-BF31-BA0061B12718}" dt="2021-03-03T11:16:08.501" v="256" actId="14100"/>
          <ac:picMkLst>
            <pc:docMk/>
            <pc:sldMk cId="98284487" sldId="5575"/>
            <ac:picMk id="17" creationId="{648835BF-D8A8-4233-BBD1-1C01007CEBBA}"/>
          </ac:picMkLst>
        </pc:picChg>
        <pc:picChg chg="del">
          <ac:chgData name="Peter Rinderud" userId="9dc4ac6f-656f-4e8a-aad1-ea55d169ec0f" providerId="ADAL" clId="{1B28727E-31DB-4D52-BF31-BA0061B12718}" dt="2021-03-03T10:55:30.765" v="134" actId="478"/>
          <ac:picMkLst>
            <pc:docMk/>
            <pc:sldMk cId="98284487" sldId="5575"/>
            <ac:picMk id="19" creationId="{04A5C7B0-C00D-4933-8716-20E7A2D1BD8F}"/>
          </ac:picMkLst>
        </pc:picChg>
        <pc:picChg chg="add mod">
          <ac:chgData name="Peter Rinderud" userId="9dc4ac6f-656f-4e8a-aad1-ea55d169ec0f" providerId="ADAL" clId="{1B28727E-31DB-4D52-BF31-BA0061B12718}" dt="2021-03-03T11:22:17.392" v="305" actId="14100"/>
          <ac:picMkLst>
            <pc:docMk/>
            <pc:sldMk cId="98284487" sldId="5575"/>
            <ac:picMk id="29" creationId="{0B399C7F-8F1E-4571-98BD-35985A48B739}"/>
          </ac:picMkLst>
        </pc:picChg>
      </pc:sldChg>
      <pc:sldChg chg="addSp delSp modSp mod">
        <pc:chgData name="Peter Rinderud" userId="9dc4ac6f-656f-4e8a-aad1-ea55d169ec0f" providerId="ADAL" clId="{1B28727E-31DB-4D52-BF31-BA0061B12718}" dt="2021-03-03T11:54:07.805" v="475" actId="21"/>
        <pc:sldMkLst>
          <pc:docMk/>
          <pc:sldMk cId="4023418581" sldId="5591"/>
        </pc:sldMkLst>
        <pc:picChg chg="add mod">
          <ac:chgData name="Peter Rinderud" userId="9dc4ac6f-656f-4e8a-aad1-ea55d169ec0f" providerId="ADAL" clId="{1B28727E-31DB-4D52-BF31-BA0061B12718}" dt="2021-03-03T11:36:40.264" v="368" actId="1036"/>
          <ac:picMkLst>
            <pc:docMk/>
            <pc:sldMk cId="4023418581" sldId="5591"/>
            <ac:picMk id="4" creationId="{F585620E-E3A8-4724-9008-C800A8F371B0}"/>
          </ac:picMkLst>
        </pc:picChg>
        <pc:picChg chg="add del mod">
          <ac:chgData name="Peter Rinderud" userId="9dc4ac6f-656f-4e8a-aad1-ea55d169ec0f" providerId="ADAL" clId="{1B28727E-31DB-4D52-BF31-BA0061B12718}" dt="2021-03-03T11:54:07.805" v="475" actId="21"/>
          <ac:picMkLst>
            <pc:docMk/>
            <pc:sldMk cId="4023418581" sldId="5591"/>
            <ac:picMk id="6" creationId="{B939E41C-1453-46A7-A771-1EA03C7EB047}"/>
          </ac:picMkLst>
        </pc:picChg>
        <pc:picChg chg="add del mod">
          <ac:chgData name="Peter Rinderud" userId="9dc4ac6f-656f-4e8a-aad1-ea55d169ec0f" providerId="ADAL" clId="{1B28727E-31DB-4D52-BF31-BA0061B12718}" dt="2021-03-03T11:32:21.627" v="335" actId="478"/>
          <ac:picMkLst>
            <pc:docMk/>
            <pc:sldMk cId="4023418581" sldId="5591"/>
            <ac:picMk id="8" creationId="{6CB77975-22A9-43B6-B304-D53F4F0EED31}"/>
          </ac:picMkLst>
        </pc:picChg>
        <pc:picChg chg="add mod">
          <ac:chgData name="Peter Rinderud" userId="9dc4ac6f-656f-4e8a-aad1-ea55d169ec0f" providerId="ADAL" clId="{1B28727E-31DB-4D52-BF31-BA0061B12718}" dt="2021-03-03T11:34:43.061" v="351" actId="14100"/>
          <ac:picMkLst>
            <pc:docMk/>
            <pc:sldMk cId="4023418581" sldId="5591"/>
            <ac:picMk id="10" creationId="{C79D0075-66DE-46BF-8E99-8118F949DF03}"/>
          </ac:picMkLst>
        </pc:picChg>
        <pc:picChg chg="add mod">
          <ac:chgData name="Peter Rinderud" userId="9dc4ac6f-656f-4e8a-aad1-ea55d169ec0f" providerId="ADAL" clId="{1B28727E-31DB-4D52-BF31-BA0061B12718}" dt="2021-03-03T11:36:38.050" v="367" actId="1036"/>
          <ac:picMkLst>
            <pc:docMk/>
            <pc:sldMk cId="4023418581" sldId="5591"/>
            <ac:picMk id="12" creationId="{8F241AF7-E805-4FC2-9CF0-BEF996C4A345}"/>
          </ac:picMkLst>
        </pc:picChg>
        <pc:picChg chg="add mod">
          <ac:chgData name="Peter Rinderud" userId="9dc4ac6f-656f-4e8a-aad1-ea55d169ec0f" providerId="ADAL" clId="{1B28727E-31DB-4D52-BF31-BA0061B12718}" dt="2021-03-03T11:54:02.045" v="474" actId="1035"/>
          <ac:picMkLst>
            <pc:docMk/>
            <pc:sldMk cId="4023418581" sldId="5591"/>
            <ac:picMk id="23" creationId="{19B611AE-92EE-4FF0-ACE3-94DB0CEDF773}"/>
          </ac:picMkLst>
        </pc:picChg>
      </pc:sldChg>
      <pc:sldChg chg="addSp delSp modSp mod">
        <pc:chgData name="Peter Rinderud" userId="9dc4ac6f-656f-4e8a-aad1-ea55d169ec0f" providerId="ADAL" clId="{1B28727E-31DB-4D52-BF31-BA0061B12718}" dt="2021-03-03T11:22:50.970" v="311" actId="14100"/>
        <pc:sldMkLst>
          <pc:docMk/>
          <pc:sldMk cId="3275045926" sldId="5600"/>
        </pc:sldMkLst>
        <pc:picChg chg="del">
          <ac:chgData name="Peter Rinderud" userId="9dc4ac6f-656f-4e8a-aad1-ea55d169ec0f" providerId="ADAL" clId="{1B28727E-31DB-4D52-BF31-BA0061B12718}" dt="2021-03-03T11:16:23.334" v="258" actId="478"/>
          <ac:picMkLst>
            <pc:docMk/>
            <pc:sldMk cId="3275045926" sldId="5600"/>
            <ac:picMk id="6" creationId="{3460C9D1-7F40-42BD-AE98-BBF5B5436A7C}"/>
          </ac:picMkLst>
        </pc:picChg>
        <pc:picChg chg="add del mod">
          <ac:chgData name="Peter Rinderud" userId="9dc4ac6f-656f-4e8a-aad1-ea55d169ec0f" providerId="ADAL" clId="{1B28727E-31DB-4D52-BF31-BA0061B12718}" dt="2021-03-03T11:17:10.709" v="263" actId="21"/>
          <ac:picMkLst>
            <pc:docMk/>
            <pc:sldMk cId="3275045926" sldId="5600"/>
            <ac:picMk id="15" creationId="{B2B0294B-2A15-4B90-9751-EEB85D25A070}"/>
          </ac:picMkLst>
        </pc:picChg>
        <pc:picChg chg="add mod">
          <ac:chgData name="Peter Rinderud" userId="9dc4ac6f-656f-4e8a-aad1-ea55d169ec0f" providerId="ADAL" clId="{1B28727E-31DB-4D52-BF31-BA0061B12718}" dt="2021-03-03T11:22:50.970" v="311" actId="14100"/>
          <ac:picMkLst>
            <pc:docMk/>
            <pc:sldMk cId="3275045926" sldId="5600"/>
            <ac:picMk id="20" creationId="{9287F5A5-7280-4959-8479-21ACEDCBEF88}"/>
          </ac:picMkLst>
        </pc:picChg>
        <pc:picChg chg="add mod">
          <ac:chgData name="Peter Rinderud" userId="9dc4ac6f-656f-4e8a-aad1-ea55d169ec0f" providerId="ADAL" clId="{1B28727E-31DB-4D52-BF31-BA0061B12718}" dt="2021-03-03T11:22:45.860" v="310" actId="14100"/>
          <ac:picMkLst>
            <pc:docMk/>
            <pc:sldMk cId="3275045926" sldId="5600"/>
            <ac:picMk id="21" creationId="{869BC0F7-CFF3-44E8-BABB-43BCB4C0C88A}"/>
          </ac:picMkLst>
        </pc:picChg>
      </pc:sldChg>
      <pc:sldChg chg="addSp delSp modSp mod">
        <pc:chgData name="Peter Rinderud" userId="9dc4ac6f-656f-4e8a-aad1-ea55d169ec0f" providerId="ADAL" clId="{1B28727E-31DB-4D52-BF31-BA0061B12718}" dt="2021-03-03T11:42:20.336" v="436" actId="14100"/>
        <pc:sldMkLst>
          <pc:docMk/>
          <pc:sldMk cId="3792359994" sldId="5605"/>
        </pc:sldMkLst>
        <pc:picChg chg="add mod">
          <ac:chgData name="Peter Rinderud" userId="9dc4ac6f-656f-4e8a-aad1-ea55d169ec0f" providerId="ADAL" clId="{1B28727E-31DB-4D52-BF31-BA0061B12718}" dt="2021-03-03T11:41:56.444" v="426" actId="1037"/>
          <ac:picMkLst>
            <pc:docMk/>
            <pc:sldMk cId="3792359994" sldId="5605"/>
            <ac:picMk id="4" creationId="{11B387A0-A26A-4959-A689-C7C0A9687F11}"/>
          </ac:picMkLst>
        </pc:picChg>
        <pc:picChg chg="add del">
          <ac:chgData name="Peter Rinderud" userId="9dc4ac6f-656f-4e8a-aad1-ea55d169ec0f" providerId="ADAL" clId="{1B28727E-31DB-4D52-BF31-BA0061B12718}" dt="2021-03-03T11:19:37.822" v="280"/>
          <ac:picMkLst>
            <pc:docMk/>
            <pc:sldMk cId="3792359994" sldId="5605"/>
            <ac:picMk id="8" creationId="{3AD8B203-B930-421C-97B8-6A54006A4492}"/>
          </ac:picMkLst>
        </pc:picChg>
        <pc:picChg chg="add del mod">
          <ac:chgData name="Peter Rinderud" userId="9dc4ac6f-656f-4e8a-aad1-ea55d169ec0f" providerId="ADAL" clId="{1B28727E-31DB-4D52-BF31-BA0061B12718}" dt="2021-03-03T11:32:38.231" v="338" actId="478"/>
          <ac:picMkLst>
            <pc:docMk/>
            <pc:sldMk cId="3792359994" sldId="5605"/>
            <ac:picMk id="10" creationId="{96D5BAE7-CDF3-4916-A5EE-5DEB82191CCB}"/>
          </ac:picMkLst>
        </pc:picChg>
        <pc:picChg chg="add mod modCrop">
          <ac:chgData name="Peter Rinderud" userId="9dc4ac6f-656f-4e8a-aad1-ea55d169ec0f" providerId="ADAL" clId="{1B28727E-31DB-4D52-BF31-BA0061B12718}" dt="2021-03-03T11:42:14.103" v="434" actId="14100"/>
          <ac:picMkLst>
            <pc:docMk/>
            <pc:sldMk cId="3792359994" sldId="5605"/>
            <ac:picMk id="16" creationId="{EB7B16C6-BB1B-4134-A00B-F2FFBA962F20}"/>
          </ac:picMkLst>
        </pc:picChg>
        <pc:picChg chg="del">
          <ac:chgData name="Peter Rinderud" userId="9dc4ac6f-656f-4e8a-aad1-ea55d169ec0f" providerId="ADAL" clId="{1B28727E-31DB-4D52-BF31-BA0061B12718}" dt="2021-03-03T05:45:12.401" v="2" actId="478"/>
          <ac:picMkLst>
            <pc:docMk/>
            <pc:sldMk cId="3792359994" sldId="5605"/>
            <ac:picMk id="17" creationId="{F7FD0487-F8F8-4793-A83B-D779890D7C63}"/>
          </ac:picMkLst>
        </pc:picChg>
        <pc:picChg chg="del">
          <ac:chgData name="Peter Rinderud" userId="9dc4ac6f-656f-4e8a-aad1-ea55d169ec0f" providerId="ADAL" clId="{1B28727E-31DB-4D52-BF31-BA0061B12718}" dt="2021-03-03T05:45:16.215" v="4" actId="478"/>
          <ac:picMkLst>
            <pc:docMk/>
            <pc:sldMk cId="3792359994" sldId="5605"/>
            <ac:picMk id="18" creationId="{4C9C8747-B795-4789-BA37-FF520A013883}"/>
          </ac:picMkLst>
        </pc:picChg>
        <pc:picChg chg="del">
          <ac:chgData name="Peter Rinderud" userId="9dc4ac6f-656f-4e8a-aad1-ea55d169ec0f" providerId="ADAL" clId="{1B28727E-31DB-4D52-BF31-BA0061B12718}" dt="2021-03-03T05:45:08.163" v="0" actId="478"/>
          <ac:picMkLst>
            <pc:docMk/>
            <pc:sldMk cId="3792359994" sldId="5605"/>
            <ac:picMk id="19" creationId="{7DAD3E84-C883-4F4F-B9E8-B13E37DF603D}"/>
          </ac:picMkLst>
        </pc:picChg>
        <pc:picChg chg="add mod">
          <ac:chgData name="Peter Rinderud" userId="9dc4ac6f-656f-4e8a-aad1-ea55d169ec0f" providerId="ADAL" clId="{1B28727E-31DB-4D52-BF31-BA0061B12718}" dt="2021-03-03T11:42:20.336" v="436" actId="14100"/>
          <ac:picMkLst>
            <pc:docMk/>
            <pc:sldMk cId="3792359994" sldId="5605"/>
            <ac:picMk id="21" creationId="{146F623D-CDED-43B5-AB4D-7411D9F6894F}"/>
          </ac:picMkLst>
        </pc:picChg>
        <pc:picChg chg="del">
          <ac:chgData name="Peter Rinderud" userId="9dc4ac6f-656f-4e8a-aad1-ea55d169ec0f" providerId="ADAL" clId="{1B28727E-31DB-4D52-BF31-BA0061B12718}" dt="2021-03-03T05:45:14.199" v="3" actId="478"/>
          <ac:picMkLst>
            <pc:docMk/>
            <pc:sldMk cId="3792359994" sldId="5605"/>
            <ac:picMk id="22" creationId="{F7FE0768-3E8A-4B0C-9A47-2538F8B5E457}"/>
          </ac:picMkLst>
        </pc:picChg>
        <pc:picChg chg="del">
          <ac:chgData name="Peter Rinderud" userId="9dc4ac6f-656f-4e8a-aad1-ea55d169ec0f" providerId="ADAL" clId="{1B28727E-31DB-4D52-BF31-BA0061B12718}" dt="2021-03-03T05:45:10.104" v="1" actId="478"/>
          <ac:picMkLst>
            <pc:docMk/>
            <pc:sldMk cId="3792359994" sldId="5605"/>
            <ac:picMk id="24" creationId="{EC7B8C3B-0B56-456B-86B5-839E52C29EED}"/>
          </ac:picMkLst>
        </pc:picChg>
        <pc:picChg chg="del">
          <ac:chgData name="Peter Rinderud" userId="9dc4ac6f-656f-4e8a-aad1-ea55d169ec0f" providerId="ADAL" clId="{1B28727E-31DB-4D52-BF31-BA0061B12718}" dt="2021-03-03T05:45:18.355" v="5" actId="478"/>
          <ac:picMkLst>
            <pc:docMk/>
            <pc:sldMk cId="3792359994" sldId="5605"/>
            <ac:picMk id="26" creationId="{208DCDAE-EA33-40F0-8B9B-39DA1D6B2B41}"/>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sv-SE" sz="1400" dirty="0"/>
              <a:t>Number of people aged 60+ in the World (in Millions) </a:t>
            </a:r>
            <a:endParaRPr lang="en-US" sz="1400" dirty="0"/>
          </a:p>
        </c:rich>
      </c:tx>
      <c:layout>
        <c:manualLayout>
          <c:xMode val="edge"/>
          <c:yMode val="edge"/>
          <c:x val="0.23542662831540156"/>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6.7644462269511679E-2"/>
          <c:y val="0.15109778181256944"/>
          <c:w val="0.92078074820890798"/>
          <c:h val="0.68233135999382899"/>
        </c:manualLayout>
      </c:layout>
      <c:lineChart>
        <c:grouping val="standard"/>
        <c:varyColors val="0"/>
        <c:ser>
          <c:idx val="0"/>
          <c:order val="0"/>
          <c:tx>
            <c:strRef>
              <c:f>Sheet1!$B$1</c:f>
              <c:strCache>
                <c:ptCount val="1"/>
                <c:pt idx="0">
                  <c:v>Column3</c:v>
                </c:pt>
              </c:strCache>
            </c:strRef>
          </c:tx>
          <c:spPr>
            <a:ln w="28575" cap="rnd">
              <a:solidFill>
                <a:schemeClr val="accent1"/>
              </a:solidFill>
              <a:round/>
            </a:ln>
            <a:effectLst/>
          </c:spPr>
          <c:marker>
            <c:symbol val="none"/>
          </c:marker>
          <c:cat>
            <c:strRef>
              <c:f>Sheet1!$A$2:$A$8</c:f>
              <c:strCache>
                <c:ptCount val="7"/>
                <c:pt idx="0">
                  <c:v>1980</c:v>
                </c:pt>
                <c:pt idx="1">
                  <c:v>1990</c:v>
                </c:pt>
                <c:pt idx="2">
                  <c:v>2000</c:v>
                </c:pt>
                <c:pt idx="3">
                  <c:v>2010</c:v>
                </c:pt>
                <c:pt idx="4">
                  <c:v>2020</c:v>
                </c:pt>
                <c:pt idx="5">
                  <c:v>expected 2030</c:v>
                </c:pt>
                <c:pt idx="6">
                  <c:v>expected 2040</c:v>
                </c:pt>
              </c:strCache>
            </c:strRef>
          </c:cat>
          <c:val>
            <c:numRef>
              <c:f>Sheet1!$B$2:$B$8</c:f>
              <c:numCache>
                <c:formatCode>General</c:formatCode>
                <c:ptCount val="7"/>
                <c:pt idx="0">
                  <c:v>370</c:v>
                </c:pt>
                <c:pt idx="1">
                  <c:v>470</c:v>
                </c:pt>
                <c:pt idx="2">
                  <c:v>580</c:v>
                </c:pt>
                <c:pt idx="3">
                  <c:v>760</c:v>
                </c:pt>
                <c:pt idx="4">
                  <c:v>960</c:v>
                </c:pt>
                <c:pt idx="5">
                  <c:v>1410</c:v>
                </c:pt>
                <c:pt idx="6">
                  <c:v>1820</c:v>
                </c:pt>
              </c:numCache>
            </c:numRef>
          </c:val>
          <c:smooth val="0"/>
          <c:extLst>
            <c:ext xmlns:c16="http://schemas.microsoft.com/office/drawing/2014/chart" uri="{C3380CC4-5D6E-409C-BE32-E72D297353CC}">
              <c16:uniqueId val="{00000000-EFB1-4109-950B-9CBD4441F98E}"/>
            </c:ext>
          </c:extLst>
        </c:ser>
        <c:dLbls>
          <c:showLegendKey val="0"/>
          <c:showVal val="0"/>
          <c:showCatName val="0"/>
          <c:showSerName val="0"/>
          <c:showPercent val="0"/>
          <c:showBubbleSize val="0"/>
        </c:dLbls>
        <c:smooth val="0"/>
        <c:axId val="458751080"/>
        <c:axId val="460905584"/>
      </c:lineChart>
      <c:catAx>
        <c:axId val="45875108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60905584"/>
        <c:crosses val="autoZero"/>
        <c:auto val="1"/>
        <c:lblAlgn val="ctr"/>
        <c:lblOffset val="100"/>
        <c:noMultiLvlLbl val="0"/>
      </c:catAx>
      <c:valAx>
        <c:axId val="460905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58751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9849512449284E-2"/>
          <c:y val="4.3379241897600486E-2"/>
          <c:w val="0.91548671805658155"/>
          <c:h val="0.63856148198380924"/>
        </c:manualLayout>
      </c:layout>
      <c:barChart>
        <c:barDir val="col"/>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1"/>
            <c:invertIfNegative val="0"/>
            <c:bubble3D val="0"/>
            <c:spPr>
              <a:solidFill>
                <a:schemeClr val="accent1"/>
              </a:solidFill>
              <a:ln>
                <a:noFill/>
              </a:ln>
              <a:effectLst/>
            </c:spPr>
            <c:extLst>
              <c:ext xmlns:c16="http://schemas.microsoft.com/office/drawing/2014/chart" uri="{C3380CC4-5D6E-409C-BE32-E72D297353CC}">
                <c16:uniqueId val="{00000000-6593-423E-AAD3-D171CEC34A6E}"/>
              </c:ext>
            </c:extLst>
          </c:dPt>
          <c:dLbls>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93-423E-AAD3-D171CEC34A6E}"/>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Japan</c:v>
                </c:pt>
                <c:pt idx="1">
                  <c:v>Italy</c:v>
                </c:pt>
                <c:pt idx="2">
                  <c:v>Germany</c:v>
                </c:pt>
                <c:pt idx="3">
                  <c:v>Greece</c:v>
                </c:pt>
                <c:pt idx="4">
                  <c:v>Portugal</c:v>
                </c:pt>
                <c:pt idx="5">
                  <c:v>Finland</c:v>
                </c:pt>
                <c:pt idx="6">
                  <c:v>Bulgaria</c:v>
                </c:pt>
                <c:pt idx="7">
                  <c:v>Latvia</c:v>
                </c:pt>
                <c:pt idx="8">
                  <c:v>Croatia</c:v>
                </c:pt>
                <c:pt idx="9">
                  <c:v>Sweden</c:v>
                </c:pt>
                <c:pt idx="10">
                  <c:v>Estonia</c:v>
                </c:pt>
                <c:pt idx="11">
                  <c:v>France</c:v>
                </c:pt>
              </c:strCache>
            </c:strRef>
          </c:cat>
          <c:val>
            <c:numRef>
              <c:f>Sheet1!$B$2:$B$13</c:f>
              <c:numCache>
                <c:formatCode>0%</c:formatCode>
                <c:ptCount val="12"/>
                <c:pt idx="0">
                  <c:v>0.34</c:v>
                </c:pt>
                <c:pt idx="1">
                  <c:v>0.28999999999999998</c:v>
                </c:pt>
                <c:pt idx="2">
                  <c:v>0.28299999999999997</c:v>
                </c:pt>
                <c:pt idx="3">
                  <c:v>0.27600000000000002</c:v>
                </c:pt>
                <c:pt idx="4">
                  <c:v>0.27400000000000002</c:v>
                </c:pt>
                <c:pt idx="5">
                  <c:v>0.26900000000000002</c:v>
                </c:pt>
                <c:pt idx="6">
                  <c:v>0.26800000000000002</c:v>
                </c:pt>
                <c:pt idx="7">
                  <c:v>0.26200000000000001</c:v>
                </c:pt>
                <c:pt idx="8">
                  <c:v>0.26</c:v>
                </c:pt>
                <c:pt idx="9">
                  <c:v>0.25600000000000001</c:v>
                </c:pt>
                <c:pt idx="10">
                  <c:v>0.255</c:v>
                </c:pt>
                <c:pt idx="11">
                  <c:v>0.254</c:v>
                </c:pt>
              </c:numCache>
            </c:numRef>
          </c:val>
          <c:extLst>
            <c:ext xmlns:c16="http://schemas.microsoft.com/office/drawing/2014/chart" uri="{C3380CC4-5D6E-409C-BE32-E72D297353CC}">
              <c16:uniqueId val="{00000000-114F-45F1-AB73-44307B7FD0A5}"/>
            </c:ext>
          </c:extLst>
        </c:ser>
        <c:dLbls>
          <c:showLegendKey val="0"/>
          <c:showVal val="0"/>
          <c:showCatName val="0"/>
          <c:showSerName val="0"/>
          <c:showPercent val="0"/>
          <c:showBubbleSize val="0"/>
        </c:dLbls>
        <c:gapWidth val="219"/>
        <c:overlap val="-27"/>
        <c:axId val="766261072"/>
        <c:axId val="766265008"/>
      </c:barChart>
      <c:catAx>
        <c:axId val="7662610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66265008"/>
        <c:crosses val="autoZero"/>
        <c:auto val="1"/>
        <c:lblAlgn val="ctr"/>
        <c:lblOffset val="100"/>
        <c:noMultiLvlLbl val="0"/>
      </c:catAx>
      <c:valAx>
        <c:axId val="766265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66261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644621816799697E-2"/>
          <c:y val="0.14560931693322221"/>
          <c:w val="0.91863169897377428"/>
          <c:h val="0.75244203605082804"/>
        </c:manualLayout>
      </c:layout>
      <c:barChart>
        <c:barDir val="col"/>
        <c:grouping val="clustered"/>
        <c:varyColors val="0"/>
        <c:ser>
          <c:idx val="0"/>
          <c:order val="0"/>
          <c:tx>
            <c:strRef>
              <c:f>Sheet1!$B$1</c:f>
              <c:strCache>
                <c:ptCount val="1"/>
                <c:pt idx="0">
                  <c:v>All</c:v>
                </c:pt>
              </c:strCache>
            </c:strRef>
          </c:tx>
          <c:spPr>
            <a:solidFill>
              <a:schemeClr val="accent1"/>
            </a:solidFill>
            <a:ln>
              <a:noFill/>
            </a:ln>
            <a:effectLst/>
          </c:spPr>
          <c:invertIfNegative val="0"/>
          <c:dLbls>
            <c:dLbl>
              <c:idx val="0"/>
              <c:layout>
                <c:manualLayout>
                  <c:x val="-4.0585747762145611E-3"/>
                  <c:y val="1.32918432458388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2A-48D0-846D-6C5A42E45A70}"/>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Sheet1!$A$2:$A$14</c:f>
              <c:strCache>
                <c:ptCount val="13"/>
                <c:pt idx="0">
                  <c:v>All</c:v>
                </c:pt>
                <c:pt idx="2">
                  <c:v>India</c:v>
                </c:pt>
                <c:pt idx="3">
                  <c:v>Spain</c:v>
                </c:pt>
                <c:pt idx="4">
                  <c:v>Italy</c:v>
                </c:pt>
                <c:pt idx="5">
                  <c:v>Brazil</c:v>
                </c:pt>
                <c:pt idx="6">
                  <c:v>France</c:v>
                </c:pt>
                <c:pt idx="7">
                  <c:v>UK</c:v>
                </c:pt>
                <c:pt idx="8">
                  <c:v>China</c:v>
                </c:pt>
                <c:pt idx="9">
                  <c:v>Germany</c:v>
                </c:pt>
                <c:pt idx="10">
                  <c:v>US</c:v>
                </c:pt>
                <c:pt idx="11">
                  <c:v>South Korea</c:v>
                </c:pt>
                <c:pt idx="12">
                  <c:v>Sweden</c:v>
                </c:pt>
              </c:strCache>
            </c:strRef>
          </c:cat>
          <c:val>
            <c:numRef>
              <c:f>Sheet1!$B$2:$B$14</c:f>
              <c:numCache>
                <c:formatCode>General</c:formatCode>
                <c:ptCount val="13"/>
                <c:pt idx="0" formatCode="0%">
                  <c:v>0.9</c:v>
                </c:pt>
                <c:pt idx="2" formatCode="0%">
                  <c:v>0.94</c:v>
                </c:pt>
                <c:pt idx="3" formatCode="0%">
                  <c:v>0.94</c:v>
                </c:pt>
                <c:pt idx="4" formatCode="0%">
                  <c:v>0.94</c:v>
                </c:pt>
                <c:pt idx="5" formatCode="0%">
                  <c:v>0.93</c:v>
                </c:pt>
                <c:pt idx="6" formatCode="0%">
                  <c:v>0.92</c:v>
                </c:pt>
                <c:pt idx="7" formatCode="0%">
                  <c:v>0.92</c:v>
                </c:pt>
                <c:pt idx="8" formatCode="0%">
                  <c:v>0.91</c:v>
                </c:pt>
                <c:pt idx="9" formatCode="0%">
                  <c:v>0.88</c:v>
                </c:pt>
                <c:pt idx="10" formatCode="0%">
                  <c:v>0.86</c:v>
                </c:pt>
                <c:pt idx="11" formatCode="0%">
                  <c:v>0.81</c:v>
                </c:pt>
                <c:pt idx="12" formatCode="0%">
                  <c:v>0.68</c:v>
                </c:pt>
              </c:numCache>
            </c:numRef>
          </c:val>
          <c:extLst>
            <c:ext xmlns:c16="http://schemas.microsoft.com/office/drawing/2014/chart" uri="{C3380CC4-5D6E-409C-BE32-E72D297353CC}">
              <c16:uniqueId val="{00000000-75BF-4C1F-807E-A8DC57DFAF22}"/>
            </c:ext>
          </c:extLst>
        </c:ser>
        <c:ser>
          <c:idx val="1"/>
          <c:order val="1"/>
          <c:tx>
            <c:strRef>
              <c:f>Sheet1!$C$1</c:f>
              <c:strCache>
                <c:ptCount val="1"/>
                <c:pt idx="0">
                  <c:v>Old age / seniors (65-74 years)</c:v>
                </c:pt>
              </c:strCache>
            </c:strRef>
          </c:tx>
          <c:spPr>
            <a:solidFill>
              <a:schemeClr val="accent2"/>
            </a:solidFill>
            <a:ln>
              <a:noFill/>
            </a:ln>
            <a:effectLst/>
          </c:spPr>
          <c:invertIfNegative val="0"/>
          <c:dLbls>
            <c:dLbl>
              <c:idx val="0"/>
              <c:layout>
                <c:manualLayout>
                  <c:x val="1.1358761680323081E-2"/>
                  <c:y val="7.97510594750328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2A-48D0-846D-6C5A42E45A70}"/>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Sheet1!$A$2:$A$14</c:f>
              <c:strCache>
                <c:ptCount val="13"/>
                <c:pt idx="0">
                  <c:v>All</c:v>
                </c:pt>
                <c:pt idx="2">
                  <c:v>India</c:v>
                </c:pt>
                <c:pt idx="3">
                  <c:v>Spain</c:v>
                </c:pt>
                <c:pt idx="4">
                  <c:v>Italy</c:v>
                </c:pt>
                <c:pt idx="5">
                  <c:v>Brazil</c:v>
                </c:pt>
                <c:pt idx="6">
                  <c:v>France</c:v>
                </c:pt>
                <c:pt idx="7">
                  <c:v>UK</c:v>
                </c:pt>
                <c:pt idx="8">
                  <c:v>China</c:v>
                </c:pt>
                <c:pt idx="9">
                  <c:v>Germany</c:v>
                </c:pt>
                <c:pt idx="10">
                  <c:v>US</c:v>
                </c:pt>
                <c:pt idx="11">
                  <c:v>South Korea</c:v>
                </c:pt>
                <c:pt idx="12">
                  <c:v>Sweden</c:v>
                </c:pt>
              </c:strCache>
            </c:strRef>
          </c:cat>
          <c:val>
            <c:numRef>
              <c:f>Sheet1!$C$2:$C$14</c:f>
              <c:numCache>
                <c:formatCode>General</c:formatCode>
                <c:ptCount val="13"/>
                <c:pt idx="0" formatCode="0%">
                  <c:v>0.89</c:v>
                </c:pt>
                <c:pt idx="2" formatCode="0%">
                  <c:v>1</c:v>
                </c:pt>
                <c:pt idx="3" formatCode="0%">
                  <c:v>0.91</c:v>
                </c:pt>
                <c:pt idx="4" formatCode="0%">
                  <c:v>0.94</c:v>
                </c:pt>
                <c:pt idx="5" formatCode="0%">
                  <c:v>0.95</c:v>
                </c:pt>
                <c:pt idx="6" formatCode="0%">
                  <c:v>0.91</c:v>
                </c:pt>
                <c:pt idx="7" formatCode="0%">
                  <c:v>1</c:v>
                </c:pt>
                <c:pt idx="8" formatCode="0%">
                  <c:v>0.86</c:v>
                </c:pt>
                <c:pt idx="9" formatCode="0%">
                  <c:v>0.89</c:v>
                </c:pt>
                <c:pt idx="10" formatCode="0%">
                  <c:v>0.85</c:v>
                </c:pt>
                <c:pt idx="11" formatCode="0%">
                  <c:v>0.83</c:v>
                </c:pt>
                <c:pt idx="12" formatCode="0%">
                  <c:v>0.5</c:v>
                </c:pt>
              </c:numCache>
            </c:numRef>
          </c:val>
          <c:extLst>
            <c:ext xmlns:c16="http://schemas.microsoft.com/office/drawing/2014/chart" uri="{C3380CC4-5D6E-409C-BE32-E72D297353CC}">
              <c16:uniqueId val="{00000001-75BF-4C1F-807E-A8DC57DFAF22}"/>
            </c:ext>
          </c:extLst>
        </c:ser>
        <c:dLbls>
          <c:showLegendKey val="0"/>
          <c:showVal val="0"/>
          <c:showCatName val="0"/>
          <c:showSerName val="0"/>
          <c:showPercent val="0"/>
          <c:showBubbleSize val="0"/>
        </c:dLbls>
        <c:gapWidth val="219"/>
        <c:overlap val="-27"/>
        <c:axId val="1198909752"/>
        <c:axId val="1198910080"/>
      </c:barChart>
      <c:catAx>
        <c:axId val="119890975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198910080"/>
        <c:crosses val="autoZero"/>
        <c:auto val="1"/>
        <c:lblAlgn val="ctr"/>
        <c:lblOffset val="100"/>
        <c:noMultiLvlLbl val="0"/>
      </c:catAx>
      <c:valAx>
        <c:axId val="119891008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198909752"/>
        <c:crosses val="autoZero"/>
        <c:crossBetween val="between"/>
      </c:valAx>
      <c:spPr>
        <a:noFill/>
        <a:ln>
          <a:noFill/>
        </a:ln>
        <a:effectLst/>
      </c:spPr>
    </c:plotArea>
    <c:legend>
      <c:legendPos val="t"/>
      <c:layout>
        <c:manualLayout>
          <c:xMode val="edge"/>
          <c:yMode val="edge"/>
          <c:x val="0.33622759526780932"/>
          <c:y val="7.7092690825865132E-2"/>
          <c:w val="0.31842280262287626"/>
          <c:h val="4.911053496843239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3.8841589753919541E-2"/>
          <c:y val="0.2809836125472715"/>
          <c:w val="0.95879106115746715"/>
          <c:h val="0.56309991413486304"/>
        </c:manualLayout>
      </c:layout>
      <c:barChart>
        <c:barDir val="col"/>
        <c:grouping val="stacked"/>
        <c:varyColors val="0"/>
        <c:ser>
          <c:idx val="0"/>
          <c:order val="0"/>
          <c:tx>
            <c:strRef>
              <c:f>'https://ericsson-my.sharepoint.com/personal/peter_rinderud_ericsson_com/Documents/Desktop/Baby-Boomers/2020 cont/[Seniors_new analyses2020.xlsx]SERVICES ÖVER TID'!$D$435</c:f>
              <c:strCache>
                <c:ptCount val="1"/>
                <c:pt idx="0">
                  <c:v>Daily </c:v>
                </c:pt>
              </c:strCache>
            </c:strRef>
          </c:tx>
          <c:spPr>
            <a:solidFill>
              <a:schemeClr val="accent1">
                <a:shade val="6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'[1]SERVICES ÖVER TID'!$C$436:$C$452</c:f>
              <c:strCache>
                <c:ptCount val="17"/>
                <c:pt idx="0">
                  <c:v>Browse the Internet 2016</c:v>
                </c:pt>
                <c:pt idx="1">
                  <c:v>Browse the Internet 2020</c:v>
                </c:pt>
                <c:pt idx="3">
                  <c:v>Instant messaging 2016</c:v>
                </c:pt>
                <c:pt idx="4">
                  <c:v>Instant messaging 2020</c:v>
                </c:pt>
                <c:pt idx="6">
                  <c:v>Use social networks 2016</c:v>
                </c:pt>
                <c:pt idx="7">
                  <c:v>Use social networks 2020</c:v>
                </c:pt>
                <c:pt idx="9">
                  <c:v>Watch short video clips 2016</c:v>
                </c:pt>
                <c:pt idx="10">
                  <c:v> Watch short video clips2020</c:v>
                </c:pt>
                <c:pt idx="12">
                  <c:v>Watch full length movies 2016</c:v>
                </c:pt>
                <c:pt idx="13">
                  <c:v>Watch full length movies 2020</c:v>
                </c:pt>
                <c:pt idx="15">
                  <c:v>Video calls 2016</c:v>
                </c:pt>
                <c:pt idx="16">
                  <c:v>Video calls 2020</c:v>
                </c:pt>
              </c:strCache>
            </c:strRef>
          </c:cat>
          <c:val>
            <c:numRef>
              <c:f>'[1]SERVICES ÖVER TID'!$D$436:$D$452</c:f>
              <c:numCache>
                <c:formatCode>General</c:formatCode>
                <c:ptCount val="17"/>
                <c:pt idx="0">
                  <c:v>0.4684095860566449</c:v>
                </c:pt>
                <c:pt idx="1">
                  <c:v>0.80841121495327106</c:v>
                </c:pt>
                <c:pt idx="3">
                  <c:v>0.44638403990024939</c:v>
                </c:pt>
                <c:pt idx="4">
                  <c:v>0.70558375634517778</c:v>
                </c:pt>
                <c:pt idx="6">
                  <c:v>0.43002544529262088</c:v>
                </c:pt>
                <c:pt idx="7">
                  <c:v>0.69142857142857139</c:v>
                </c:pt>
                <c:pt idx="9">
                  <c:v>0.18023255813953487</c:v>
                </c:pt>
                <c:pt idx="10">
                  <c:v>0.50714285714285712</c:v>
                </c:pt>
                <c:pt idx="12">
                  <c:v>0.18181818181818182</c:v>
                </c:pt>
                <c:pt idx="13">
                  <c:v>0.46250000000000002</c:v>
                </c:pt>
                <c:pt idx="15">
                  <c:v>0.16433566433566432</c:v>
                </c:pt>
                <c:pt idx="16">
                  <c:v>0.379746835443038</c:v>
                </c:pt>
              </c:numCache>
            </c:numRef>
          </c:val>
          <c:extLst>
            <c:ext xmlns:c16="http://schemas.microsoft.com/office/drawing/2014/chart" uri="{C3380CC4-5D6E-409C-BE32-E72D297353CC}">
              <c16:uniqueId val="{00000000-5E45-43EE-9D4E-45C4C4382ACB}"/>
            </c:ext>
          </c:extLst>
        </c:ser>
        <c:ser>
          <c:idx val="1"/>
          <c:order val="1"/>
          <c:tx>
            <c:strRef>
              <c:f>'https://ericsson-my.sharepoint.com/personal/peter_rinderud_ericsson_com/Documents/Desktop/Baby-Boomers/2020 cont/[Seniors_new analyses2020.xlsx]SERVICES ÖVER TID'!$E$435</c:f>
              <c:strCache>
                <c:ptCount val="1"/>
                <c:pt idx="0">
                  <c:v>Weekly</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'[1]SERVICES ÖVER TID'!$C$436:$C$452</c:f>
              <c:strCache>
                <c:ptCount val="17"/>
                <c:pt idx="0">
                  <c:v>Browse the Internet 2016</c:v>
                </c:pt>
                <c:pt idx="1">
                  <c:v>Browse the Internet 2020</c:v>
                </c:pt>
                <c:pt idx="3">
                  <c:v>Instant messaging 2016</c:v>
                </c:pt>
                <c:pt idx="4">
                  <c:v>Instant messaging 2020</c:v>
                </c:pt>
                <c:pt idx="6">
                  <c:v>Use social networks 2016</c:v>
                </c:pt>
                <c:pt idx="7">
                  <c:v>Use social networks 2020</c:v>
                </c:pt>
                <c:pt idx="9">
                  <c:v>Watch short video clips 2016</c:v>
                </c:pt>
                <c:pt idx="10">
                  <c:v> Watch short video clips2020</c:v>
                </c:pt>
                <c:pt idx="12">
                  <c:v>Watch full length movies 2016</c:v>
                </c:pt>
                <c:pt idx="13">
                  <c:v>Watch full length movies 2020</c:v>
                </c:pt>
                <c:pt idx="15">
                  <c:v>Video calls 2016</c:v>
                </c:pt>
                <c:pt idx="16">
                  <c:v>Video calls 2020</c:v>
                </c:pt>
              </c:strCache>
            </c:strRef>
          </c:cat>
          <c:val>
            <c:numRef>
              <c:f>'[1]SERVICES ÖVER TID'!$E$436:$E$452</c:f>
              <c:numCache>
                <c:formatCode>General</c:formatCode>
                <c:ptCount val="17"/>
                <c:pt idx="0">
                  <c:v>0.30065359477124182</c:v>
                </c:pt>
                <c:pt idx="1">
                  <c:v>0.14485981308411214</c:v>
                </c:pt>
                <c:pt idx="3">
                  <c:v>0.34413965087281795</c:v>
                </c:pt>
                <c:pt idx="4">
                  <c:v>0.20304568527918782</c:v>
                </c:pt>
                <c:pt idx="6">
                  <c:v>0.33587786259541985</c:v>
                </c:pt>
                <c:pt idx="7">
                  <c:v>0.22857142857142856</c:v>
                </c:pt>
                <c:pt idx="9">
                  <c:v>0.3691860465116279</c:v>
                </c:pt>
                <c:pt idx="10">
                  <c:v>0.33571428571428569</c:v>
                </c:pt>
                <c:pt idx="12">
                  <c:v>0.31060606060606061</c:v>
                </c:pt>
                <c:pt idx="13">
                  <c:v>0.3</c:v>
                </c:pt>
                <c:pt idx="15">
                  <c:v>0.33566433566433568</c:v>
                </c:pt>
                <c:pt idx="16">
                  <c:v>0.43037974683544306</c:v>
                </c:pt>
              </c:numCache>
            </c:numRef>
          </c:val>
          <c:extLst>
            <c:ext xmlns:c16="http://schemas.microsoft.com/office/drawing/2014/chart" uri="{C3380CC4-5D6E-409C-BE32-E72D297353CC}">
              <c16:uniqueId val="{00000001-5E45-43EE-9D4E-45C4C4382ACB}"/>
            </c:ext>
          </c:extLst>
        </c:ser>
        <c:ser>
          <c:idx val="2"/>
          <c:order val="2"/>
          <c:tx>
            <c:strRef>
              <c:f>'https://ericsson-my.sharepoint.com/personal/peter_rinderud_ericsson_com/Documents/Desktop/Baby-Boomers/2020 cont/[Seniors_new analyses2020.xlsx]SERVICES ÖVER TID'!$F$435</c:f>
              <c:strCache>
                <c:ptCount val="1"/>
                <c:pt idx="0">
                  <c:v>Monthly</c:v>
                </c:pt>
              </c:strCache>
            </c:strRef>
          </c:tx>
          <c:spPr>
            <a:solidFill>
              <a:schemeClr val="accent1">
                <a:tint val="6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'[1]SERVICES ÖVER TID'!$C$436:$C$452</c:f>
              <c:strCache>
                <c:ptCount val="17"/>
                <c:pt idx="0">
                  <c:v>Browse the Internet 2016</c:v>
                </c:pt>
                <c:pt idx="1">
                  <c:v>Browse the Internet 2020</c:v>
                </c:pt>
                <c:pt idx="3">
                  <c:v>Instant messaging 2016</c:v>
                </c:pt>
                <c:pt idx="4">
                  <c:v>Instant messaging 2020</c:v>
                </c:pt>
                <c:pt idx="6">
                  <c:v>Use social networks 2016</c:v>
                </c:pt>
                <c:pt idx="7">
                  <c:v>Use social networks 2020</c:v>
                </c:pt>
                <c:pt idx="9">
                  <c:v>Watch short video clips 2016</c:v>
                </c:pt>
                <c:pt idx="10">
                  <c:v> Watch short video clips2020</c:v>
                </c:pt>
                <c:pt idx="12">
                  <c:v>Watch full length movies 2016</c:v>
                </c:pt>
                <c:pt idx="13">
                  <c:v>Watch full length movies 2020</c:v>
                </c:pt>
                <c:pt idx="15">
                  <c:v>Video calls 2016</c:v>
                </c:pt>
                <c:pt idx="16">
                  <c:v>Video calls 2020</c:v>
                </c:pt>
              </c:strCache>
            </c:strRef>
          </c:cat>
          <c:val>
            <c:numRef>
              <c:f>'[1]SERVICES ÖVER TID'!$F$436:$F$452</c:f>
              <c:numCache>
                <c:formatCode>General</c:formatCode>
                <c:ptCount val="17"/>
                <c:pt idx="0">
                  <c:v>0.23093681917211328</c:v>
                </c:pt>
                <c:pt idx="1">
                  <c:v>4.6728971962616821E-2</c:v>
                </c:pt>
                <c:pt idx="3">
                  <c:v>0.20947630922693267</c:v>
                </c:pt>
                <c:pt idx="4">
                  <c:v>9.1370558375634514E-2</c:v>
                </c:pt>
                <c:pt idx="6">
                  <c:v>0.2340966921119593</c:v>
                </c:pt>
                <c:pt idx="7">
                  <c:v>0.08</c:v>
                </c:pt>
                <c:pt idx="9">
                  <c:v>0.45058139534883723</c:v>
                </c:pt>
                <c:pt idx="10">
                  <c:v>0.15714285714285714</c:v>
                </c:pt>
                <c:pt idx="12">
                  <c:v>0.50757575757575757</c:v>
                </c:pt>
                <c:pt idx="13">
                  <c:v>0.23749999999999999</c:v>
                </c:pt>
                <c:pt idx="15">
                  <c:v>0.5</c:v>
                </c:pt>
                <c:pt idx="16">
                  <c:v>0.189873417721519</c:v>
                </c:pt>
              </c:numCache>
            </c:numRef>
          </c:val>
          <c:extLst>
            <c:ext xmlns:c16="http://schemas.microsoft.com/office/drawing/2014/chart" uri="{C3380CC4-5D6E-409C-BE32-E72D297353CC}">
              <c16:uniqueId val="{00000002-5E45-43EE-9D4E-45C4C4382ACB}"/>
            </c:ext>
          </c:extLst>
        </c:ser>
        <c:dLbls>
          <c:showLegendKey val="0"/>
          <c:showVal val="0"/>
          <c:showCatName val="0"/>
          <c:showSerName val="0"/>
          <c:showPercent val="0"/>
          <c:showBubbleSize val="0"/>
        </c:dLbls>
        <c:gapWidth val="35"/>
        <c:overlap val="100"/>
        <c:axId val="885777840"/>
        <c:axId val="885781776"/>
      </c:barChart>
      <c:catAx>
        <c:axId val="8857778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85781776"/>
        <c:crosses val="autoZero"/>
        <c:auto val="1"/>
        <c:lblAlgn val="ctr"/>
        <c:lblOffset val="100"/>
        <c:noMultiLvlLbl val="0"/>
      </c:catAx>
      <c:valAx>
        <c:axId val="88578177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85777840"/>
        <c:crosses val="autoZero"/>
        <c:crossBetween val="between"/>
      </c:valAx>
      <c:spPr>
        <a:noFill/>
        <a:ln>
          <a:noFill/>
        </a:ln>
        <a:effectLst/>
      </c:spPr>
    </c:plotArea>
    <c:legend>
      <c:legendPos val="t"/>
      <c:layout>
        <c:manualLayout>
          <c:xMode val="edge"/>
          <c:yMode val="edge"/>
          <c:x val="0.32724891045712046"/>
          <c:y val="0.22906772384310431"/>
          <c:w val="0.30040660482778436"/>
          <c:h val="3.405447868900377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15-59 y.o.</c:v>
                </c:pt>
              </c:strCache>
            </c:strRef>
          </c:tx>
          <c:spPr>
            <a:ln w="28575" cap="rnd">
              <a:solidFill>
                <a:schemeClr val="accent1"/>
              </a:solidFill>
              <a:round/>
            </a:ln>
            <a:effectLst/>
          </c:spPr>
          <c:marker>
            <c:symbol val="none"/>
          </c:marker>
          <c:cat>
            <c:numRef>
              <c:f>Sheet1!$A$2:$A$12</c:f>
              <c:numCache>
                <c:formatCode>General</c:formatCode>
                <c:ptCount val="11"/>
                <c:pt idx="0">
                  <c:v>2010</c:v>
                </c:pt>
                <c:pt idx="5">
                  <c:v>2015</c:v>
                </c:pt>
                <c:pt idx="10">
                  <c:v>2020</c:v>
                </c:pt>
              </c:numCache>
            </c:numRef>
          </c:cat>
          <c:val>
            <c:numRef>
              <c:f>Sheet1!$B$2:$B$12</c:f>
              <c:numCache>
                <c:formatCode>General</c:formatCode>
                <c:ptCount val="11"/>
                <c:pt idx="0">
                  <c:v>30</c:v>
                </c:pt>
                <c:pt idx="1">
                  <c:v>36</c:v>
                </c:pt>
                <c:pt idx="2">
                  <c:v>42</c:v>
                </c:pt>
                <c:pt idx="3">
                  <c:v>50</c:v>
                </c:pt>
                <c:pt idx="4">
                  <c:v>60</c:v>
                </c:pt>
                <c:pt idx="5">
                  <c:v>68</c:v>
                </c:pt>
                <c:pt idx="6">
                  <c:v>74</c:v>
                </c:pt>
                <c:pt idx="7">
                  <c:v>78</c:v>
                </c:pt>
                <c:pt idx="8">
                  <c:v>81</c:v>
                </c:pt>
                <c:pt idx="9">
                  <c:v>84</c:v>
                </c:pt>
                <c:pt idx="10">
                  <c:v>81</c:v>
                </c:pt>
              </c:numCache>
            </c:numRef>
          </c:val>
          <c:smooth val="0"/>
          <c:extLst>
            <c:ext xmlns:c16="http://schemas.microsoft.com/office/drawing/2014/chart" uri="{C3380CC4-5D6E-409C-BE32-E72D297353CC}">
              <c16:uniqueId val="{00000000-8813-4D82-B680-1E60742D7E91}"/>
            </c:ext>
          </c:extLst>
        </c:ser>
        <c:dLbls>
          <c:showLegendKey val="0"/>
          <c:showVal val="0"/>
          <c:showCatName val="0"/>
          <c:showSerName val="0"/>
          <c:showPercent val="0"/>
          <c:showBubbleSize val="0"/>
        </c:dLbls>
        <c:smooth val="0"/>
        <c:axId val="504663176"/>
        <c:axId val="504658584"/>
      </c:lineChart>
      <c:catAx>
        <c:axId val="50466317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lang="en-US" sz="1200" b="0" i="0" u="none" strike="noStrike" kern="1200" baseline="0" noProof="0">
                <a:solidFill>
                  <a:schemeClr val="tx1"/>
                </a:solidFill>
                <a:latin typeface="+mn-lt"/>
                <a:ea typeface="+mn-ea"/>
                <a:cs typeface="+mn-cs"/>
              </a:defRPr>
            </a:pPr>
            <a:endParaRPr lang="en-US"/>
          </a:p>
        </c:txPr>
        <c:crossAx val="504658584"/>
        <c:crosses val="autoZero"/>
        <c:auto val="1"/>
        <c:lblAlgn val="ctr"/>
        <c:lblOffset val="100"/>
        <c:noMultiLvlLbl val="0"/>
      </c:catAx>
      <c:valAx>
        <c:axId val="504658584"/>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200" b="0" i="0" u="none" strike="noStrike" kern="1200" baseline="0" noProof="0">
                <a:solidFill>
                  <a:schemeClr val="tx1"/>
                </a:solidFill>
                <a:latin typeface="+mn-lt"/>
                <a:ea typeface="+mn-ea"/>
                <a:cs typeface="+mn-cs"/>
              </a:defRPr>
            </a:pPr>
            <a:endParaRPr lang="en-US"/>
          </a:p>
        </c:txPr>
        <c:crossAx val="504663176"/>
        <c:crosses val="autoZero"/>
        <c:crossBetween val="between"/>
        <c:majorUnit val="10"/>
        <c:min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en-US" sz="1200" noProof="0">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en-US" sz="1200" b="1" dirty="0"/>
              <a:t>Daily Internet activities among the two extremes of senior segments</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Browse internet for fun</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Ageing Techies</c:v>
                </c:pt>
                <c:pt idx="1">
                  <c:v>Traditional Seniors</c:v>
                </c:pt>
              </c:strCache>
            </c:strRef>
          </c:cat>
          <c:val>
            <c:numRef>
              <c:f>Sheet1!$B$2:$B$3</c:f>
              <c:numCache>
                <c:formatCode>0%</c:formatCode>
                <c:ptCount val="2"/>
                <c:pt idx="0">
                  <c:v>0.70364925497791209</c:v>
                </c:pt>
                <c:pt idx="1">
                  <c:v>0.30396746342985531</c:v>
                </c:pt>
              </c:numCache>
            </c:numRef>
          </c:val>
          <c:extLst>
            <c:ext xmlns:c16="http://schemas.microsoft.com/office/drawing/2014/chart" uri="{C3380CC4-5D6E-409C-BE32-E72D297353CC}">
              <c16:uniqueId val="{00000000-2ED5-4430-9715-31D155941E3B}"/>
            </c:ext>
          </c:extLst>
        </c:ser>
        <c:ser>
          <c:idx val="1"/>
          <c:order val="1"/>
          <c:tx>
            <c:strRef>
              <c:f>Sheet1!$C$1</c:f>
              <c:strCache>
                <c:ptCount val="1"/>
                <c:pt idx="0">
                  <c:v>Watch short video clips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Ageing Techies</c:v>
                </c:pt>
                <c:pt idx="1">
                  <c:v>Traditional Seniors</c:v>
                </c:pt>
              </c:strCache>
            </c:strRef>
          </c:cat>
          <c:val>
            <c:numRef>
              <c:f>Sheet1!$C$2:$C$3</c:f>
              <c:numCache>
                <c:formatCode>0%</c:formatCode>
                <c:ptCount val="2"/>
                <c:pt idx="0">
                  <c:v>0.50671301030135263</c:v>
                </c:pt>
                <c:pt idx="1">
                  <c:v>0.11623972669094691</c:v>
                </c:pt>
              </c:numCache>
            </c:numRef>
          </c:val>
          <c:extLst>
            <c:ext xmlns:c16="http://schemas.microsoft.com/office/drawing/2014/chart" uri="{C3380CC4-5D6E-409C-BE32-E72D297353CC}">
              <c16:uniqueId val="{00000001-2ED5-4430-9715-31D155941E3B}"/>
            </c:ext>
          </c:extLst>
        </c:ser>
        <c:dLbls>
          <c:showLegendKey val="0"/>
          <c:showVal val="0"/>
          <c:showCatName val="0"/>
          <c:showSerName val="0"/>
          <c:showPercent val="0"/>
          <c:showBubbleSize val="0"/>
        </c:dLbls>
        <c:gapWidth val="150"/>
        <c:axId val="1818968664"/>
        <c:axId val="1818965712"/>
      </c:barChart>
      <c:catAx>
        <c:axId val="181896866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818965712"/>
        <c:crosses val="autoZero"/>
        <c:auto val="1"/>
        <c:lblAlgn val="ctr"/>
        <c:lblOffset val="100"/>
        <c:noMultiLvlLbl val="0"/>
      </c:catAx>
      <c:valAx>
        <c:axId val="18189657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818968664"/>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r>
              <a:rPr lang="en-US" sz="1200" b="1" dirty="0"/>
              <a:t>Share who are very fascinated about the possibilities new mobile technology (5G) </a:t>
            </a:r>
            <a:br>
              <a:rPr lang="en-US" sz="1200" b="1" dirty="0"/>
            </a:br>
            <a:r>
              <a:rPr lang="en-US" sz="1200" b="1" dirty="0"/>
              <a:t>will bring</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 am fascinated about the possibilities new mobile technology (5G) will bring</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Ageing Techies</c:v>
                </c:pt>
                <c:pt idx="1">
                  <c:v>Traditional Seniors</c:v>
                </c:pt>
              </c:strCache>
            </c:strRef>
          </c:cat>
          <c:val>
            <c:numRef>
              <c:f>Sheet1!$B$2:$B$3</c:f>
              <c:numCache>
                <c:formatCode>0%</c:formatCode>
                <c:ptCount val="2"/>
                <c:pt idx="0">
                  <c:v>0.33972145220301003</c:v>
                </c:pt>
                <c:pt idx="1">
                  <c:v>0.13331029463763816</c:v>
                </c:pt>
              </c:numCache>
            </c:numRef>
          </c:val>
          <c:extLst>
            <c:ext xmlns:c16="http://schemas.microsoft.com/office/drawing/2014/chart" uri="{C3380CC4-5D6E-409C-BE32-E72D297353CC}">
              <c16:uniqueId val="{00000000-3729-49EC-B52B-2F5AAF692C2A}"/>
            </c:ext>
          </c:extLst>
        </c:ser>
        <c:dLbls>
          <c:showLegendKey val="0"/>
          <c:showVal val="0"/>
          <c:showCatName val="0"/>
          <c:showSerName val="0"/>
          <c:showPercent val="0"/>
          <c:showBubbleSize val="0"/>
        </c:dLbls>
        <c:gapWidth val="219"/>
        <c:overlap val="-27"/>
        <c:axId val="1334736528"/>
        <c:axId val="1334741120"/>
      </c:barChart>
      <c:catAx>
        <c:axId val="133473652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334741120"/>
        <c:crosses val="autoZero"/>
        <c:auto val="1"/>
        <c:lblAlgn val="ctr"/>
        <c:lblOffset val="100"/>
        <c:noMultiLvlLbl val="0"/>
      </c:catAx>
      <c:valAx>
        <c:axId val="1334741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33473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181818"/>
                </a:solidFill>
                <a:latin typeface="+mn-lt"/>
                <a:ea typeface="+mn-ea"/>
                <a:cs typeface="+mn-cs"/>
              </a:defRPr>
            </a:pPr>
            <a:r>
              <a:rPr lang="en-US" sz="1800" b="1" i="0" baseline="0" dirty="0">
                <a:effectLst/>
              </a:rPr>
              <a:t>Possible usage levels for tech solutions in five years</a:t>
            </a:r>
            <a:endParaRPr lang="sv-SE" dirty="0">
              <a:effectLst/>
            </a:endParaRPr>
          </a:p>
        </c:rich>
      </c:tx>
      <c:layout>
        <c:manualLayout>
          <c:xMode val="edge"/>
          <c:yMode val="edge"/>
          <c:x val="0.22129941287599106"/>
          <c:y val="1.214049722581732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rgbClr val="181818"/>
              </a:solidFill>
              <a:latin typeface="+mn-lt"/>
              <a:ea typeface="+mn-ea"/>
              <a:cs typeface="+mn-cs"/>
            </a:defRPr>
          </a:pPr>
          <a:endParaRPr lang="en-US"/>
        </a:p>
      </c:txPr>
    </c:title>
    <c:autoTitleDeleted val="0"/>
    <c:plotArea>
      <c:layout>
        <c:manualLayout>
          <c:layoutTarget val="inner"/>
          <c:xMode val="edge"/>
          <c:yMode val="edge"/>
          <c:x val="0.24972282543534344"/>
          <c:y val="0.25423620807712427"/>
          <c:w val="0.72422542728860551"/>
          <c:h val="0.63898276133178467"/>
        </c:manualLayout>
      </c:layout>
      <c:barChart>
        <c:barDir val="bar"/>
        <c:grouping val="stacked"/>
        <c:varyColors val="0"/>
        <c:ser>
          <c:idx val="0"/>
          <c:order val="0"/>
          <c:tx>
            <c:strRef>
              <c:f>Sheet1!$B$1</c:f>
              <c:strCache>
                <c:ptCount val="1"/>
                <c:pt idx="0">
                  <c:v>Expected replacement growth</c:v>
                </c:pt>
              </c:strCache>
            </c:strRef>
          </c:tx>
          <c:spPr>
            <a:solidFill>
              <a:schemeClr val="accent1">
                <a:shade val="65000"/>
              </a:schemeClr>
            </a:solidFill>
            <a:ln>
              <a:noFill/>
            </a:ln>
            <a:effectLst/>
          </c:spPr>
          <c:invertIfNegative val="0"/>
          <c:dPt>
            <c:idx val="0"/>
            <c:invertIfNegative val="0"/>
            <c:bubble3D val="0"/>
            <c:extLst>
              <c:ext xmlns:c16="http://schemas.microsoft.com/office/drawing/2014/chart" uri="{C3380CC4-5D6E-409C-BE32-E72D297353CC}">
                <c16:uniqueId val="{00000001-0483-4AFC-8296-78AD4DD10CD7}"/>
              </c:ext>
            </c:extLst>
          </c:dPt>
          <c:dPt>
            <c:idx val="1"/>
            <c:invertIfNegative val="0"/>
            <c:bubble3D val="0"/>
            <c:extLst>
              <c:ext xmlns:c16="http://schemas.microsoft.com/office/drawing/2014/chart" uri="{C3380CC4-5D6E-409C-BE32-E72D297353CC}">
                <c16:uniqueId val="{00000003-0483-4AFC-8296-78AD4DD10CD7}"/>
              </c:ext>
            </c:extLst>
          </c:dPt>
          <c:dPt>
            <c:idx val="2"/>
            <c:invertIfNegative val="0"/>
            <c:bubble3D val="0"/>
            <c:extLst>
              <c:ext xmlns:c16="http://schemas.microsoft.com/office/drawing/2014/chart" uri="{C3380CC4-5D6E-409C-BE32-E72D297353CC}">
                <c16:uniqueId val="{00000005-0483-4AFC-8296-78AD4DD10CD7}"/>
              </c:ext>
            </c:extLst>
          </c:dPt>
          <c:dPt>
            <c:idx val="3"/>
            <c:invertIfNegative val="0"/>
            <c:bubble3D val="0"/>
            <c:extLst>
              <c:ext xmlns:c16="http://schemas.microsoft.com/office/drawing/2014/chart" uri="{C3380CC4-5D6E-409C-BE32-E72D297353CC}">
                <c16:uniqueId val="{00000007-0483-4AFC-8296-78AD4DD10CD7}"/>
              </c:ext>
            </c:extLst>
          </c:dPt>
          <c:dPt>
            <c:idx val="4"/>
            <c:invertIfNegative val="0"/>
            <c:bubble3D val="0"/>
            <c:extLst>
              <c:ext xmlns:c16="http://schemas.microsoft.com/office/drawing/2014/chart" uri="{C3380CC4-5D6E-409C-BE32-E72D297353CC}">
                <c16:uniqueId val="{00000009-0483-4AFC-8296-78AD4DD10CD7}"/>
              </c:ext>
            </c:extLst>
          </c:dPt>
          <c:dPt>
            <c:idx val="5"/>
            <c:invertIfNegative val="0"/>
            <c:bubble3D val="0"/>
            <c:extLst>
              <c:ext xmlns:c16="http://schemas.microsoft.com/office/drawing/2014/chart" uri="{C3380CC4-5D6E-409C-BE32-E72D297353CC}">
                <c16:uniqueId val="{0000000B-0483-4AFC-8296-78AD4DD10CD7}"/>
              </c:ext>
            </c:extLst>
          </c:dPt>
          <c:dPt>
            <c:idx val="6"/>
            <c:invertIfNegative val="0"/>
            <c:bubble3D val="0"/>
            <c:extLst>
              <c:ext xmlns:c16="http://schemas.microsoft.com/office/drawing/2014/chart" uri="{C3380CC4-5D6E-409C-BE32-E72D297353CC}">
                <c16:uniqueId val="{0000000D-0483-4AFC-8296-78AD4DD10CD7}"/>
              </c:ext>
            </c:extLst>
          </c:dPt>
          <c:dPt>
            <c:idx val="7"/>
            <c:invertIfNegative val="0"/>
            <c:bubble3D val="0"/>
            <c:extLst>
              <c:ext xmlns:c16="http://schemas.microsoft.com/office/drawing/2014/chart" uri="{C3380CC4-5D6E-409C-BE32-E72D297353CC}">
                <c16:uniqueId val="{0000000F-0483-4AFC-8296-78AD4DD10CD7}"/>
              </c:ext>
            </c:extLst>
          </c:dPt>
          <c:dPt>
            <c:idx val="8"/>
            <c:invertIfNegative val="0"/>
            <c:bubble3D val="0"/>
            <c:extLst>
              <c:ext xmlns:c16="http://schemas.microsoft.com/office/drawing/2014/chart" uri="{C3380CC4-5D6E-409C-BE32-E72D297353CC}">
                <c16:uniqueId val="{00000011-0483-4AFC-8296-78AD4DD10CD7}"/>
              </c:ext>
            </c:extLst>
          </c:dPt>
          <c:dPt>
            <c:idx val="9"/>
            <c:invertIfNegative val="0"/>
            <c:bubble3D val="0"/>
            <c:extLst>
              <c:ext xmlns:c16="http://schemas.microsoft.com/office/drawing/2014/chart" uri="{C3380CC4-5D6E-409C-BE32-E72D297353CC}">
                <c16:uniqueId val="{00000013-0483-4AFC-8296-78AD4DD10CD7}"/>
              </c:ext>
            </c:extLst>
          </c:dPt>
          <c:dPt>
            <c:idx val="10"/>
            <c:invertIfNegative val="0"/>
            <c:bubble3D val="0"/>
            <c:extLst>
              <c:ext xmlns:c16="http://schemas.microsoft.com/office/drawing/2014/chart" uri="{C3380CC4-5D6E-409C-BE32-E72D297353CC}">
                <c16:uniqueId val="{00000015-0483-4AFC-8296-78AD4DD10CD7}"/>
              </c:ext>
            </c:extLst>
          </c:dPt>
          <c:cat>
            <c:strRef>
              <c:f>Sheet1!$A$2:$A$9</c:f>
              <c:strCache>
                <c:ptCount val="8"/>
                <c:pt idx="0">
                  <c:v>Hologram calling</c:v>
                </c:pt>
                <c:pt idx="1">
                  <c:v>AI driven consumption</c:v>
                </c:pt>
                <c:pt idx="2">
                  <c:v>Autonomous cars</c:v>
                </c:pt>
                <c:pt idx="3">
                  <c:v>Social Robots</c:v>
                </c:pt>
                <c:pt idx="4">
                  <c:v>Smart home concept solutions</c:v>
                </c:pt>
                <c:pt idx="5">
                  <c:v>Home assistant speaker</c:v>
                </c:pt>
                <c:pt idx="6">
                  <c:v>AR/VR infotainment</c:v>
                </c:pt>
                <c:pt idx="7">
                  <c:v>Health wearables</c:v>
                </c:pt>
              </c:strCache>
            </c:strRef>
          </c:cat>
          <c:val>
            <c:numRef>
              <c:f>Sheet1!$B$2:$B$9</c:f>
              <c:numCache>
                <c:formatCode>###0%</c:formatCode>
                <c:ptCount val="8"/>
                <c:pt idx="0">
                  <c:v>0</c:v>
                </c:pt>
                <c:pt idx="1">
                  <c:v>0.09</c:v>
                </c:pt>
                <c:pt idx="2">
                  <c:v>0</c:v>
                </c:pt>
                <c:pt idx="3">
                  <c:v>0</c:v>
                </c:pt>
                <c:pt idx="4">
                  <c:v>0.23</c:v>
                </c:pt>
                <c:pt idx="5">
                  <c:v>0.1</c:v>
                </c:pt>
                <c:pt idx="6">
                  <c:v>0.03</c:v>
                </c:pt>
                <c:pt idx="7">
                  <c:v>0.22</c:v>
                </c:pt>
              </c:numCache>
            </c:numRef>
          </c:val>
          <c:extLst>
            <c:ext xmlns:c16="http://schemas.microsoft.com/office/drawing/2014/chart" uri="{C3380CC4-5D6E-409C-BE32-E72D297353CC}">
              <c16:uniqueId val="{00000016-0483-4AFC-8296-78AD4DD10CD7}"/>
            </c:ext>
          </c:extLst>
        </c:ser>
        <c:ser>
          <c:idx val="1"/>
          <c:order val="1"/>
          <c:tx>
            <c:strRef>
              <c:f>Sheet1!$C$1</c:f>
              <c:strCache>
                <c:ptCount val="1"/>
                <c:pt idx="0">
                  <c:v>Normal usage growth due to interest</c:v>
                </c:pt>
              </c:strCache>
            </c:strRef>
          </c:tx>
          <c:spPr>
            <a:solidFill>
              <a:schemeClr val="accent1"/>
            </a:solidFill>
            <a:ln>
              <a:noFill/>
            </a:ln>
            <a:effectLst/>
          </c:spPr>
          <c:invertIfNegative val="0"/>
          <c:cat>
            <c:strRef>
              <c:f>Sheet1!$A$2:$A$9</c:f>
              <c:strCache>
                <c:ptCount val="8"/>
                <c:pt idx="0">
                  <c:v>Hologram calling</c:v>
                </c:pt>
                <c:pt idx="1">
                  <c:v>AI driven consumption</c:v>
                </c:pt>
                <c:pt idx="2">
                  <c:v>Autonomous cars</c:v>
                </c:pt>
                <c:pt idx="3">
                  <c:v>Social Robots</c:v>
                </c:pt>
                <c:pt idx="4">
                  <c:v>Smart home concept solutions</c:v>
                </c:pt>
                <c:pt idx="5">
                  <c:v>Home assistant speaker</c:v>
                </c:pt>
                <c:pt idx="6">
                  <c:v>AR/VR infotainment</c:v>
                </c:pt>
                <c:pt idx="7">
                  <c:v>Health wearables</c:v>
                </c:pt>
              </c:strCache>
            </c:strRef>
          </c:cat>
          <c:val>
            <c:numRef>
              <c:f>Sheet1!$C$2:$C$9</c:f>
              <c:numCache>
                <c:formatCode>0%</c:formatCode>
                <c:ptCount val="8"/>
                <c:pt idx="0">
                  <c:v>7.0000000000000007E-2</c:v>
                </c:pt>
                <c:pt idx="1">
                  <c:v>0.12</c:v>
                </c:pt>
                <c:pt idx="2">
                  <c:v>0.15</c:v>
                </c:pt>
                <c:pt idx="3">
                  <c:v>0.17</c:v>
                </c:pt>
                <c:pt idx="4">
                  <c:v>0.05</c:v>
                </c:pt>
                <c:pt idx="5">
                  <c:v>0.15</c:v>
                </c:pt>
                <c:pt idx="6">
                  <c:v>0.18</c:v>
                </c:pt>
                <c:pt idx="7">
                  <c:v>0.24</c:v>
                </c:pt>
              </c:numCache>
            </c:numRef>
          </c:val>
          <c:extLst>
            <c:ext xmlns:c16="http://schemas.microsoft.com/office/drawing/2014/chart" uri="{C3380CC4-5D6E-409C-BE32-E72D297353CC}">
              <c16:uniqueId val="{00000000-5733-4AA5-BEF8-EC97D2791255}"/>
            </c:ext>
          </c:extLst>
        </c:ser>
        <c:ser>
          <c:idx val="2"/>
          <c:order val="2"/>
          <c:tx>
            <c:strRef>
              <c:f>Sheet1!$D$1</c:f>
              <c:strCache>
                <c:ptCount val="1"/>
                <c:pt idx="0">
                  <c:v>Possible additional usage growth </c:v>
                </c:pt>
              </c:strCache>
            </c:strRef>
          </c:tx>
          <c:spPr>
            <a:solidFill>
              <a:schemeClr val="accent1">
                <a:tint val="65000"/>
              </a:schemeClr>
            </a:solidFill>
            <a:ln>
              <a:noFill/>
            </a:ln>
            <a:effectLst/>
          </c:spPr>
          <c:invertIfNegative val="0"/>
          <c:cat>
            <c:strRef>
              <c:f>Sheet1!$A$2:$A$9</c:f>
              <c:strCache>
                <c:ptCount val="8"/>
                <c:pt idx="0">
                  <c:v>Hologram calling</c:v>
                </c:pt>
                <c:pt idx="1">
                  <c:v>AI driven consumption</c:v>
                </c:pt>
                <c:pt idx="2">
                  <c:v>Autonomous cars</c:v>
                </c:pt>
                <c:pt idx="3">
                  <c:v>Social Robots</c:v>
                </c:pt>
                <c:pt idx="4">
                  <c:v>Smart home concept solutions</c:v>
                </c:pt>
                <c:pt idx="5">
                  <c:v>Home assistant speaker</c:v>
                </c:pt>
                <c:pt idx="6">
                  <c:v>AR/VR infotainment</c:v>
                </c:pt>
                <c:pt idx="7">
                  <c:v>Health wearables</c:v>
                </c:pt>
              </c:strCache>
            </c:strRef>
          </c:cat>
          <c:val>
            <c:numRef>
              <c:f>Sheet1!$D$2:$D$9</c:f>
              <c:numCache>
                <c:formatCode>0%</c:formatCode>
                <c:ptCount val="8"/>
                <c:pt idx="0">
                  <c:v>0.16</c:v>
                </c:pt>
                <c:pt idx="1">
                  <c:v>0.18</c:v>
                </c:pt>
                <c:pt idx="2">
                  <c:v>0.25</c:v>
                </c:pt>
                <c:pt idx="3">
                  <c:v>0.27</c:v>
                </c:pt>
                <c:pt idx="4">
                  <c:v>0.17</c:v>
                </c:pt>
                <c:pt idx="5">
                  <c:v>0.26</c:v>
                </c:pt>
                <c:pt idx="6">
                  <c:v>0.34</c:v>
                </c:pt>
                <c:pt idx="7">
                  <c:v>0.15</c:v>
                </c:pt>
              </c:numCache>
            </c:numRef>
          </c:val>
          <c:extLst>
            <c:ext xmlns:c16="http://schemas.microsoft.com/office/drawing/2014/chart" uri="{C3380CC4-5D6E-409C-BE32-E72D297353CC}">
              <c16:uniqueId val="{00000001-5733-4AA5-BEF8-EC97D2791255}"/>
            </c:ext>
          </c:extLst>
        </c:ser>
        <c:dLbls>
          <c:showLegendKey val="0"/>
          <c:showVal val="0"/>
          <c:showCatName val="0"/>
          <c:showSerName val="0"/>
          <c:showPercent val="0"/>
          <c:showBubbleSize val="0"/>
        </c:dLbls>
        <c:gapWidth val="81"/>
        <c:overlap val="100"/>
        <c:axId val="696140488"/>
        <c:axId val="696144216"/>
      </c:barChart>
      <c:catAx>
        <c:axId val="696140488"/>
        <c:scaling>
          <c:orientation val="minMax"/>
        </c:scaling>
        <c:delete val="0"/>
        <c:axPos val="l"/>
        <c:numFmt formatCode="General" sourceLinked="1"/>
        <c:majorTickMark val="none"/>
        <c:minorTickMark val="none"/>
        <c:tickLblPos val="nextTo"/>
        <c:spPr>
          <a:noFill/>
          <a:ln w="9525" cap="flat" cmpd="sng" algn="ctr">
            <a:solidFill>
              <a:schemeClr val="tx1"/>
            </a:solidFill>
            <a:prstDash val="solid"/>
            <a:round/>
          </a:ln>
          <a:effectLst/>
        </c:spPr>
        <c:txPr>
          <a:bodyPr rot="-6000000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crossAx val="696144216"/>
        <c:crosses val="autoZero"/>
        <c:auto val="1"/>
        <c:lblAlgn val="ctr"/>
        <c:lblOffset val="100"/>
        <c:noMultiLvlLbl val="0"/>
      </c:catAx>
      <c:valAx>
        <c:axId val="696144216"/>
        <c:scaling>
          <c:orientation val="minMax"/>
        </c:scaling>
        <c:delete val="0"/>
        <c:axPos val="b"/>
        <c:numFmt formatCode="###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en-US" sz="1200" b="0" i="0" u="none" strike="noStrike" kern="1200" baseline="0">
                <a:solidFill>
                  <a:schemeClr val="tx1"/>
                </a:solidFill>
                <a:latin typeface="+mn-lt"/>
                <a:ea typeface="+mn-ea"/>
                <a:cs typeface="+mn-cs"/>
              </a:defRPr>
            </a:pPr>
            <a:endParaRPr lang="en-US"/>
          </a:p>
        </c:txPr>
        <c:crossAx val="696140488"/>
        <c:crosses val="autoZero"/>
        <c:crossBetween val="between"/>
      </c:valAx>
      <c:spPr>
        <a:noFill/>
        <a:ln>
          <a:noFill/>
        </a:ln>
        <a:effectLst/>
      </c:spPr>
    </c:plotArea>
    <c:legend>
      <c:legendPos val="t"/>
      <c:layout>
        <c:manualLayout>
          <c:xMode val="edge"/>
          <c:yMode val="edge"/>
          <c:x val="0"/>
          <c:y val="0.111120861905403"/>
          <c:w val="0.99927193937943448"/>
          <c:h val="0.13317290527982945"/>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 seniors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Learn a new skill/ hobby</c:v>
                </c:pt>
                <c:pt idx="1">
                  <c:v>Redecorate your home</c:v>
                </c:pt>
                <c:pt idx="2">
                  <c:v>Watch sports/ concerts </c:v>
                </c:pt>
                <c:pt idx="3">
                  <c:v>Upgrade home maintenance skills</c:v>
                </c:pt>
                <c:pt idx="4">
                  <c:v>Travel virtually  </c:v>
                </c:pt>
                <c:pt idx="5">
                  <c:v>Own room to a virtual restaurant  </c:v>
                </c:pt>
                <c:pt idx="6">
                  <c:v>Try out  sports  </c:v>
                </c:pt>
                <c:pt idx="7">
                  <c:v>Play VR adventure games</c:v>
                </c:pt>
              </c:strCache>
            </c:strRef>
          </c:cat>
          <c:val>
            <c:numRef>
              <c:f>Sheet1!$B$2:$B$9</c:f>
              <c:numCache>
                <c:formatCode>0%</c:formatCode>
                <c:ptCount val="8"/>
                <c:pt idx="0">
                  <c:v>0.45</c:v>
                </c:pt>
                <c:pt idx="1">
                  <c:v>0.4</c:v>
                </c:pt>
                <c:pt idx="2">
                  <c:v>0.39</c:v>
                </c:pt>
                <c:pt idx="3">
                  <c:v>0.39</c:v>
                </c:pt>
                <c:pt idx="4">
                  <c:v>0.37</c:v>
                </c:pt>
                <c:pt idx="5">
                  <c:v>0.2</c:v>
                </c:pt>
                <c:pt idx="6">
                  <c:v>0.2</c:v>
                </c:pt>
                <c:pt idx="7">
                  <c:v>0.17</c:v>
                </c:pt>
              </c:numCache>
            </c:numRef>
          </c:val>
          <c:extLst>
            <c:ext xmlns:c16="http://schemas.microsoft.com/office/drawing/2014/chart" uri="{C3380CC4-5D6E-409C-BE32-E72D297353CC}">
              <c16:uniqueId val="{00000000-AC2F-483E-AAF4-EE3B3B9C8EDA}"/>
            </c:ext>
          </c:extLst>
        </c:ser>
        <c:dLbls>
          <c:showLegendKey val="0"/>
          <c:showVal val="0"/>
          <c:showCatName val="0"/>
          <c:showSerName val="0"/>
          <c:showPercent val="0"/>
          <c:showBubbleSize val="0"/>
        </c:dLbls>
        <c:gapWidth val="219"/>
        <c:overlap val="-27"/>
        <c:axId val="1227042736"/>
        <c:axId val="1227048968"/>
      </c:barChart>
      <c:catAx>
        <c:axId val="12270427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7048968"/>
        <c:crosses val="autoZero"/>
        <c:auto val="1"/>
        <c:lblAlgn val="ctr"/>
        <c:lblOffset val="100"/>
        <c:noMultiLvlLbl val="0"/>
      </c:catAx>
      <c:valAx>
        <c:axId val="1227048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27042736"/>
        <c:crosses val="autoZero"/>
        <c:crossBetween val="between"/>
      </c:valAx>
      <c:spPr>
        <a:noFill/>
        <a:ln>
          <a:noFill/>
        </a:ln>
        <a:effectLst/>
      </c:spPr>
    </c:plotArea>
    <c:legend>
      <c:legendPos val="t"/>
      <c:layout>
        <c:manualLayout>
          <c:xMode val="edge"/>
          <c:yMode val="edge"/>
          <c:x val="0.2903768927679401"/>
          <c:y val="8.2601380955723752E-2"/>
          <c:w val="0.41679737910553549"/>
          <c:h val="0.1516319998450129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withinLinear" id="14">
  <a:schemeClr val="accent1"/>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6FD348-9C7F-4865-875C-863EC6E2CB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3294207-A46E-4F9A-91C9-BB4398CEA9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 </a:t>
            </a:r>
          </a:p>
        </p:txBody>
      </p:sp>
      <p:sp>
        <p:nvSpPr>
          <p:cNvPr id="4" name="Footer Placeholder 3">
            <a:extLst>
              <a:ext uri="{FF2B5EF4-FFF2-40B4-BE49-F238E27FC236}">
                <a16:creationId xmlns:a16="http://schemas.microsoft.com/office/drawing/2014/main" id="{95105526-C577-427D-800D-7921EA1602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FCA4CFA-39AC-4AB6-B521-EBDB0AF74A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AEDCC-D3AE-4D3E-A1AA-6BA600F277AC}" type="slidenum">
              <a:rPr lang="en-US" smtClean="0"/>
              <a:t>‹#›</a:t>
            </a:fld>
            <a:endParaRPr lang="en-US"/>
          </a:p>
        </p:txBody>
      </p:sp>
    </p:spTree>
    <p:extLst>
      <p:ext uri="{BB962C8B-B14F-4D97-AF65-F5344CB8AC3E}">
        <p14:creationId xmlns:p14="http://schemas.microsoft.com/office/powerpoint/2010/main" val="175426212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Ericsson Hilda Light" panose="00000400000000000000"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Ericsson Hilda Light" panose="00000400000000000000" pitchFamily="2" charset="0"/>
              </a:defRPr>
            </a:lvl1pPr>
          </a:lstStyle>
          <a:p>
            <a:r>
              <a:rPr lang="en-US"/>
              <a:t> </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Ericsson Hilda Light" panose="00000400000000000000"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Ericsson Hilda Light" panose="00000400000000000000" pitchFamily="2" charset="0"/>
              </a:defRPr>
            </a:lvl1pPr>
          </a:lstStyle>
          <a:p>
            <a:fld id="{F949BC75-2359-4F98-918A-7033C92AD487}" type="slidenum">
              <a:rPr lang="en-US" smtClean="0"/>
              <a:pPr/>
              <a:t>‹#›</a:t>
            </a:fld>
            <a:endParaRPr lang="en-US" dirty="0"/>
          </a:p>
        </p:txBody>
      </p:sp>
    </p:spTree>
    <p:extLst>
      <p:ext uri="{BB962C8B-B14F-4D97-AF65-F5344CB8AC3E}">
        <p14:creationId xmlns:p14="http://schemas.microsoft.com/office/powerpoint/2010/main" val="113333382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Ericsson Hilda Light" panose="00000400000000000000" pitchFamily="2" charset="0"/>
        <a:ea typeface="+mn-ea"/>
        <a:cs typeface="+mn-cs"/>
      </a:defRPr>
    </a:lvl1pPr>
    <a:lvl2pPr marL="457200" algn="l" defTabSz="914400" rtl="0" eaLnBrk="1" latinLnBrk="0" hangingPunct="1">
      <a:defRPr sz="1200" kern="1200">
        <a:solidFill>
          <a:schemeClr val="tx1"/>
        </a:solidFill>
        <a:latin typeface="Ericsson Hilda Light" panose="00000400000000000000" pitchFamily="2" charset="0"/>
        <a:ea typeface="+mn-ea"/>
        <a:cs typeface="+mn-cs"/>
      </a:defRPr>
    </a:lvl2pPr>
    <a:lvl3pPr marL="914400" algn="l" defTabSz="914400" rtl="0" eaLnBrk="1" latinLnBrk="0" hangingPunct="1">
      <a:defRPr sz="1200" kern="1200">
        <a:solidFill>
          <a:schemeClr val="tx1"/>
        </a:solidFill>
        <a:latin typeface="Ericsson Hilda Light" panose="00000400000000000000" pitchFamily="2" charset="0"/>
        <a:ea typeface="+mn-ea"/>
        <a:cs typeface="+mn-cs"/>
      </a:defRPr>
    </a:lvl3pPr>
    <a:lvl4pPr marL="1371600" algn="l" defTabSz="914400" rtl="0" eaLnBrk="1" latinLnBrk="0" hangingPunct="1">
      <a:defRPr sz="1200" kern="1200">
        <a:solidFill>
          <a:schemeClr val="tx1"/>
        </a:solidFill>
        <a:latin typeface="Ericsson Hilda Light" panose="00000400000000000000" pitchFamily="2" charset="0"/>
        <a:ea typeface="+mn-ea"/>
        <a:cs typeface="+mn-cs"/>
      </a:defRPr>
    </a:lvl4pPr>
    <a:lvl5pPr marL="1828800" algn="l" defTabSz="914400" rtl="0" eaLnBrk="1" latinLnBrk="0" hangingPunct="1">
      <a:defRPr sz="1200" kern="1200">
        <a:solidFill>
          <a:schemeClr val="tx1"/>
        </a:solidFill>
        <a:latin typeface="Ericsson Hilda Light" panose="000004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07000"/>
              </a:lnSpc>
              <a:spcAft>
                <a:spcPts val="0"/>
              </a:spcAft>
              <a:buFont typeface="+mj-lt"/>
              <a:buNone/>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Header Placeholder 3"/>
          <p:cNvSpPr>
            <a:spLocks noGrp="1"/>
          </p:cNvSpPr>
          <p:nvPr>
            <p:ph type="hdr" sz="quarter" idx="10"/>
          </p:nvPr>
        </p:nvSpPr>
        <p:spPr/>
        <p:txBody>
          <a:bodyPr/>
          <a:lstStyle/>
          <a:p>
            <a:r>
              <a:rPr lang="en-US"/>
              <a:t> </a:t>
            </a:r>
          </a:p>
        </p:txBody>
      </p:sp>
      <p:sp>
        <p:nvSpPr>
          <p:cNvPr id="5" name="Date Placeholder 4"/>
          <p:cNvSpPr>
            <a:spLocks noGrp="1"/>
          </p:cNvSpPr>
          <p:nvPr>
            <p:ph type="dt" idx="11"/>
          </p:nvPr>
        </p:nvSpPr>
        <p:spPr/>
        <p:txBody>
          <a:bodyPr/>
          <a:lstStyle/>
          <a:p>
            <a:r>
              <a:rPr lang="en-US"/>
              <a:t>2018-02-21 </a:t>
            </a:r>
          </a:p>
        </p:txBody>
      </p:sp>
      <p:sp>
        <p:nvSpPr>
          <p:cNvPr id="6" name="Footer Placeholder 5"/>
          <p:cNvSpPr>
            <a:spLocks noGrp="1"/>
          </p:cNvSpPr>
          <p:nvPr>
            <p:ph type="ftr" sz="quarter" idx="12"/>
          </p:nvPr>
        </p:nvSpPr>
        <p:spPr/>
        <p:txBody>
          <a:bodyPr/>
          <a:lstStyle/>
          <a:p>
            <a:r>
              <a:rPr lang="en-US"/>
              <a:t> </a:t>
            </a:r>
          </a:p>
        </p:txBody>
      </p:sp>
      <p:sp>
        <p:nvSpPr>
          <p:cNvPr id="7" name="Slide Number Placeholder 6"/>
          <p:cNvSpPr>
            <a:spLocks noGrp="1"/>
          </p:cNvSpPr>
          <p:nvPr>
            <p:ph type="sldNum" sz="quarter" idx="13"/>
          </p:nvPr>
        </p:nvSpPr>
        <p:spPr/>
        <p:txBody>
          <a:bodyPr/>
          <a:lstStyle/>
          <a:p>
            <a:fld id="{AC9DD1CB-DD7E-47C0-8C73-DFDF434617D9}" type="slidenum">
              <a:rPr lang="en-US" smtClean="0"/>
              <a:t>1</a:t>
            </a:fld>
            <a:endParaRPr lang="en-US"/>
          </a:p>
        </p:txBody>
      </p:sp>
    </p:spTree>
    <p:extLst>
      <p:ext uri="{BB962C8B-B14F-4D97-AF65-F5344CB8AC3E}">
        <p14:creationId xmlns:p14="http://schemas.microsoft.com/office/powerpoint/2010/main" val="3624235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 </a:t>
            </a:r>
            <a:endParaRPr lang="en-US" dirty="0"/>
          </a:p>
        </p:txBody>
      </p:sp>
      <p:sp>
        <p:nvSpPr>
          <p:cNvPr id="4" name="Header Placeholder 3"/>
          <p:cNvSpPr>
            <a:spLocks noGrp="1"/>
          </p:cNvSpPr>
          <p:nvPr>
            <p:ph type="hdr" sz="quarter"/>
          </p:nvPr>
        </p:nvSpPr>
        <p:spPr/>
        <p:txBody>
          <a:bodyPr/>
          <a:lstStyle/>
          <a:p>
            <a:r>
              <a:rPr lang="en-US"/>
              <a:t> </a:t>
            </a:r>
          </a:p>
        </p:txBody>
      </p:sp>
      <p:sp>
        <p:nvSpPr>
          <p:cNvPr id="5" name="Date Placeholder 4"/>
          <p:cNvSpPr>
            <a:spLocks noGrp="1"/>
          </p:cNvSpPr>
          <p:nvPr>
            <p:ph type="dt" idx="1"/>
          </p:nvPr>
        </p:nvSpPr>
        <p:spPr/>
        <p:txBody>
          <a:bodyPr/>
          <a:lstStyle/>
          <a:p>
            <a:r>
              <a:rPr lang="en-US"/>
              <a:t>2018-02-21 </a:t>
            </a:r>
          </a:p>
        </p:txBody>
      </p:sp>
      <p:sp>
        <p:nvSpPr>
          <p:cNvPr id="6" name="Footer Placeholder 5"/>
          <p:cNvSpPr>
            <a:spLocks noGrp="1"/>
          </p:cNvSpPr>
          <p:nvPr>
            <p:ph type="ftr" sz="quarter" idx="4"/>
          </p:nvPr>
        </p:nvSpPr>
        <p:spPr/>
        <p:txBody>
          <a:bodyPr/>
          <a:lstStyle/>
          <a:p>
            <a:r>
              <a:rPr lang="en-US"/>
              <a:t> </a:t>
            </a:r>
          </a:p>
        </p:txBody>
      </p:sp>
      <p:sp>
        <p:nvSpPr>
          <p:cNvPr id="7" name="Slide Number Placeholder 6"/>
          <p:cNvSpPr>
            <a:spLocks noGrp="1"/>
          </p:cNvSpPr>
          <p:nvPr>
            <p:ph type="sldNum" sz="quarter" idx="5"/>
          </p:nvPr>
        </p:nvSpPr>
        <p:spPr/>
        <p:txBody>
          <a:bodyPr/>
          <a:lstStyle/>
          <a:p>
            <a:fld id="{F949BC75-2359-4F98-918A-7033C92AD487}" type="slidenum">
              <a:rPr lang="en-US" smtClean="0"/>
              <a:pPr/>
              <a:t>10</a:t>
            </a:fld>
            <a:endParaRPr lang="en-US"/>
          </a:p>
        </p:txBody>
      </p:sp>
    </p:spTree>
    <p:extLst>
      <p:ext uri="{BB962C8B-B14F-4D97-AF65-F5344CB8AC3E}">
        <p14:creationId xmlns:p14="http://schemas.microsoft.com/office/powerpoint/2010/main" val="1940976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 </a:t>
            </a:r>
          </a:p>
          <a:p>
            <a:pPr marL="171450" indent="-171450">
              <a:buFontTx/>
              <a:buChar char="-"/>
            </a:pPr>
            <a:endParaRPr lang="sv-SE" dirty="0"/>
          </a:p>
        </p:txBody>
      </p:sp>
      <p:sp>
        <p:nvSpPr>
          <p:cNvPr id="4" name="Platshållare för sidhuvud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 </a:t>
            </a:r>
          </a:p>
        </p:txBody>
      </p:sp>
      <p:sp>
        <p:nvSpPr>
          <p:cNvPr id="5" name="Platshållare för datum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 </a:t>
            </a:r>
          </a:p>
        </p:txBody>
      </p:sp>
      <p:sp>
        <p:nvSpPr>
          <p:cNvPr id="6" name="Platshållare för sidfot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 Ericsson AB 2018 </a:t>
            </a:r>
          </a:p>
        </p:txBody>
      </p:sp>
      <p:sp>
        <p:nvSpPr>
          <p:cNvPr id="7" name="Platshållare för bildnumm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25D92D-8A5A-496A-BEEF-95DC4C017511}" type="slidenum">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endParaRPr>
          </a:p>
        </p:txBody>
      </p:sp>
    </p:spTree>
    <p:extLst>
      <p:ext uri="{BB962C8B-B14F-4D97-AF65-F5344CB8AC3E}">
        <p14:creationId xmlns:p14="http://schemas.microsoft.com/office/powerpoint/2010/main" val="2810374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 </a:t>
            </a:r>
            <a:endParaRPr lang="en-US" dirty="0"/>
          </a:p>
        </p:txBody>
      </p:sp>
      <p:sp>
        <p:nvSpPr>
          <p:cNvPr id="4" name="Date Placeholder 3"/>
          <p:cNvSpPr>
            <a:spLocks noGrp="1"/>
          </p:cNvSpPr>
          <p:nvPr>
            <p:ph type="dt" idx="10"/>
          </p:nvPr>
        </p:nvSpPr>
        <p:spPr/>
        <p:txBody>
          <a:bodyPr/>
          <a:lstStyle/>
          <a:p>
            <a:r>
              <a:rPr lang="en-US"/>
              <a:t> </a:t>
            </a:r>
          </a:p>
        </p:txBody>
      </p:sp>
      <p:sp>
        <p:nvSpPr>
          <p:cNvPr id="5" name="Slide Number Placeholder 4"/>
          <p:cNvSpPr>
            <a:spLocks noGrp="1"/>
          </p:cNvSpPr>
          <p:nvPr>
            <p:ph type="sldNum" sz="quarter" idx="11"/>
          </p:nvPr>
        </p:nvSpPr>
        <p:spPr/>
        <p:txBody>
          <a:bodyPr/>
          <a:lstStyle/>
          <a:p>
            <a:fld id="{104C79F6-D366-4E24-A260-AD0775F0516A}" type="slidenum">
              <a:rPr lang="en-US"/>
              <a:t>12</a:t>
            </a:fld>
            <a:endParaRPr lang="en-US"/>
          </a:p>
        </p:txBody>
      </p:sp>
      <p:sp>
        <p:nvSpPr>
          <p:cNvPr id="6" name="Header Placeholder 5"/>
          <p:cNvSpPr>
            <a:spLocks noGrp="1"/>
          </p:cNvSpPr>
          <p:nvPr>
            <p:ph type="hdr" sz="quarter" idx="12"/>
          </p:nvPr>
        </p:nvSpPr>
        <p:spPr/>
        <p:txBody>
          <a:bodyPr/>
          <a:lstStyle/>
          <a:p>
            <a:r>
              <a:rPr lang="en-US"/>
              <a:t>Ericsson Application Modernization - Customer Deck </a:t>
            </a:r>
          </a:p>
        </p:txBody>
      </p:sp>
      <p:sp>
        <p:nvSpPr>
          <p:cNvPr id="7" name="Footer Placeholder 6"/>
          <p:cNvSpPr>
            <a:spLocks noGrp="1"/>
          </p:cNvSpPr>
          <p:nvPr>
            <p:ph type="ftr" sz="quarter" idx="13"/>
          </p:nvPr>
        </p:nvSpPr>
        <p:spPr/>
        <p:txBody>
          <a:bodyPr/>
          <a:lstStyle/>
          <a:p>
            <a:r>
              <a:rPr lang="en-US"/>
              <a:t>© Ericsson AB 2017 </a:t>
            </a:r>
          </a:p>
        </p:txBody>
      </p:sp>
    </p:spTree>
    <p:extLst>
      <p:ext uri="{BB962C8B-B14F-4D97-AF65-F5344CB8AC3E}">
        <p14:creationId xmlns:p14="http://schemas.microsoft.com/office/powerpoint/2010/main" val="4126232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 </a:t>
            </a:r>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 </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2018-02-21 </a:t>
            </a: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 </a:t>
            </a: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9BC75-2359-4F98-918A-7033C92AD487}" type="slidenum">
              <a:rPr kumimoji="0" lang="en-US" sz="1200" b="0" i="0" u="none" strike="noStrike" kern="1200" cap="none" spc="0" normalizeH="0" baseline="0" noProof="0" smtClean="0">
                <a:ln>
                  <a:noFill/>
                </a:ln>
                <a:solidFill>
                  <a:prstClr val="black"/>
                </a:solidFill>
                <a:effectLst/>
                <a:uLnTx/>
                <a:uFillTx/>
                <a:latin typeface="Ericsson Hilda Light" panose="000004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endParaRPr>
          </a:p>
        </p:txBody>
      </p:sp>
    </p:spTree>
    <p:extLst>
      <p:ext uri="{BB962C8B-B14F-4D97-AF65-F5344CB8AC3E}">
        <p14:creationId xmlns:p14="http://schemas.microsoft.com/office/powerpoint/2010/main" val="2477957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 </a:t>
            </a:r>
          </a:p>
          <a:p>
            <a:endParaRPr lang="en-US" dirty="0"/>
          </a:p>
        </p:txBody>
      </p:sp>
      <p:sp>
        <p:nvSpPr>
          <p:cNvPr id="4" name="Date Placeholder 3"/>
          <p:cNvSpPr>
            <a:spLocks noGrp="1"/>
          </p:cNvSpPr>
          <p:nvPr>
            <p:ph type="dt" idx="10"/>
          </p:nvPr>
        </p:nvSpPr>
        <p:spPr/>
        <p:txBody>
          <a:bodyPr/>
          <a:lstStyle/>
          <a:p>
            <a:pPr>
              <a:defRPr/>
            </a:pPr>
            <a:r>
              <a:rPr lang="en-US"/>
              <a:t>February 2018 </a:t>
            </a:r>
          </a:p>
        </p:txBody>
      </p:sp>
      <p:sp>
        <p:nvSpPr>
          <p:cNvPr id="5" name="Slide Number Placeholder 4"/>
          <p:cNvSpPr>
            <a:spLocks noGrp="1"/>
          </p:cNvSpPr>
          <p:nvPr>
            <p:ph type="sldNum" sz="quarter" idx="11"/>
          </p:nvPr>
        </p:nvSpPr>
        <p:spPr/>
        <p:txBody>
          <a:bodyPr/>
          <a:lstStyle/>
          <a:p>
            <a:fld id="{6C0DCB81-AD42-4189-86AC-C17AD1B124A5}" type="slidenum">
              <a:rPr lang="en-US" altLang="en-US"/>
              <a:t>14</a:t>
            </a:fld>
            <a:endParaRPr lang="en-US" altLang="en-US"/>
          </a:p>
        </p:txBody>
      </p:sp>
      <p:sp>
        <p:nvSpPr>
          <p:cNvPr id="6" name="Header Placeholder 5"/>
          <p:cNvSpPr>
            <a:spLocks noGrp="1"/>
          </p:cNvSpPr>
          <p:nvPr>
            <p:ph type="hdr" sz="quarter" idx="12"/>
          </p:nvPr>
        </p:nvSpPr>
        <p:spPr/>
        <p:txBody>
          <a:bodyPr/>
          <a:lstStyle/>
          <a:p>
            <a:pPr>
              <a:defRPr/>
            </a:pPr>
            <a:r>
              <a:rPr lang="en-US"/>
              <a:t> </a:t>
            </a:r>
          </a:p>
        </p:txBody>
      </p:sp>
      <p:sp>
        <p:nvSpPr>
          <p:cNvPr id="7" name="Footer Placeholder 6"/>
          <p:cNvSpPr>
            <a:spLocks noGrp="1"/>
          </p:cNvSpPr>
          <p:nvPr>
            <p:ph type="ftr" sz="quarter" idx="13"/>
          </p:nvPr>
        </p:nvSpPr>
        <p:spPr/>
        <p:txBody>
          <a:bodyPr/>
          <a:lstStyle/>
          <a:p>
            <a:pPr>
              <a:defRPr/>
            </a:pPr>
            <a:r>
              <a:rPr lang="en-US"/>
              <a:t> </a:t>
            </a:r>
          </a:p>
        </p:txBody>
      </p:sp>
    </p:spTree>
    <p:extLst>
      <p:ext uri="{BB962C8B-B14F-4D97-AF65-F5344CB8AC3E}">
        <p14:creationId xmlns:p14="http://schemas.microsoft.com/office/powerpoint/2010/main" val="34781030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15"/>
        <p:cNvGrpSpPr/>
        <p:nvPr/>
      </p:nvGrpSpPr>
      <p:grpSpPr>
        <a:xfrm>
          <a:off x="0" y="0"/>
          <a:ext cx="0" cy="0"/>
          <a:chOff x="0" y="0"/>
          <a:chExt cx="0" cy="0"/>
        </a:xfrm>
      </p:grpSpPr>
      <p:sp>
        <p:nvSpPr>
          <p:cNvPr id="25116" name="Shape 25116"/>
          <p:cNvSpPr txBox="1">
            <a:spLocks noGrp="1"/>
          </p:cNvSpPr>
          <p:nvPr>
            <p:ph type="body" idx="1"/>
          </p:nvPr>
        </p:nvSpPr>
        <p:spPr>
          <a:xfrm>
            <a:off x="673577" y="4748163"/>
            <a:ext cx="5388610" cy="3885023"/>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sv-SE" dirty="0"/>
              <a:t> </a:t>
            </a:r>
            <a:endParaRPr dirty="0"/>
          </a:p>
        </p:txBody>
      </p:sp>
      <p:sp>
        <p:nvSpPr>
          <p:cNvPr id="25117" name="Shape 25117"/>
          <p:cNvSpPr>
            <a:spLocks noGrp="1" noRot="1" noChangeAspect="1"/>
          </p:cNvSpPr>
          <p:nvPr>
            <p:ph type="sldImg" idx="2"/>
          </p:nvPr>
        </p:nvSpPr>
        <p:spPr>
          <a:xfrm>
            <a:off x="409575" y="1233488"/>
            <a:ext cx="5916613" cy="3328987"/>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950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 </a:t>
            </a:r>
            <a:endParaRPr lang="en-US" dirty="0"/>
          </a:p>
        </p:txBody>
      </p:sp>
      <p:sp>
        <p:nvSpPr>
          <p:cNvPr id="4" name="Header Placeholder 3"/>
          <p:cNvSpPr>
            <a:spLocks noGrp="1"/>
          </p:cNvSpPr>
          <p:nvPr>
            <p:ph type="hdr" sz="quarter" idx="10"/>
          </p:nvPr>
        </p:nvSpPr>
        <p:spPr/>
        <p:txBody>
          <a:bodyPr/>
          <a:lstStyle/>
          <a:p>
            <a:r>
              <a:rPr lang="en-US"/>
              <a:t>WCDMA W18.Q3 Focus Area Presentation </a:t>
            </a:r>
          </a:p>
        </p:txBody>
      </p:sp>
      <p:sp>
        <p:nvSpPr>
          <p:cNvPr id="5" name="Date Placeholder 4"/>
          <p:cNvSpPr>
            <a:spLocks noGrp="1"/>
          </p:cNvSpPr>
          <p:nvPr>
            <p:ph type="dt" idx="11"/>
          </p:nvPr>
        </p:nvSpPr>
        <p:spPr/>
        <p:txBody>
          <a:bodyPr/>
          <a:lstStyle/>
          <a:p>
            <a:r>
              <a:rPr lang="en-US"/>
              <a:t>2018-06-12 </a:t>
            </a:r>
          </a:p>
        </p:txBody>
      </p:sp>
      <p:sp>
        <p:nvSpPr>
          <p:cNvPr id="6" name="Footer Placeholder 5"/>
          <p:cNvSpPr>
            <a:spLocks noGrp="1"/>
          </p:cNvSpPr>
          <p:nvPr>
            <p:ph type="ftr" sz="quarter" idx="12"/>
          </p:nvPr>
        </p:nvSpPr>
        <p:spPr/>
        <p:txBody>
          <a:bodyPr/>
          <a:lstStyle/>
          <a:p>
            <a:r>
              <a:rPr lang="da-DK"/>
              <a:t>6/221 09-FGC 101 3355 Uen, Rev G </a:t>
            </a:r>
            <a:endParaRPr lang="en-US"/>
          </a:p>
        </p:txBody>
      </p:sp>
      <p:sp>
        <p:nvSpPr>
          <p:cNvPr id="7" name="Slide Number Placeholder 6"/>
          <p:cNvSpPr>
            <a:spLocks noGrp="1"/>
          </p:cNvSpPr>
          <p:nvPr>
            <p:ph type="sldNum" sz="quarter" idx="13"/>
          </p:nvPr>
        </p:nvSpPr>
        <p:spPr/>
        <p:txBody>
          <a:bodyPr/>
          <a:lstStyle/>
          <a:p>
            <a:fld id="{B22D746F-122A-4891-BEBF-24F60A292563}" type="slidenum">
              <a:rPr lang="en-US"/>
              <a:t>16</a:t>
            </a:fld>
            <a:endParaRPr lang="en-US"/>
          </a:p>
        </p:txBody>
      </p:sp>
    </p:spTree>
    <p:extLst>
      <p:ext uri="{BB962C8B-B14F-4D97-AF65-F5344CB8AC3E}">
        <p14:creationId xmlns:p14="http://schemas.microsoft.com/office/powerpoint/2010/main" val="2024490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Introducing the Ericsson Operations Engine </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2019-03-13 </a:t>
            </a: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6/221 09-FGB 101 0858 Uen, Rev A </a:t>
            </a: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102172-54BA-4017-B9F7-14D845520147}" type="slidenum">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endParaRPr>
          </a:p>
        </p:txBody>
      </p:sp>
    </p:spTree>
    <p:extLst>
      <p:ext uri="{BB962C8B-B14F-4D97-AF65-F5344CB8AC3E}">
        <p14:creationId xmlns:p14="http://schemas.microsoft.com/office/powerpoint/2010/main" val="602953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t> </a:t>
            </a:r>
          </a:p>
        </p:txBody>
      </p:sp>
      <p:sp>
        <p:nvSpPr>
          <p:cNvPr id="5" name="Date Placeholder 4"/>
          <p:cNvSpPr>
            <a:spLocks noGrp="1"/>
          </p:cNvSpPr>
          <p:nvPr>
            <p:ph type="dt" idx="11"/>
          </p:nvPr>
        </p:nvSpPr>
        <p:spPr/>
        <p:txBody>
          <a:bodyPr/>
          <a:lstStyle/>
          <a:p>
            <a:r>
              <a:rPr lang="en-US" dirty="0"/>
              <a:t> </a:t>
            </a:r>
          </a:p>
        </p:txBody>
      </p:sp>
      <p:sp>
        <p:nvSpPr>
          <p:cNvPr id="6" name="Footer Placeholder 5"/>
          <p:cNvSpPr>
            <a:spLocks noGrp="1"/>
          </p:cNvSpPr>
          <p:nvPr>
            <p:ph type="ftr" sz="quarter" idx="12"/>
          </p:nvPr>
        </p:nvSpPr>
        <p:spPr/>
        <p:txBody>
          <a:bodyPr/>
          <a:lstStyle/>
          <a:p>
            <a:r>
              <a:rPr lang="en-US" dirty="0"/>
              <a:t> </a:t>
            </a:r>
          </a:p>
        </p:txBody>
      </p:sp>
      <p:sp>
        <p:nvSpPr>
          <p:cNvPr id="7" name="Slide Number Placeholder 6"/>
          <p:cNvSpPr>
            <a:spLocks noGrp="1"/>
          </p:cNvSpPr>
          <p:nvPr>
            <p:ph type="sldNum" sz="quarter" idx="13"/>
          </p:nvPr>
        </p:nvSpPr>
        <p:spPr/>
        <p:txBody>
          <a:bodyPr/>
          <a:lstStyle/>
          <a:p>
            <a:fld id="{A1069D80-6000-40B4-951E-994A94A2B9B5}" type="slidenum">
              <a:rPr lang="en-US"/>
              <a:t>18</a:t>
            </a:fld>
            <a:endParaRPr lang="en-US" dirty="0"/>
          </a:p>
        </p:txBody>
      </p:sp>
    </p:spTree>
    <p:extLst>
      <p:ext uri="{BB962C8B-B14F-4D97-AF65-F5344CB8AC3E}">
        <p14:creationId xmlns:p14="http://schemas.microsoft.com/office/powerpoint/2010/main" val="7600086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sv-SE" baseline="0" dirty="0">
                <a:latin typeface="Ericsson Hilda Light" pitchFamily="4" charset="0"/>
              </a:rPr>
              <a:t> </a:t>
            </a:r>
          </a:p>
          <a:p>
            <a:pPr>
              <a:spcBef>
                <a:spcPct val="0"/>
              </a:spcBef>
            </a:pPr>
            <a:endParaRPr lang="en-US" baseline="0" dirty="0">
              <a:latin typeface="Ericsson Hilda Light" pitchFamily="4" charset="0"/>
            </a:endParaRPr>
          </a:p>
        </p:txBody>
      </p:sp>
      <p:sp>
        <p:nvSpPr>
          <p:cNvPr id="65540" name="Date Placeholder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itchFamily="4" charset="0"/>
                <a:ea typeface="Ericsson Hilda" pitchFamily="4" charset="-128"/>
                <a:cs typeface="Ericsson Hilda" pitchFamily="4" charset="-128"/>
              </a:rPr>
              <a:t> </a:t>
            </a:r>
          </a:p>
        </p:txBody>
      </p:sp>
      <p:sp>
        <p:nvSpPr>
          <p:cNvPr id="65541"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ACDA4D-23E2-8249-BD05-E78A66D94E8B}" type="slidenum">
              <a:rPr kumimoji="0" lang="en-US" sz="1200" b="0" i="0" u="none" strike="noStrike" kern="1200" cap="none" spc="0" normalizeH="0" baseline="0" noProof="0">
                <a:ln>
                  <a:noFill/>
                </a:ln>
                <a:solidFill>
                  <a:prstClr val="black"/>
                </a:solidFill>
                <a:effectLst/>
                <a:uLnTx/>
                <a:uFillTx/>
                <a:latin typeface="Ericsson Hilda Light" pitchFamily="4" charset="0"/>
                <a:ea typeface="Ericsson Hilda" pitchFamily="4" charset="-128"/>
                <a:cs typeface="Ericsson Hilda" pitchFamily="4" charset="-128"/>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Ericsson Hilda Light" pitchFamily="4" charset="0"/>
              <a:ea typeface="Ericsson Hilda" pitchFamily="4" charset="-128"/>
              <a:cs typeface="Ericsson Hilda" pitchFamily="4" charset="-128"/>
            </a:endParaRPr>
          </a:p>
        </p:txBody>
      </p:sp>
      <p:sp>
        <p:nvSpPr>
          <p:cNvPr id="65542" name="Header Placeholder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itchFamily="4" charset="0"/>
                <a:ea typeface="Ericsson Hilda" pitchFamily="4" charset="-128"/>
                <a:cs typeface="Ericsson Hilda" pitchFamily="4" charset="-128"/>
              </a:rPr>
              <a:t> </a:t>
            </a:r>
          </a:p>
        </p:txBody>
      </p:sp>
      <p:sp>
        <p:nvSpPr>
          <p:cNvPr id="65543" name="Footer Placeholder 6"/>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itchFamily="4" charset="0"/>
                <a:ea typeface="Ericsson Hilda" pitchFamily="4" charset="-128"/>
                <a:cs typeface="Ericsson Hilda" pitchFamily="4" charset="-128"/>
              </a:rPr>
              <a:t> </a:t>
            </a:r>
          </a:p>
        </p:txBody>
      </p:sp>
    </p:spTree>
    <p:extLst>
      <p:ext uri="{BB962C8B-B14F-4D97-AF65-F5344CB8AC3E}">
        <p14:creationId xmlns:p14="http://schemas.microsoft.com/office/powerpoint/2010/main" val="346560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Ericsson Hilda Light" panose="00000400000000000000" pitchFamily="2" charset="0"/>
                <a:ea typeface="+mn-ea"/>
                <a:cs typeface="+mn-cs"/>
              </a:rPr>
              <a:t> </a:t>
            </a:r>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 </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2018-02-21 </a:t>
            </a: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 </a:t>
            </a: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9BC75-2359-4F98-918A-7033C92AD487}" type="slidenum">
              <a:rPr kumimoji="0" lang="en-US" sz="1200" b="0" i="0" u="none" strike="noStrike" kern="1200" cap="none" spc="0" normalizeH="0" baseline="0" noProof="0" smtClean="0">
                <a:ln>
                  <a:noFill/>
                </a:ln>
                <a:solidFill>
                  <a:prstClr val="black"/>
                </a:solidFill>
                <a:effectLst/>
                <a:uLnTx/>
                <a:uFillTx/>
                <a:latin typeface="Ericsson Hilda Light" panose="000004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endParaRPr>
          </a:p>
        </p:txBody>
      </p:sp>
    </p:spTree>
    <p:extLst>
      <p:ext uri="{BB962C8B-B14F-4D97-AF65-F5344CB8AC3E}">
        <p14:creationId xmlns:p14="http://schemas.microsoft.com/office/powerpoint/2010/main" val="15945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sv-SE" dirty="0"/>
              <a:t> </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 </a:t>
            </a: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2018-04-24 </a:t>
            </a: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 </a:t>
            </a: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B878BF-1377-4BB4-9722-A18755735175}" type="slidenum">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endParaRPr>
          </a:p>
        </p:txBody>
      </p:sp>
    </p:spTree>
    <p:extLst>
      <p:ext uri="{BB962C8B-B14F-4D97-AF65-F5344CB8AC3E}">
        <p14:creationId xmlns:p14="http://schemas.microsoft.com/office/powerpoint/2010/main" val="782237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sv-SE" dirty="0"/>
              <a:t> </a:t>
            </a:r>
          </a:p>
          <a:p>
            <a:pPr marL="228600" indent="-228600">
              <a:buAutoNum type="arabicPeriod"/>
            </a:pPr>
            <a:endParaRPr lang="en-US" dirty="0"/>
          </a:p>
        </p:txBody>
      </p:sp>
      <p:sp>
        <p:nvSpPr>
          <p:cNvPr id="4" name="Header Placeholder 3"/>
          <p:cNvSpPr>
            <a:spLocks noGrp="1"/>
          </p:cNvSpPr>
          <p:nvPr>
            <p:ph type="hdr" sz="quarter"/>
          </p:nvPr>
        </p:nvSpPr>
        <p:spPr/>
        <p:txBody>
          <a:bodyPr/>
          <a:lstStyle/>
          <a:p>
            <a:r>
              <a:rPr lang="en-US"/>
              <a:t> </a:t>
            </a:r>
          </a:p>
        </p:txBody>
      </p:sp>
      <p:sp>
        <p:nvSpPr>
          <p:cNvPr id="5" name="Date Placeholder 4"/>
          <p:cNvSpPr>
            <a:spLocks noGrp="1"/>
          </p:cNvSpPr>
          <p:nvPr>
            <p:ph type="dt" idx="1"/>
          </p:nvPr>
        </p:nvSpPr>
        <p:spPr/>
        <p:txBody>
          <a:bodyPr/>
          <a:lstStyle/>
          <a:p>
            <a:r>
              <a:rPr lang="en-US"/>
              <a:t>2018-02-21 </a:t>
            </a:r>
          </a:p>
        </p:txBody>
      </p:sp>
      <p:sp>
        <p:nvSpPr>
          <p:cNvPr id="6" name="Footer Placeholder 5"/>
          <p:cNvSpPr>
            <a:spLocks noGrp="1"/>
          </p:cNvSpPr>
          <p:nvPr>
            <p:ph type="ftr" sz="quarter" idx="4"/>
          </p:nvPr>
        </p:nvSpPr>
        <p:spPr/>
        <p:txBody>
          <a:bodyPr/>
          <a:lstStyle/>
          <a:p>
            <a:r>
              <a:rPr lang="en-US"/>
              <a:t> </a:t>
            </a:r>
          </a:p>
        </p:txBody>
      </p:sp>
      <p:sp>
        <p:nvSpPr>
          <p:cNvPr id="7" name="Slide Number Placeholder 6"/>
          <p:cNvSpPr>
            <a:spLocks noGrp="1"/>
          </p:cNvSpPr>
          <p:nvPr>
            <p:ph type="sldNum" sz="quarter" idx="5"/>
          </p:nvPr>
        </p:nvSpPr>
        <p:spPr/>
        <p:txBody>
          <a:bodyPr/>
          <a:lstStyle/>
          <a:p>
            <a:fld id="{F949BC75-2359-4F98-918A-7033C92AD487}" type="slidenum">
              <a:rPr lang="en-US"/>
              <a:pPr/>
              <a:t>21</a:t>
            </a:fld>
            <a:endParaRPr lang="en-US"/>
          </a:p>
        </p:txBody>
      </p:sp>
    </p:spTree>
    <p:extLst>
      <p:ext uri="{BB962C8B-B14F-4D97-AF65-F5344CB8AC3E}">
        <p14:creationId xmlns:p14="http://schemas.microsoft.com/office/powerpoint/2010/main" val="365272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dirty="0"/>
          </a:p>
        </p:txBody>
      </p:sp>
      <p:sp>
        <p:nvSpPr>
          <p:cNvPr id="5" name="Date Placeholder 4"/>
          <p:cNvSpPr>
            <a:spLocks noGrp="1"/>
          </p:cNvSpPr>
          <p:nvPr>
            <p:ph type="dt" idx="11"/>
          </p:nvPr>
        </p:nvSpPr>
        <p:spPr/>
        <p:txBody>
          <a:bodyPr/>
          <a:lstStyle/>
          <a:p>
            <a:r>
              <a:rPr lang="en-GB"/>
              <a:t> </a:t>
            </a:r>
            <a:endParaRPr lang="en-GB" dirty="0"/>
          </a:p>
        </p:txBody>
      </p:sp>
      <p:sp>
        <p:nvSpPr>
          <p:cNvPr id="6" name="Footer Placeholder 5"/>
          <p:cNvSpPr>
            <a:spLocks noGrp="1"/>
          </p:cNvSpPr>
          <p:nvPr>
            <p:ph type="ftr" sz="quarter" idx="12"/>
          </p:nvPr>
        </p:nvSpPr>
        <p:spPr/>
        <p:txBody>
          <a:bodyPr/>
          <a:lstStyle/>
          <a:p>
            <a:endParaRPr lang="en-GB" dirty="0"/>
          </a:p>
        </p:txBody>
      </p:sp>
      <p:sp>
        <p:nvSpPr>
          <p:cNvPr id="7" name="Slide Number Placeholder 6"/>
          <p:cNvSpPr>
            <a:spLocks noGrp="1"/>
          </p:cNvSpPr>
          <p:nvPr>
            <p:ph type="sldNum" sz="quarter" idx="13"/>
          </p:nvPr>
        </p:nvSpPr>
        <p:spPr/>
        <p:txBody>
          <a:bodyPr/>
          <a:lstStyle/>
          <a:p>
            <a:fld id="{1A9966BF-A434-4BC2-9969-A0AE8B068B9B}" type="slidenum">
              <a:rPr lang="en-GB" smtClean="0"/>
              <a:t>22</a:t>
            </a:fld>
            <a:endParaRPr lang="en-GB" dirty="0"/>
          </a:p>
        </p:txBody>
      </p:sp>
    </p:spTree>
    <p:extLst>
      <p:ext uri="{BB962C8B-B14F-4D97-AF65-F5344CB8AC3E}">
        <p14:creationId xmlns:p14="http://schemas.microsoft.com/office/powerpoint/2010/main" val="27998229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07000"/>
              </a:lnSpc>
              <a:spcAft>
                <a:spcPts val="0"/>
              </a:spcAft>
              <a:buFont typeface="+mj-lt"/>
              <a:buAutoNum type="alphaLcPeriod"/>
            </a:pPr>
            <a:endParaRPr lang="sv-SE" dirty="0"/>
          </a:p>
        </p:txBody>
      </p:sp>
      <p:sp>
        <p:nvSpPr>
          <p:cNvPr id="4" name="Header Placeholder 3"/>
          <p:cNvSpPr>
            <a:spLocks noGrp="1"/>
          </p:cNvSpPr>
          <p:nvPr>
            <p:ph type="hdr" sz="quarter"/>
          </p:nvPr>
        </p:nvSpPr>
        <p:spPr/>
        <p:txBody>
          <a:bodyPr/>
          <a:lstStyle/>
          <a:p>
            <a:r>
              <a:rPr lang="en-US"/>
              <a:t> </a:t>
            </a:r>
          </a:p>
        </p:txBody>
      </p:sp>
      <p:sp>
        <p:nvSpPr>
          <p:cNvPr id="5" name="Date Placeholder 4"/>
          <p:cNvSpPr>
            <a:spLocks noGrp="1"/>
          </p:cNvSpPr>
          <p:nvPr>
            <p:ph type="dt" idx="1"/>
          </p:nvPr>
        </p:nvSpPr>
        <p:spPr/>
        <p:txBody>
          <a:bodyPr/>
          <a:lstStyle/>
          <a:p>
            <a:r>
              <a:rPr lang="en-US"/>
              <a:t>2018-02-21 </a:t>
            </a:r>
          </a:p>
        </p:txBody>
      </p:sp>
      <p:sp>
        <p:nvSpPr>
          <p:cNvPr id="6" name="Footer Placeholder 5"/>
          <p:cNvSpPr>
            <a:spLocks noGrp="1"/>
          </p:cNvSpPr>
          <p:nvPr>
            <p:ph type="ftr" sz="quarter" idx="4"/>
          </p:nvPr>
        </p:nvSpPr>
        <p:spPr/>
        <p:txBody>
          <a:bodyPr/>
          <a:lstStyle/>
          <a:p>
            <a:r>
              <a:rPr lang="en-US"/>
              <a:t> </a:t>
            </a:r>
          </a:p>
        </p:txBody>
      </p:sp>
      <p:sp>
        <p:nvSpPr>
          <p:cNvPr id="7" name="Slide Number Placeholder 6"/>
          <p:cNvSpPr>
            <a:spLocks noGrp="1"/>
          </p:cNvSpPr>
          <p:nvPr>
            <p:ph type="sldNum" sz="quarter" idx="5"/>
          </p:nvPr>
        </p:nvSpPr>
        <p:spPr/>
        <p:txBody>
          <a:bodyPr/>
          <a:lstStyle/>
          <a:p>
            <a:fld id="{F949BC75-2359-4F98-918A-7033C92AD487}" type="slidenum">
              <a:rPr lang="en-US" smtClean="0"/>
              <a:pPr/>
              <a:t>3</a:t>
            </a:fld>
            <a:endParaRPr lang="en-US"/>
          </a:p>
        </p:txBody>
      </p:sp>
    </p:spTree>
    <p:extLst>
      <p:ext uri="{BB962C8B-B14F-4D97-AF65-F5344CB8AC3E}">
        <p14:creationId xmlns:p14="http://schemas.microsoft.com/office/powerpoint/2010/main" val="391910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Date Placeholder 3"/>
          <p:cNvSpPr>
            <a:spLocks noGrp="1"/>
          </p:cNvSpPr>
          <p:nvPr>
            <p:ph type="dt" idx="10"/>
          </p:nvPr>
        </p:nvSpPr>
        <p:spPr/>
        <p:txBody>
          <a:bodyPr/>
          <a:lstStyle/>
          <a:p>
            <a:r>
              <a:rPr lang="en-US"/>
              <a:t> </a:t>
            </a:r>
            <a:endParaRPr lang="en-US" dirty="0"/>
          </a:p>
        </p:txBody>
      </p:sp>
      <p:sp>
        <p:nvSpPr>
          <p:cNvPr id="5" name="Slide Number Placeholder 4"/>
          <p:cNvSpPr>
            <a:spLocks noGrp="1"/>
          </p:cNvSpPr>
          <p:nvPr>
            <p:ph type="sldNum" sz="quarter" idx="11"/>
          </p:nvPr>
        </p:nvSpPr>
        <p:spPr/>
        <p:txBody>
          <a:bodyPr/>
          <a:lstStyle/>
          <a:p>
            <a:fld id="{12785227-3787-4D52-A868-3B1BEAB22852}" type="slidenum">
              <a:rPr lang="en-US"/>
              <a:t>4</a:t>
            </a:fld>
            <a:endParaRPr lang="en-US" dirty="0"/>
          </a:p>
        </p:txBody>
      </p:sp>
      <p:sp>
        <p:nvSpPr>
          <p:cNvPr id="6" name="Header Placeholder 5"/>
          <p:cNvSpPr>
            <a:spLocks noGrp="1"/>
          </p:cNvSpPr>
          <p:nvPr>
            <p:ph type="hdr" sz="quarter" idx="12"/>
          </p:nvPr>
        </p:nvSpPr>
        <p:spPr/>
        <p:txBody>
          <a:bodyPr/>
          <a:lstStyle/>
          <a:p>
            <a:r>
              <a:rPr lang="en-US"/>
              <a:t>Ericsson Application Modernization - Customer Deck </a:t>
            </a:r>
            <a:endParaRPr lang="en-US" dirty="0"/>
          </a:p>
        </p:txBody>
      </p:sp>
      <p:sp>
        <p:nvSpPr>
          <p:cNvPr id="7" name="Footer Placeholder 6"/>
          <p:cNvSpPr>
            <a:spLocks noGrp="1"/>
          </p:cNvSpPr>
          <p:nvPr>
            <p:ph type="ftr" sz="quarter" idx="13"/>
          </p:nvPr>
        </p:nvSpPr>
        <p:spPr/>
        <p:txBody>
          <a:bodyPr/>
          <a:lstStyle/>
          <a:p>
            <a:r>
              <a:rPr lang="en-US"/>
              <a:t>© Ericsson AB 2017 </a:t>
            </a:r>
            <a:endParaRPr lang="en-US" dirty="0"/>
          </a:p>
        </p:txBody>
      </p:sp>
    </p:spTree>
    <p:extLst>
      <p:ext uri="{BB962C8B-B14F-4D97-AF65-F5344CB8AC3E}">
        <p14:creationId xmlns:p14="http://schemas.microsoft.com/office/powerpoint/2010/main" val="1721125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 </a:t>
            </a:r>
          </a:p>
        </p:txBody>
      </p:sp>
      <p:sp>
        <p:nvSpPr>
          <p:cNvPr id="5" name="Date Placeholder 4"/>
          <p:cNvSpPr>
            <a:spLocks noGrp="1"/>
          </p:cNvSpPr>
          <p:nvPr>
            <p:ph type="dt" idx="1"/>
          </p:nvPr>
        </p:nvSpPr>
        <p:spPr/>
        <p:txBody>
          <a:bodyPr/>
          <a:lstStyle/>
          <a:p>
            <a:r>
              <a:rPr lang="en-US"/>
              <a:t>2018-02-21 </a:t>
            </a:r>
          </a:p>
        </p:txBody>
      </p:sp>
      <p:sp>
        <p:nvSpPr>
          <p:cNvPr id="6" name="Footer Placeholder 5"/>
          <p:cNvSpPr>
            <a:spLocks noGrp="1"/>
          </p:cNvSpPr>
          <p:nvPr>
            <p:ph type="ftr" sz="quarter" idx="4"/>
          </p:nvPr>
        </p:nvSpPr>
        <p:spPr/>
        <p:txBody>
          <a:bodyPr/>
          <a:lstStyle/>
          <a:p>
            <a:r>
              <a:rPr lang="en-US"/>
              <a:t> </a:t>
            </a:r>
          </a:p>
        </p:txBody>
      </p:sp>
      <p:sp>
        <p:nvSpPr>
          <p:cNvPr id="7" name="Slide Number Placeholder 6"/>
          <p:cNvSpPr>
            <a:spLocks noGrp="1"/>
          </p:cNvSpPr>
          <p:nvPr>
            <p:ph type="sldNum" sz="quarter" idx="5"/>
          </p:nvPr>
        </p:nvSpPr>
        <p:spPr/>
        <p:txBody>
          <a:bodyPr/>
          <a:lstStyle/>
          <a:p>
            <a:fld id="{F949BC75-2359-4F98-918A-7033C92AD487}" type="slidenum">
              <a:rPr lang="en-US" smtClean="0"/>
              <a:pPr/>
              <a:t>5</a:t>
            </a:fld>
            <a:endParaRPr lang="en-US"/>
          </a:p>
        </p:txBody>
      </p:sp>
    </p:spTree>
    <p:extLst>
      <p:ext uri="{BB962C8B-B14F-4D97-AF65-F5344CB8AC3E}">
        <p14:creationId xmlns:p14="http://schemas.microsoft.com/office/powerpoint/2010/main" val="1284336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Networks Managed Services Overview </a:t>
            </a:r>
            <a:endParaRPr lang="en-US" dirty="0"/>
          </a:p>
        </p:txBody>
      </p:sp>
      <p:sp>
        <p:nvSpPr>
          <p:cNvPr id="5" name="Date Placeholder 4"/>
          <p:cNvSpPr>
            <a:spLocks noGrp="1"/>
          </p:cNvSpPr>
          <p:nvPr>
            <p:ph type="dt" idx="11"/>
          </p:nvPr>
        </p:nvSpPr>
        <p:spPr/>
        <p:txBody>
          <a:bodyPr/>
          <a:lstStyle/>
          <a:p>
            <a:r>
              <a:rPr lang="en-US"/>
              <a:t>2018-01-17 </a:t>
            </a:r>
            <a:endParaRPr lang="en-US" dirty="0"/>
          </a:p>
        </p:txBody>
      </p:sp>
      <p:sp>
        <p:nvSpPr>
          <p:cNvPr id="6" name="Footer Placeholder 5"/>
          <p:cNvSpPr>
            <a:spLocks noGrp="1"/>
          </p:cNvSpPr>
          <p:nvPr>
            <p:ph type="ftr" sz="quarter" idx="12"/>
          </p:nvPr>
        </p:nvSpPr>
        <p:spPr/>
        <p:txBody>
          <a:bodyPr/>
          <a:lstStyle/>
          <a:p>
            <a:r>
              <a:rPr lang="en-US"/>
              <a:t>© Ericsson AB 2018 </a:t>
            </a:r>
            <a:endParaRPr lang="en-US" dirty="0"/>
          </a:p>
        </p:txBody>
      </p:sp>
      <p:sp>
        <p:nvSpPr>
          <p:cNvPr id="7" name="Slide Number Placeholder 6"/>
          <p:cNvSpPr>
            <a:spLocks noGrp="1"/>
          </p:cNvSpPr>
          <p:nvPr>
            <p:ph type="sldNum" sz="quarter" idx="13"/>
          </p:nvPr>
        </p:nvSpPr>
        <p:spPr/>
        <p:txBody>
          <a:bodyPr/>
          <a:lstStyle/>
          <a:p>
            <a:fld id="{0781E2A0-6A6A-4DBF-82E0-112E68C01DC8}" type="slidenum">
              <a:rPr lang="en-US"/>
              <a:t>6</a:t>
            </a:fld>
            <a:endParaRPr lang="en-US" dirty="0"/>
          </a:p>
        </p:txBody>
      </p:sp>
    </p:spTree>
    <p:extLst>
      <p:ext uri="{BB962C8B-B14F-4D97-AF65-F5344CB8AC3E}">
        <p14:creationId xmlns:p14="http://schemas.microsoft.com/office/powerpoint/2010/main" val="363280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 </a:t>
            </a:r>
          </a:p>
        </p:txBody>
      </p:sp>
      <p:sp>
        <p:nvSpPr>
          <p:cNvPr id="5" name="Date Placeholder 4"/>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2018-02-21 </a:t>
            </a: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 </a:t>
            </a: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49BC75-2359-4F98-918A-7033C92AD487}" type="slidenum">
              <a:rPr kumimoji="0" lang="en-US" sz="1200" b="0" i="0" u="none" strike="noStrike" kern="1200" cap="none" spc="0" normalizeH="0" baseline="0" noProof="0" smtClean="0">
                <a:ln>
                  <a:noFill/>
                </a:ln>
                <a:solidFill>
                  <a:prstClr val="black"/>
                </a:solidFill>
                <a:effectLst/>
                <a:uLnTx/>
                <a:uFillTx/>
                <a:latin typeface="Ericsson Hilda Light" panose="000004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endParaRPr>
          </a:p>
        </p:txBody>
      </p:sp>
    </p:spTree>
    <p:extLst>
      <p:ext uri="{BB962C8B-B14F-4D97-AF65-F5344CB8AC3E}">
        <p14:creationId xmlns:p14="http://schemas.microsoft.com/office/powerpoint/2010/main" val="3602849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825" y="509588"/>
            <a:ext cx="6789738" cy="3819525"/>
          </a:xfrm>
        </p:spPr>
      </p:sp>
      <p:sp>
        <p:nvSpPr>
          <p:cNvPr id="3" name="Notes Placeholder 2"/>
          <p:cNvSpPr>
            <a:spLocks noGrp="1"/>
          </p:cNvSpPr>
          <p:nvPr>
            <p:ph type="body" idx="1"/>
          </p:nvPr>
        </p:nvSpPr>
        <p:spPr/>
        <p:txBody>
          <a:bodyPr/>
          <a:lstStyle/>
          <a:p>
            <a:pPr marL="457200" lvl="1" indent="0">
              <a:lnSpc>
                <a:spcPct val="107000"/>
              </a:lnSpc>
              <a:spcAft>
                <a:spcPts val="800"/>
              </a:spcAft>
              <a:buFont typeface="+mj-lt"/>
              <a:buNone/>
            </a:pPr>
            <a:r>
              <a:rPr lang="sv-SE" sz="1200" dirty="0">
                <a:effectLst/>
                <a:latin typeface="Calibri" panose="020F0502020204030204" pitchFamily="34" charset="0"/>
                <a:ea typeface="Calibri" panose="020F0502020204030204" pitchFamily="34" charset="0"/>
                <a:cs typeface="Arial" panose="020B0604020202020204" pitchFamily="34" charset="0"/>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AEB295-0E93-41BB-AEE6-EF27BA6A46A3}" type="slidenum">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endParaRPr>
          </a:p>
        </p:txBody>
      </p:sp>
      <p:sp>
        <p:nvSpPr>
          <p:cNvPr id="5" name="Header Placeholder 4"/>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Talent Acquisition MOAI </a:t>
            </a:r>
          </a:p>
        </p:txBody>
      </p:sp>
      <p:sp>
        <p:nvSpPr>
          <p:cNvPr id="6" name="Footer Placeholder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 </a:t>
            </a:r>
          </a:p>
        </p:txBody>
      </p:sp>
      <p:sp>
        <p:nvSpPr>
          <p:cNvPr id="7" name="Date Placeholder 6"/>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Ericsson Hilda Light" panose="00000400000000000000" pitchFamily="2" charset="0"/>
                <a:ea typeface="+mn-ea"/>
                <a:cs typeface="+mn-cs"/>
              </a:rPr>
              <a:t> </a:t>
            </a:r>
          </a:p>
        </p:txBody>
      </p:sp>
    </p:spTree>
    <p:extLst>
      <p:ext uri="{BB962C8B-B14F-4D97-AF65-F5344CB8AC3E}">
        <p14:creationId xmlns:p14="http://schemas.microsoft.com/office/powerpoint/2010/main" val="1147832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nSpc>
                <a:spcPct val="107000"/>
              </a:lnSpc>
              <a:spcAft>
                <a:spcPts val="0"/>
              </a:spcAft>
              <a:buFont typeface="+mj-lt"/>
              <a:buAutoNum type="alphaLcPeriod"/>
            </a:pPr>
            <a:endParaRPr lang="en-US" sz="12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4" name="Header Placeholder 3"/>
          <p:cNvSpPr>
            <a:spLocks noGrp="1"/>
          </p:cNvSpPr>
          <p:nvPr>
            <p:ph type="hdr" sz="quarter"/>
          </p:nvPr>
        </p:nvSpPr>
        <p:spPr/>
        <p:txBody>
          <a:bodyPr/>
          <a:lstStyle/>
          <a:p>
            <a:r>
              <a:rPr lang="en-US"/>
              <a:t> </a:t>
            </a:r>
          </a:p>
        </p:txBody>
      </p:sp>
      <p:sp>
        <p:nvSpPr>
          <p:cNvPr id="5" name="Date Placeholder 4"/>
          <p:cNvSpPr>
            <a:spLocks noGrp="1"/>
          </p:cNvSpPr>
          <p:nvPr>
            <p:ph type="dt" idx="1"/>
          </p:nvPr>
        </p:nvSpPr>
        <p:spPr/>
        <p:txBody>
          <a:bodyPr/>
          <a:lstStyle/>
          <a:p>
            <a:r>
              <a:rPr lang="en-US"/>
              <a:t>2018-02-21 </a:t>
            </a:r>
          </a:p>
        </p:txBody>
      </p:sp>
      <p:sp>
        <p:nvSpPr>
          <p:cNvPr id="6" name="Footer Placeholder 5"/>
          <p:cNvSpPr>
            <a:spLocks noGrp="1"/>
          </p:cNvSpPr>
          <p:nvPr>
            <p:ph type="ftr" sz="quarter" idx="4"/>
          </p:nvPr>
        </p:nvSpPr>
        <p:spPr/>
        <p:txBody>
          <a:bodyPr/>
          <a:lstStyle/>
          <a:p>
            <a:r>
              <a:rPr lang="en-US"/>
              <a:t> </a:t>
            </a:r>
          </a:p>
        </p:txBody>
      </p:sp>
      <p:sp>
        <p:nvSpPr>
          <p:cNvPr id="7" name="Slide Number Placeholder 6"/>
          <p:cNvSpPr>
            <a:spLocks noGrp="1"/>
          </p:cNvSpPr>
          <p:nvPr>
            <p:ph type="sldNum" sz="quarter" idx="5"/>
          </p:nvPr>
        </p:nvSpPr>
        <p:spPr/>
        <p:txBody>
          <a:bodyPr/>
          <a:lstStyle/>
          <a:p>
            <a:fld id="{F949BC75-2359-4F98-918A-7033C92AD487}" type="slidenum">
              <a:rPr lang="en-US" smtClean="0"/>
              <a:pPr/>
              <a:t>9</a:t>
            </a:fld>
            <a:endParaRPr lang="en-US"/>
          </a:p>
        </p:txBody>
      </p:sp>
    </p:spTree>
    <p:extLst>
      <p:ext uri="{BB962C8B-B14F-4D97-AF65-F5344CB8AC3E}">
        <p14:creationId xmlns:p14="http://schemas.microsoft.com/office/powerpoint/2010/main" val="358798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6D1288D-6C72-4971-B895-27E90722A109}"/>
              </a:ext>
            </a:extLst>
          </p:cNvPr>
          <p:cNvSpPr>
            <a:spLocks noGrp="1"/>
          </p:cNvSpPr>
          <p:nvPr>
            <p:ph sz="quarter" idx="13" hasCustomPrompt="1"/>
          </p:nvPr>
        </p:nvSpPr>
        <p:spPr>
          <a:xfrm>
            <a:off x="0" y="0"/>
            <a:ext cx="12192000" cy="6858000"/>
          </a:xfrm>
          <a:prstGeom prst="rect">
            <a:avLst/>
          </a:prstGeom>
        </p:spPr>
        <p:txBody>
          <a:bodyPr/>
          <a:lstStyle>
            <a:lvl1pPr marL="0" indent="0">
              <a:buNone/>
              <a:defRPr/>
            </a:lvl1pPr>
            <a:lvl2pPr>
              <a:defRPr/>
            </a:lvl2pPr>
            <a:lvl3pPr>
              <a:defRPr/>
            </a:lvl3pPr>
            <a:lvl4pPr>
              <a:defRPr/>
            </a:lvl4pPr>
            <a:lvl5pPr>
              <a:defRPr/>
            </a:lvl5pPr>
          </a:lstStyle>
          <a:p>
            <a:pPr lvl="0"/>
            <a:r>
              <a:rPr lang="en-US" dirty="0"/>
              <a:t> </a:t>
            </a:r>
            <a:endParaRPr lang="en-US"/>
          </a:p>
        </p:txBody>
      </p:sp>
      <p:sp>
        <p:nvSpPr>
          <p:cNvPr id="22531" name="Title_TM"/>
          <p:cNvSpPr>
            <a:spLocks noGrp="1" noChangeArrowheads="1"/>
          </p:cNvSpPr>
          <p:nvPr>
            <p:ph type="ctrTitle" hasCustomPrompt="1"/>
          </p:nvPr>
        </p:nvSpPr>
        <p:spPr>
          <a:xfrm>
            <a:off x="479425" y="476250"/>
            <a:ext cx="8353426" cy="3457576"/>
          </a:xfrm>
        </p:spPr>
        <p:txBody>
          <a:bodyPr/>
          <a:lstStyle>
            <a:lvl1pPr>
              <a:lnSpc>
                <a:spcPct val="85000"/>
              </a:lnSpc>
              <a:defRPr sz="8000" b="0" kern="1400" spc="-160" baseline="0">
                <a:latin typeface="+mj-lt"/>
              </a:defRPr>
            </a:lvl1pPr>
          </a:lstStyle>
          <a:p>
            <a:r>
              <a:rPr lang="en-US" dirty="0"/>
              <a:t>Title page,   Ericsson Hilda Light 80pt, max 3-lines</a:t>
            </a:r>
            <a:endParaRPr lang="en-US"/>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Presentation description/subtitle</a:t>
            </a:r>
            <a:br>
              <a:rPr lang="en-GB" dirty="0"/>
            </a:br>
            <a:r>
              <a:rPr lang="en-US" dirty="0"/>
              <a:t>Ericsson Hilda 20pt</a:t>
            </a:r>
            <a:endParaRPr lang="en-US"/>
          </a:p>
        </p:txBody>
      </p:sp>
      <p:sp>
        <p:nvSpPr>
          <p:cNvPr id="3" name="Content Placeholder 2"/>
          <p:cNvSpPr>
            <a:spLocks noGrp="1"/>
          </p:cNvSpPr>
          <p:nvPr>
            <p:ph sz="quarter" idx="10" hasCustomPrompt="1"/>
          </p:nvPr>
        </p:nvSpPr>
        <p:spPr>
          <a:xfrm>
            <a:off x="6240463" y="6264000"/>
            <a:ext cx="1910479" cy="262800"/>
          </a:xfrm>
          <a:prstGeom prst="rect">
            <a:avLst/>
          </a:prstGeom>
        </p:spPr>
        <p:txBody>
          <a:bodyPr wrap="none" tIns="0" bIns="0" anchor="ctr" anchorCtr="0"/>
          <a:lstStyle>
            <a:lvl1pPr marL="0" indent="0" algn="r">
              <a:buNone/>
              <a:defRPr sz="1200">
                <a:latin typeface="+mn-lt"/>
              </a:defRPr>
            </a:lvl1pPr>
          </a:lstStyle>
          <a:p>
            <a:r>
              <a:rPr lang="en-US" dirty="0"/>
              <a:t>Speaker name</a:t>
            </a:r>
            <a:endParaRPr lang="en-US"/>
          </a:p>
        </p:txBody>
      </p:sp>
      <p:sp>
        <p:nvSpPr>
          <p:cNvPr id="12" name="Content Placeholder 11"/>
          <p:cNvSpPr>
            <a:spLocks noGrp="1"/>
          </p:cNvSpPr>
          <p:nvPr>
            <p:ph sz="quarter" idx="11" hasCustomPrompt="1"/>
          </p:nvPr>
        </p:nvSpPr>
        <p:spPr>
          <a:xfrm>
            <a:off x="8229600" y="6264000"/>
            <a:ext cx="2515041" cy="262800"/>
          </a:xfrm>
          <a:prstGeom prst="rect">
            <a:avLst/>
          </a:prstGeom>
          <a:noFill/>
          <a:ln w="9525">
            <a:noFill/>
            <a:miter lim="800000"/>
            <a:headEnd/>
            <a:tailEnd/>
          </a:ln>
        </p:spPr>
        <p:txBody>
          <a:bodyPr tIns="0" rIns="0" bIns="0" anchor="ctr" anchorCtr="0"/>
          <a:lstStyle>
            <a:lvl1pPr marL="0" indent="0" algn="ctr">
              <a:buNone/>
              <a:defRPr lang="en-US" sz="1200" dirty="0">
                <a:latin typeface="+mn-lt"/>
              </a:defRPr>
            </a:lvl1pPr>
          </a:lstStyle>
          <a:p>
            <a:r>
              <a:rPr lang="en-US" dirty="0"/>
              <a:t>Organization</a:t>
            </a:r>
            <a:endParaRPr lang="en-US"/>
          </a:p>
        </p:txBody>
      </p:sp>
      <p:sp>
        <p:nvSpPr>
          <p:cNvPr id="15" name="Content Placeholder 11"/>
          <p:cNvSpPr>
            <a:spLocks noGrp="1"/>
          </p:cNvSpPr>
          <p:nvPr>
            <p:ph sz="quarter" idx="12" hasCustomPrompt="1"/>
          </p:nvPr>
        </p:nvSpPr>
        <p:spPr>
          <a:xfrm>
            <a:off x="10811951" y="6264000"/>
            <a:ext cx="897503" cy="262800"/>
          </a:xfrm>
          <a:prstGeom prst="rect">
            <a:avLst/>
          </a:prstGeom>
          <a:noFill/>
          <a:ln w="9525">
            <a:noFill/>
            <a:miter lim="800000"/>
            <a:headEnd/>
            <a:tailEnd/>
          </a:ln>
        </p:spPr>
        <p:txBody>
          <a:bodyPr wrap="none" tIns="0" rIns="0" bIns="0" anchor="ctr" anchorCtr="0"/>
          <a:lstStyle>
            <a:lvl1pPr marL="0" indent="0" algn="ctr">
              <a:buNone/>
              <a:defRPr lang="en-US" sz="1200" dirty="0">
                <a:latin typeface="+mn-lt"/>
              </a:defRPr>
            </a:lvl1pPr>
          </a:lstStyle>
          <a:p>
            <a:pPr lvl="0"/>
            <a:r>
              <a:rPr lang="en-US" dirty="0"/>
              <a:t>YYYY-MM-DD</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72C1EE1F-EF94-4EBA-A010-8BC3D2F38C39}"/>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E8B606D1-45AB-418C-9A02-E4E496046DA7}"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10" name="FirstDividerHider">
            <a:extLst>
              <a:ext uri="{FF2B5EF4-FFF2-40B4-BE49-F238E27FC236}">
                <a16:creationId xmlns:a16="http://schemas.microsoft.com/office/drawing/2014/main" id="{D76AC379-37ED-447F-84CF-99B2FA694549}"/>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374575616"/>
      </p:ext>
    </p:extLst>
  </p:cSld>
  <p:clrMapOvr>
    <a:masterClrMapping/>
  </p:clrMapOvr>
  <p:hf sldNum="0" hdr="0" ftr="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atement Page 6">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6"/>
          </a:solidFill>
          <a:ln>
            <a:noFill/>
          </a:ln>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2" name="Title_TM">
            <a:extLst>
              <a:ext uri="{FF2B5EF4-FFF2-40B4-BE49-F238E27FC236}">
                <a16:creationId xmlns:a16="http://schemas.microsoft.com/office/drawing/2014/main" id="{93CB56C1-2916-4C60-8532-A023564D2C57}"/>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GB" dirty="0"/>
            </a:br>
            <a:r>
              <a:rPr lang="en-US" dirty="0"/>
              <a:t>Ericsson Hilda Light 60pt, </a:t>
            </a:r>
            <a:br>
              <a:rPr lang="en-GB" dirty="0"/>
            </a:br>
            <a:r>
              <a:rPr lang="en-US" dirty="0"/>
              <a:t>Ericsson White, </a:t>
            </a:r>
            <a:br>
              <a:rPr lang="en-GB" dirty="0"/>
            </a:br>
            <a:r>
              <a:rPr lang="en-US" dirty="0"/>
              <a:t>max 5-lines</a:t>
            </a:r>
            <a:endParaRPr lang="en-US"/>
          </a:p>
        </p:txBody>
      </p:sp>
      <p:sp>
        <p:nvSpPr>
          <p:cNvPr id="13" name="SubTitle_TM">
            <a:extLst>
              <a:ext uri="{FF2B5EF4-FFF2-40B4-BE49-F238E27FC236}">
                <a16:creationId xmlns:a16="http://schemas.microsoft.com/office/drawing/2014/main" id="{61DC6511-5700-4E95-89CA-81484C248C03}"/>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id="{6096BBFC-712A-429D-9C0A-7743993E7FC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E08DADFB-44CC-4810-9193-0C9F586CE666}"/>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2021-03-02  |  Ericsson Internal  |  Page </a:t>
            </a:r>
            <a:fld id="{354EEE92-E707-4653-84D3-892B4E0F88A4}" type="slidenum">
              <a:rPr lang="en-US" sz="800" b="0" i="0" u="none" smtClean="0">
                <a:solidFill>
                  <a:schemeClr val="bg1"/>
                </a:solidFill>
                <a:latin typeface="+mn-lt"/>
              </a:rPr>
              <a:t>‹#›</a:t>
            </a:fld>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id="{B20F1184-2943-4F17-9C57-995EA2003751}"/>
              </a:ext>
            </a:extLst>
          </p:cNvPr>
          <p:cNvSpPr/>
          <p:nvPr userDrawn="1"/>
        </p:nvSpPr>
        <p:spPr bwMode="auto">
          <a:xfrm>
            <a:off x="396000" y="6408751"/>
            <a:ext cx="79513" cy="262393"/>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267818655"/>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Page 7">
    <p:spTree>
      <p:nvGrpSpPr>
        <p:cNvPr id="1" name=""/>
        <p:cNvGrpSpPr/>
        <p:nvPr/>
      </p:nvGrpSpPr>
      <p:grpSpPr>
        <a:xfrm>
          <a:off x="0" y="0"/>
          <a:ext cx="0" cy="0"/>
          <a:chOff x="0" y="0"/>
          <a:chExt cx="0" cy="0"/>
        </a:xfrm>
      </p:grpSpPr>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tx1"/>
                </a:solidFill>
              </a:defRPr>
            </a:lvl1pPr>
          </a:lstStyle>
          <a:p>
            <a:pPr lvl="0"/>
            <a:r>
              <a:rPr lang="en-US" dirty="0"/>
              <a:t>Chapter/section divider or Statement/fact/quote, </a:t>
            </a:r>
            <a:br>
              <a:rPr lang="en-GB" dirty="0"/>
            </a:br>
            <a:r>
              <a:rPr lang="en-US" dirty="0"/>
              <a:t>Ericsson Hilda Light 60pt, </a:t>
            </a:r>
            <a:br>
              <a:rPr lang="en-GB" dirty="0"/>
            </a:br>
            <a:r>
              <a:rPr lang="en-US" dirty="0"/>
              <a:t>Ericsson Black, </a:t>
            </a:r>
            <a:br>
              <a:rPr lang="en-GB" dirty="0"/>
            </a:br>
            <a:r>
              <a:rPr lang="en-US" dirty="0"/>
              <a:t>max 5-lines</a:t>
            </a:r>
            <a:endParaRPr lang="en-US"/>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479425" y="4149725"/>
            <a:ext cx="5472114"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Statement/quote source, </a:t>
            </a:r>
            <a:endParaRPr lang="en-US"/>
          </a:p>
          <a:p>
            <a:r>
              <a:rPr lang="en-US" dirty="0"/>
              <a:t>Ericsson Black, Ericsson Hilda 20pt</a:t>
            </a:r>
            <a:endParaRPr lang="en-US"/>
          </a:p>
        </p:txBody>
      </p:sp>
      <p:sp>
        <p:nvSpPr>
          <p:cNvPr id="4"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7AB1CD1C-AD0D-4C0E-8012-BDF9F1E4C38B}"/>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45068FE1-5220-405A-8149-2B8252BBB5B9}"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5" name="FirstDividerHider">
            <a:extLst>
              <a:ext uri="{FF2B5EF4-FFF2-40B4-BE49-F238E27FC236}">
                <a16:creationId xmlns:a16="http://schemas.microsoft.com/office/drawing/2014/main" id="{280FD398-9480-44AE-B01C-23BDC7D4B6B7}"/>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355176887"/>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Section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479425" y="476251"/>
            <a:ext cx="8353425" cy="3457574"/>
          </a:xfrm>
          <a:noFill/>
          <a:ln w="9525">
            <a:noFill/>
            <a:miter lim="800000"/>
            <a:headEnd/>
            <a:tailEnd/>
          </a:ln>
        </p:spPr>
        <p:txBody>
          <a:bodyPr/>
          <a:lstStyle>
            <a:lvl1pPr>
              <a:defRPr lang="en-US" sz="6000" b="0" baseline="0" dirty="0">
                <a:solidFill>
                  <a:schemeClr val="tx1"/>
                </a:solidFill>
              </a:defRPr>
            </a:lvl1pPr>
          </a:lstStyle>
          <a:p>
            <a:pPr lvl="0"/>
            <a:r>
              <a:rPr lang="en-US" dirty="0"/>
              <a:t>Chapter/section, </a:t>
            </a:r>
            <a:br>
              <a:rPr lang="en-GB" dirty="0"/>
            </a:br>
            <a:r>
              <a:rPr lang="en-US" dirty="0"/>
              <a:t>Ericsson Hilda Light 60pt, Ericsson Black, </a:t>
            </a:r>
            <a:br>
              <a:rPr lang="en-GB" dirty="0"/>
            </a:br>
            <a:r>
              <a:rPr lang="en-US" dirty="0"/>
              <a:t>max 4-lines</a:t>
            </a:r>
            <a:endParaRPr lang="en-US"/>
          </a:p>
        </p:txBody>
      </p:sp>
      <p:sp>
        <p:nvSpPr>
          <p:cNvPr id="3"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76D5DBE1-F5A0-4F54-BCB1-8A4278408056}"/>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BD44D5FA-87D3-4CCA-BA3A-CFCA323BF9C3}"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4" name="FirstDividerHider">
            <a:extLst>
              <a:ext uri="{FF2B5EF4-FFF2-40B4-BE49-F238E27FC236}">
                <a16:creationId xmlns:a16="http://schemas.microsoft.com/office/drawing/2014/main" id="{EBCE69E9-15BF-463F-B5D4-3C1F6E9F6B53}"/>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793964376"/>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69F42FFA-3DFB-4DB2-A942-F02200203C82}"/>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B3C26323-E72B-4914-831C-4008870D7E53}"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3" name="FirstDividerHider">
            <a:extLst>
              <a:ext uri="{FF2B5EF4-FFF2-40B4-BE49-F238E27FC236}">
                <a16:creationId xmlns:a16="http://schemas.microsoft.com/office/drawing/2014/main" id="{1B42E3D4-F1BA-4FA4-8629-042A5D955B23}"/>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85933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0" bIns="0"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C44ECCE6-4D94-443E-8C20-CA233A5C0572}"/>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40CC52B5-2D00-40AB-A1B6-D07E9781C501}"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5" name="FirstDividerHider">
            <a:extLst>
              <a:ext uri="{FF2B5EF4-FFF2-40B4-BE49-F238E27FC236}">
                <a16:creationId xmlns:a16="http://schemas.microsoft.com/office/drawing/2014/main" id="{CA0A38D4-B093-4CE6-9935-648A137BFECE}"/>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415456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id="{0613FB31-E723-434D-8FBC-0054A541634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56BFCB29-C939-4442-981C-DE6A97866D13}"/>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2021-03-02  |  Ericsson Internal  |  Page </a:t>
            </a:r>
            <a:fld id="{C8B5E313-15A4-4364-8D2E-237B602EDCA5}" type="slidenum">
              <a:rPr lang="en-US" sz="800" b="0" i="0" u="none" smtClean="0">
                <a:solidFill>
                  <a:schemeClr val="bg1"/>
                </a:solidFill>
                <a:latin typeface="+mn-lt"/>
              </a:rPr>
              <a:t>‹#›</a:t>
            </a:fld>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id="{CDFB9A14-FAD3-478A-957D-C7B532F6669C}"/>
              </a:ext>
            </a:extLst>
          </p:cNvPr>
          <p:cNvSpPr/>
          <p:nvPr userDrawn="1"/>
        </p:nvSpPr>
        <p:spPr bwMode="auto">
          <a:xfrm>
            <a:off x="396000" y="6408751"/>
            <a:ext cx="79513" cy="262393"/>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5517331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2"/>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id="{82EAEE37-7D1D-49D7-BEC8-7A88843E383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D4262351-4A54-4EAA-990E-D909E1CAD758}"/>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2021-03-02  |  Ericsson Internal  |  Page </a:t>
            </a:r>
            <a:fld id="{8B888821-1E62-4FF3-A15C-28D600A3F066}" type="slidenum">
              <a:rPr lang="en-US" sz="800" b="0" i="0" u="none" smtClean="0">
                <a:solidFill>
                  <a:schemeClr val="bg1"/>
                </a:solidFill>
                <a:latin typeface="+mn-lt"/>
              </a:rPr>
              <a:t>‹#›</a:t>
            </a:fld>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id="{26AD250A-4DBC-40DE-AFFC-E7624FE87538}"/>
              </a:ext>
            </a:extLst>
          </p:cNvPr>
          <p:cNvSpPr/>
          <p:nvPr userDrawn="1"/>
        </p:nvSpPr>
        <p:spPr bwMode="auto">
          <a:xfrm>
            <a:off x="396000" y="6408751"/>
            <a:ext cx="79513" cy="262393"/>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673924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3"/>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id="{A44C7C5B-04BF-4F0E-888E-CE87D0EF1D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128B6DA1-0170-4C5B-ABCB-83F1E4B0ECBB}"/>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2021-03-02  |  Ericsson Internal  |  Page </a:t>
            </a:r>
            <a:fld id="{E7E2406D-2B7B-471F-B449-25308C734683}" type="slidenum">
              <a:rPr lang="en-US" sz="800" b="0" i="0" u="none" smtClean="0">
                <a:solidFill>
                  <a:schemeClr val="bg1"/>
                </a:solidFill>
                <a:latin typeface="+mn-lt"/>
              </a:rPr>
              <a:t>‹#›</a:t>
            </a:fld>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id="{1DDC2944-9064-423F-8989-C84E9A8FA793}"/>
              </a:ext>
            </a:extLst>
          </p:cNvPr>
          <p:cNvSpPr/>
          <p:nvPr userDrawn="1"/>
        </p:nvSpPr>
        <p:spPr bwMode="auto">
          <a:xfrm>
            <a:off x="396000" y="6408751"/>
            <a:ext cx="79513" cy="262393"/>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526597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4"/>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id="{765A3682-3283-4350-B37F-DCABDCB15F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F93BC53-EE81-4467-94F1-401BB6631310}"/>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2021-03-02  |  Ericsson Internal  |  Page </a:t>
            </a:r>
            <a:fld id="{8295C064-F4EB-4F83-A796-77A526072F41}" type="slidenum">
              <a:rPr lang="en-US" sz="800" b="0" i="0" u="none" smtClean="0">
                <a:solidFill>
                  <a:schemeClr val="bg1"/>
                </a:solidFill>
                <a:latin typeface="+mn-lt"/>
              </a:rPr>
              <a:t>‹#›</a:t>
            </a:fld>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id="{28FE6F9E-68CB-4EDC-92EF-E3371EEA23DA}"/>
              </a:ext>
            </a:extLst>
          </p:cNvPr>
          <p:cNvSpPr/>
          <p:nvPr userDrawn="1"/>
        </p:nvSpPr>
        <p:spPr bwMode="auto">
          <a:xfrm>
            <a:off x="396000" y="6408751"/>
            <a:ext cx="79513" cy="262393"/>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476838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5"/>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id="{6B1A279A-6DFF-44E2-AFD5-C14BD71050E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064BC3BB-EB1F-4C03-845A-197D7CB3D7FF}"/>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2021-03-02  |  Ericsson Internal  |  Page </a:t>
            </a:r>
            <a:fld id="{BDA06395-D178-427F-85D9-6EE9B8B8C976}" type="slidenum">
              <a:rPr lang="en-US" sz="800" b="0" i="0" u="none" smtClean="0">
                <a:solidFill>
                  <a:schemeClr val="bg1"/>
                </a:solidFill>
                <a:latin typeface="+mn-lt"/>
              </a:rPr>
              <a:t>‹#›</a:t>
            </a:fld>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id="{10F60CD3-0F2D-42D6-B39D-C861213831E0}"/>
              </a:ext>
            </a:extLst>
          </p:cNvPr>
          <p:cNvSpPr/>
          <p:nvPr userDrawn="1"/>
        </p:nvSpPr>
        <p:spPr bwMode="auto">
          <a:xfrm>
            <a:off x="396000" y="6408751"/>
            <a:ext cx="79513" cy="262393"/>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50114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w. white text">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4CCEC097-FFF5-42B5-861E-569EAABCFEFB}"/>
              </a:ext>
            </a:extLst>
          </p:cNvPr>
          <p:cNvSpPr>
            <a:spLocks noGrp="1"/>
          </p:cNvSpPr>
          <p:nvPr>
            <p:ph sz="quarter" idx="13" hasCustomPrompt="1"/>
          </p:nvPr>
        </p:nvSpPr>
        <p:spPr>
          <a:xfrm>
            <a:off x="0" y="-3048"/>
            <a:ext cx="12192000" cy="6858000"/>
          </a:xfrm>
          <a:prstGeom prst="rect">
            <a:avLst/>
          </a:prstGeom>
          <a:solidFill>
            <a:schemeClr val="tx1"/>
          </a:solidFill>
        </p:spPr>
        <p:txBody>
          <a:bodyPr/>
          <a:lstStyle>
            <a:lvl1pPr marL="0" indent="0">
              <a:buNone/>
              <a:defRPr>
                <a:solidFill>
                  <a:schemeClr val="bg1"/>
                </a:solidFill>
              </a:defRPr>
            </a:lvl1pPr>
            <a:lvl2pPr>
              <a:defRPr/>
            </a:lvl2pPr>
            <a:lvl3pPr>
              <a:defRPr/>
            </a:lvl3pPr>
            <a:lvl4pPr>
              <a:defRPr/>
            </a:lvl4pPr>
            <a:lvl5pPr>
              <a:defRPr/>
            </a:lvl5pPr>
          </a:lstStyle>
          <a:p>
            <a:pPr lvl="0"/>
            <a:r>
              <a:rPr lang="en-US" dirty="0"/>
              <a:t> </a:t>
            </a:r>
            <a:endParaRPr lang="en-US"/>
          </a:p>
        </p:txBody>
      </p:sp>
      <p:sp>
        <p:nvSpPr>
          <p:cNvPr id="22531" name="Title_TM"/>
          <p:cNvSpPr>
            <a:spLocks noGrp="1" noChangeArrowheads="1"/>
          </p:cNvSpPr>
          <p:nvPr>
            <p:ph type="ctrTitle" hasCustomPrompt="1"/>
          </p:nvPr>
        </p:nvSpPr>
        <p:spPr>
          <a:xfrm>
            <a:off x="479425" y="476250"/>
            <a:ext cx="8353426" cy="3456000"/>
          </a:xfrm>
        </p:spPr>
        <p:txBody>
          <a:bodyPr/>
          <a:lstStyle>
            <a:lvl1pPr>
              <a:lnSpc>
                <a:spcPct val="85000"/>
              </a:lnSpc>
              <a:defRPr sz="8000" b="0" kern="1400" spc="-160" baseline="0">
                <a:solidFill>
                  <a:schemeClr val="bg1"/>
                </a:solidFill>
                <a:latin typeface="+mj-lt"/>
              </a:defRPr>
            </a:lvl1pPr>
          </a:lstStyle>
          <a:p>
            <a:r>
              <a:rPr lang="en-US" dirty="0"/>
              <a:t>Title page,   Ericsson Hilda Light 80pt, max 3-lines</a:t>
            </a:r>
            <a:endParaRPr lang="en-US"/>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Presentation description/subtitle</a:t>
            </a:r>
            <a:br>
              <a:rPr lang="en-GB" dirty="0"/>
            </a:br>
            <a:r>
              <a:rPr lang="en-US" dirty="0"/>
              <a:t>Ericsson Hilda 20pt</a:t>
            </a:r>
            <a:endParaRPr lang="en-US"/>
          </a:p>
        </p:txBody>
      </p:sp>
      <p:pic>
        <p:nvPicPr>
          <p:cNvPr id="10" name="Graphic 9">
            <a:extLst>
              <a:ext uri="{FF2B5EF4-FFF2-40B4-BE49-F238E27FC236}">
                <a16:creationId xmlns:a16="http://schemas.microsoft.com/office/drawing/2014/main" id="{E29FEEAB-1C1F-4153-BC50-6FCDEAC19C8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9" name="Content Placeholder 2">
            <a:extLst>
              <a:ext uri="{FF2B5EF4-FFF2-40B4-BE49-F238E27FC236}">
                <a16:creationId xmlns:a16="http://schemas.microsoft.com/office/drawing/2014/main" id="{07AC4DB9-933C-4680-A281-C11929BCC2F5}"/>
              </a:ext>
            </a:extLst>
          </p:cNvPr>
          <p:cNvSpPr>
            <a:spLocks noGrp="1"/>
          </p:cNvSpPr>
          <p:nvPr>
            <p:ph sz="quarter" idx="10" hasCustomPrompt="1"/>
          </p:nvPr>
        </p:nvSpPr>
        <p:spPr>
          <a:xfrm>
            <a:off x="6240463" y="6264000"/>
            <a:ext cx="1910479" cy="262800"/>
          </a:xfrm>
          <a:prstGeom prst="rect">
            <a:avLst/>
          </a:prstGeom>
        </p:spPr>
        <p:txBody>
          <a:bodyPr wrap="none" tIns="0" bIns="0" anchor="ctr" anchorCtr="0"/>
          <a:lstStyle>
            <a:lvl1pPr marL="0" indent="0" algn="r">
              <a:buNone/>
              <a:defRPr sz="1200">
                <a:solidFill>
                  <a:schemeClr val="bg1"/>
                </a:solidFill>
                <a:latin typeface="+mn-lt"/>
              </a:defRPr>
            </a:lvl1pPr>
          </a:lstStyle>
          <a:p>
            <a:r>
              <a:rPr lang="en-US" dirty="0"/>
              <a:t>Speaker name</a:t>
            </a:r>
            <a:endParaRPr lang="en-US"/>
          </a:p>
        </p:txBody>
      </p:sp>
      <p:sp>
        <p:nvSpPr>
          <p:cNvPr id="11" name="Content Placeholder 11">
            <a:extLst>
              <a:ext uri="{FF2B5EF4-FFF2-40B4-BE49-F238E27FC236}">
                <a16:creationId xmlns:a16="http://schemas.microsoft.com/office/drawing/2014/main" id="{7B568BB6-C8A4-4545-B025-7D97CC4692BC}"/>
              </a:ext>
            </a:extLst>
          </p:cNvPr>
          <p:cNvSpPr>
            <a:spLocks noGrp="1"/>
          </p:cNvSpPr>
          <p:nvPr>
            <p:ph sz="quarter" idx="11" hasCustomPrompt="1"/>
          </p:nvPr>
        </p:nvSpPr>
        <p:spPr>
          <a:xfrm>
            <a:off x="8229600" y="6264000"/>
            <a:ext cx="2515041" cy="262800"/>
          </a:xfrm>
          <a:prstGeom prst="rect">
            <a:avLst/>
          </a:prstGeom>
          <a:noFill/>
          <a:ln w="9525">
            <a:noFill/>
            <a:miter lim="800000"/>
            <a:headEnd/>
            <a:tailEnd/>
          </a:ln>
        </p:spPr>
        <p:txBody>
          <a:bodyPr tIns="0" rIns="0" bIns="0" anchor="ctr" anchorCtr="0"/>
          <a:lstStyle>
            <a:lvl1pPr marL="0" indent="0" algn="ctr">
              <a:buNone/>
              <a:defRPr lang="en-US" sz="1200" dirty="0">
                <a:solidFill>
                  <a:schemeClr val="bg1"/>
                </a:solidFill>
                <a:latin typeface="+mn-lt"/>
              </a:defRPr>
            </a:lvl1pPr>
          </a:lstStyle>
          <a:p>
            <a:r>
              <a:rPr lang="en-US" dirty="0"/>
              <a:t>Organization</a:t>
            </a:r>
            <a:endParaRPr lang="en-US"/>
          </a:p>
        </p:txBody>
      </p:sp>
      <p:sp>
        <p:nvSpPr>
          <p:cNvPr id="13" name="Content Placeholder 11">
            <a:extLst>
              <a:ext uri="{FF2B5EF4-FFF2-40B4-BE49-F238E27FC236}">
                <a16:creationId xmlns:a16="http://schemas.microsoft.com/office/drawing/2014/main" id="{D51585B7-9911-4BC2-ACC7-3D991408BDDF}"/>
              </a:ext>
            </a:extLst>
          </p:cNvPr>
          <p:cNvSpPr>
            <a:spLocks noGrp="1"/>
          </p:cNvSpPr>
          <p:nvPr>
            <p:ph sz="quarter" idx="12" hasCustomPrompt="1"/>
          </p:nvPr>
        </p:nvSpPr>
        <p:spPr>
          <a:xfrm>
            <a:off x="10811951" y="6264000"/>
            <a:ext cx="897503" cy="262800"/>
          </a:xfrm>
          <a:prstGeom prst="rect">
            <a:avLst/>
          </a:prstGeom>
          <a:noFill/>
          <a:ln w="9525">
            <a:noFill/>
            <a:miter lim="800000"/>
            <a:headEnd/>
            <a:tailEnd/>
          </a:ln>
        </p:spPr>
        <p:txBody>
          <a:bodyPr wrap="none" tIns="0" rIns="0" bIns="0" anchor="ctr" anchorCtr="0"/>
          <a:lstStyle>
            <a:lvl1pPr marL="0" indent="0" algn="ctr">
              <a:buNone/>
              <a:defRPr lang="en-US" sz="1200" dirty="0">
                <a:solidFill>
                  <a:schemeClr val="bg1"/>
                </a:solidFill>
                <a:latin typeface="+mn-lt"/>
              </a:defRPr>
            </a:lvl1pPr>
          </a:lstStyle>
          <a:p>
            <a:pPr lvl="0"/>
            <a:r>
              <a:rPr lang="en-US" dirty="0"/>
              <a:t>YYYY-MM-DD</a:t>
            </a:r>
            <a:endParaRPr lang="en-US"/>
          </a:p>
        </p:txBody>
      </p:sp>
      <p:sp>
        <p:nvSpPr>
          <p:cNvPr id="14"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9DFBA61-B916-44BD-A1D9-F41D32B7BCB6}"/>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2021-03-02  |  Ericsson Internal  |  Page </a:t>
            </a:r>
            <a:fld id="{9FA80606-AD56-4C3C-8868-6B5CEA57E18A}" type="slidenum">
              <a:rPr lang="en-US" sz="800" b="0" i="0" u="none" smtClean="0">
                <a:solidFill>
                  <a:schemeClr val="bg1"/>
                </a:solidFill>
                <a:latin typeface="+mn-lt"/>
              </a:rPr>
              <a:t>‹#›</a:t>
            </a:fld>
            <a:endParaRPr lang="en-US" sz="800" b="0" i="0" u="none" dirty="0">
              <a:solidFill>
                <a:schemeClr val="bg1"/>
              </a:solidFill>
              <a:latin typeface="+mn-lt"/>
            </a:endParaRPr>
          </a:p>
        </p:txBody>
      </p:sp>
      <p:sp>
        <p:nvSpPr>
          <p:cNvPr id="15" name="FirstDividerHider">
            <a:extLst>
              <a:ext uri="{FF2B5EF4-FFF2-40B4-BE49-F238E27FC236}">
                <a16:creationId xmlns:a16="http://schemas.microsoft.com/office/drawing/2014/main" id="{27FCDB26-E6AD-44EC-BD53-56F02C5E322F}"/>
              </a:ext>
            </a:extLst>
          </p:cNvPr>
          <p:cNvSpPr/>
          <p:nvPr userDrawn="1"/>
        </p:nvSpPr>
        <p:spPr bwMode="auto">
          <a:xfrm>
            <a:off x="396000" y="6408751"/>
            <a:ext cx="79513" cy="262393"/>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787326472"/>
      </p:ext>
    </p:extLst>
  </p:cSld>
  <p:clrMapOvr>
    <a:masterClrMapping/>
  </p:clrMapOvr>
  <p:hf sldNum="0" hdr="0" ftr="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6"/>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id="{DC9C0052-7A7B-40FB-AF90-CA9C4B79D2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EE432ACF-022C-4E4D-A91E-50BCA41421CC}"/>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2021-03-02  |  Ericsson Internal  |  Page </a:t>
            </a:r>
            <a:fld id="{3762A6F4-72A4-4826-B792-46968A09ACFE}" type="slidenum">
              <a:rPr lang="en-US" sz="800" b="0" i="0" u="none" smtClean="0">
                <a:solidFill>
                  <a:schemeClr val="bg1"/>
                </a:solidFill>
                <a:latin typeface="+mn-lt"/>
              </a:rPr>
              <a:t>‹#›</a:t>
            </a:fld>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id="{5B4E638F-9BC6-4741-A3D8-E259C93F0F0D}"/>
              </a:ext>
            </a:extLst>
          </p:cNvPr>
          <p:cNvSpPr/>
          <p:nvPr userDrawn="1"/>
        </p:nvSpPr>
        <p:spPr bwMode="auto">
          <a:xfrm>
            <a:off x="396000" y="6408751"/>
            <a:ext cx="79513" cy="262393"/>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094464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aphic heav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endParaRPr lang="en-US"/>
          </a:p>
        </p:txBody>
      </p:sp>
      <p:pic>
        <p:nvPicPr>
          <p:cNvPr id="6" name="Graphic 5">
            <a:extLst>
              <a:ext uri="{FF2B5EF4-FFF2-40B4-BE49-F238E27FC236}">
                <a16:creationId xmlns:a16="http://schemas.microsoft.com/office/drawing/2014/main" id="{7D510456-FEBC-46FA-B25A-B809F2C18A6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5"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A859F72-32B2-47EB-8CB5-BCF639CDADF5}"/>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2021-03-02  |  Ericsson Internal  |  Page </a:t>
            </a:r>
            <a:fld id="{5308EBF5-C257-4AAF-A0C6-98D7F28D3023}" type="slidenum">
              <a:rPr lang="en-US" sz="800" b="0" i="0" u="none" smtClean="0">
                <a:solidFill>
                  <a:schemeClr val="bg1"/>
                </a:solidFill>
                <a:latin typeface="+mn-lt"/>
              </a:rPr>
              <a:t>‹#›</a:t>
            </a:fld>
            <a:endParaRPr lang="en-US" sz="800" b="0" i="0" u="none" dirty="0">
              <a:solidFill>
                <a:schemeClr val="bg1"/>
              </a:solidFill>
              <a:latin typeface="+mn-lt"/>
            </a:endParaRPr>
          </a:p>
        </p:txBody>
      </p:sp>
      <p:sp>
        <p:nvSpPr>
          <p:cNvPr id="7" name="FirstDividerHider">
            <a:extLst>
              <a:ext uri="{FF2B5EF4-FFF2-40B4-BE49-F238E27FC236}">
                <a16:creationId xmlns:a16="http://schemas.microsoft.com/office/drawing/2014/main" id="{4EDD5C80-CD72-4597-8F70-395B8174120F}"/>
              </a:ext>
            </a:extLst>
          </p:cNvPr>
          <p:cNvSpPr/>
          <p:nvPr userDrawn="1"/>
        </p:nvSpPr>
        <p:spPr bwMode="auto">
          <a:xfrm>
            <a:off x="396000" y="6408751"/>
            <a:ext cx="79513" cy="262393"/>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7451379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5" name="Title_SM"/>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2">
            <a:extLst>
              <a:ext uri="{FF2B5EF4-FFF2-40B4-BE49-F238E27FC236}">
                <a16:creationId xmlns:a16="http://schemas.microsoft.com/office/drawing/2014/main" id="{810CFEFC-6AC8-4817-A0D3-6029D48BD293}"/>
              </a:ext>
            </a:extLst>
          </p:cNvPr>
          <p:cNvSpPr>
            <a:spLocks noGrp="1"/>
          </p:cNvSpPr>
          <p:nvPr>
            <p:ph sz="quarter" idx="10" hasCustomPrompt="1"/>
          </p:nvPr>
        </p:nvSpPr>
        <p:spPr>
          <a:xfrm>
            <a:off x="479425" y="1844675"/>
            <a:ext cx="11233150" cy="4392612"/>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C2AD0284-E6BA-49D8-AB3F-D94DBB1D54F0}"/>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FDFA3A87-3EFC-4421-AF8D-35C66794A5C1}"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id="{87C4DFC4-62BA-4C52-B36B-44A75684A81F}"/>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933167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1 column">
    <p:spTree>
      <p:nvGrpSpPr>
        <p:cNvPr id="1" name=""/>
        <p:cNvGrpSpPr/>
        <p:nvPr/>
      </p:nvGrpSpPr>
      <p:grpSpPr>
        <a:xfrm>
          <a:off x="0" y="0"/>
          <a:ext cx="0" cy="0"/>
          <a:chOff x="0" y="0"/>
          <a:chExt cx="0" cy="0"/>
        </a:xfrm>
      </p:grpSpPr>
      <p:sp>
        <p:nvSpPr>
          <p:cNvPr id="5" name="Title_SM"/>
          <p:cNvSpPr>
            <a:spLocks noGrp="1" noChangeArrowheads="1"/>
          </p:cNvSpPr>
          <p:nvPr>
            <p:ph type="title" hasCustomPrompt="1"/>
          </p:nvPr>
        </p:nvSpPr>
        <p:spPr bwMode="auto">
          <a:xfrm>
            <a:off x="479425" y="476250"/>
            <a:ext cx="10521950"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Use this layout for document slides when you need space for a long heading and big content area</a:t>
            </a:r>
          </a:p>
        </p:txBody>
      </p:sp>
      <p:sp>
        <p:nvSpPr>
          <p:cNvPr id="3" name="Content Placeholder 2">
            <a:extLst>
              <a:ext uri="{FF2B5EF4-FFF2-40B4-BE49-F238E27FC236}">
                <a16:creationId xmlns:a16="http://schemas.microsoft.com/office/drawing/2014/main" id="{810CFEFC-6AC8-4817-A0D3-6029D48BD293}"/>
              </a:ext>
            </a:extLst>
          </p:cNvPr>
          <p:cNvSpPr>
            <a:spLocks noGrp="1"/>
          </p:cNvSpPr>
          <p:nvPr>
            <p:ph sz="quarter" idx="10" hasCustomPrompt="1"/>
          </p:nvPr>
        </p:nvSpPr>
        <p:spPr>
          <a:xfrm>
            <a:off x="479425" y="1844675"/>
            <a:ext cx="11233150" cy="4392612"/>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C2AD0284-E6BA-49D8-AB3F-D94DBB1D54F0}"/>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DE55D0CA-54F9-4CDA-B555-51E87F531BBC}"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id="{87C4DFC4-62BA-4C52-B36B-44A75684A81F}"/>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443338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smaller column">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3F4EF873-DC0F-4698-BEC2-502DB043AA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Use this layout for presentations using short and crisp headings</a:t>
            </a:r>
          </a:p>
        </p:txBody>
      </p:sp>
      <p:sp>
        <p:nvSpPr>
          <p:cNvPr id="4" name="Content Placeholder 2">
            <a:extLst>
              <a:ext uri="{FF2B5EF4-FFF2-40B4-BE49-F238E27FC236}">
                <a16:creationId xmlns:a16="http://schemas.microsoft.com/office/drawing/2014/main" id="{784F54AF-EED6-486A-9ACA-42061F4AAE9A}"/>
              </a:ext>
            </a:extLst>
          </p:cNvPr>
          <p:cNvSpPr>
            <a:spLocks noGrp="1"/>
          </p:cNvSpPr>
          <p:nvPr>
            <p:ph sz="quarter" idx="11" hasCustomPrompt="1"/>
          </p:nvPr>
        </p:nvSpPr>
        <p:spPr>
          <a:xfrm>
            <a:off x="479425" y="1844675"/>
            <a:ext cx="8353426" cy="4392612"/>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DB8BC610-C1B0-4C6A-B5C2-80DA487CE5DE}"/>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FFB63BED-DC42-462D-8582-66E52EE4B7ED}"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9" name="FirstDividerHider">
            <a:extLst>
              <a:ext uri="{FF2B5EF4-FFF2-40B4-BE49-F238E27FC236}">
                <a16:creationId xmlns:a16="http://schemas.microsoft.com/office/drawing/2014/main" id="{F5902C4D-6221-4E36-A2F9-055DD2942060}"/>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607999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5" name="Title_SM">
            <a:extLst>
              <a:ext uri="{FF2B5EF4-FFF2-40B4-BE49-F238E27FC236}">
                <a16:creationId xmlns:a16="http://schemas.microsoft.com/office/drawing/2014/main" id="{AC5B9436-E3EB-4A3D-BE6B-EFFF8123DE9D}"/>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EF2C589A-70A9-4C1E-92FD-76B1E60A1A29}"/>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26710290-0E1C-4F8F-B91A-8E77648C0B55}"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8" name="FirstDividerHider">
            <a:extLst>
              <a:ext uri="{FF2B5EF4-FFF2-40B4-BE49-F238E27FC236}">
                <a16:creationId xmlns:a16="http://schemas.microsoft.com/office/drawing/2014/main" id="{E735C405-D694-4150-B4C4-0B84A1A5CAEA}"/>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114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6" name="Title_SM"/>
          <p:cNvSpPr>
            <a:spLocks noGrp="1" noChangeArrowheads="1"/>
          </p:cNvSpPr>
          <p:nvPr>
            <p:ph type="title" hasCustomPrompt="1"/>
          </p:nvPr>
        </p:nvSpPr>
        <p:spPr bwMode="auto">
          <a:xfrm>
            <a:off x="479425" y="476250"/>
            <a:ext cx="5472113"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 Hilda Light 40pt, Eri. Black, max 2-lines</a:t>
            </a:r>
            <a:endParaRPr lang="en-US"/>
          </a:p>
        </p:txBody>
      </p:sp>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3" name="Picture Placeholder 2">
            <a:extLst>
              <a:ext uri="{FF2B5EF4-FFF2-40B4-BE49-F238E27FC236}">
                <a16:creationId xmlns:a16="http://schemas.microsoft.com/office/drawing/2014/main" id="{2F5F844D-0CF3-4814-B0DE-3D27A83936FD}"/>
              </a:ext>
            </a:extLst>
          </p:cNvPr>
          <p:cNvSpPr>
            <a:spLocks noGrp="1"/>
          </p:cNvSpPr>
          <p:nvPr>
            <p:ph type="pic" sz="quarter" idx="11" hasCustomPrompt="1"/>
          </p:nvPr>
        </p:nvSpPr>
        <p:spPr>
          <a:xfrm>
            <a:off x="6096000" y="0"/>
            <a:ext cx="6096000" cy="6858000"/>
          </a:xfrm>
          <a:prstGeom prst="rect">
            <a:avLst/>
          </a:prstGeom>
        </p:spPr>
        <p:txBody>
          <a:bodyPr anchor="ctr"/>
          <a:lstStyle>
            <a:lvl1pPr marL="0" indent="0">
              <a:buNone/>
              <a:defRPr/>
            </a:lvl1pPr>
          </a:lstStyle>
          <a:p>
            <a:r>
              <a:rPr lang="en-US" dirty="0"/>
              <a:t>     Click icon to add picture</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372D240-75C4-4747-BB0C-CDA1A95650A3}"/>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A4678147-8B9C-4135-9D39-FCCBE04BFC4A}"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id="{DDD81FA4-E9EC-4B93-8FAA-8C7EE9DC027E}"/>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5843472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5" name="Title_SM">
            <a:extLst>
              <a:ext uri="{FF2B5EF4-FFF2-40B4-BE49-F238E27FC236}">
                <a16:creationId xmlns:a16="http://schemas.microsoft.com/office/drawing/2014/main" id="{4ACB62A1-CC4A-4B59-B1D8-ED86B77D9A3A}"/>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D51E95B-B5A6-40B6-97CB-5F0FE563EB1D}"/>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EDFC67C2-8A88-4AEE-9326-1E8D1137BEC4}"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id="{FF233E17-CA98-40A3-BA47-478F1A44B299}"/>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5223735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6" name="Title_SM"/>
          <p:cNvSpPr>
            <a:spLocks noGrp="1" noChangeArrowheads="1"/>
          </p:cNvSpPr>
          <p:nvPr>
            <p:ph type="title" hasCustomPrompt="1"/>
          </p:nvPr>
        </p:nvSpPr>
        <p:spPr bwMode="auto">
          <a:xfrm>
            <a:off x="6240463" y="476250"/>
            <a:ext cx="4924362"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max 2-lines</a:t>
            </a:r>
            <a:endParaRPr lang="en-US"/>
          </a:p>
        </p:txBody>
      </p:sp>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3" name="Picture Placeholder 2">
            <a:extLst>
              <a:ext uri="{FF2B5EF4-FFF2-40B4-BE49-F238E27FC236}">
                <a16:creationId xmlns:a16="http://schemas.microsoft.com/office/drawing/2014/main" id="{B0349585-9F54-46CC-8CEC-052CD1853EC5}"/>
              </a:ext>
            </a:extLst>
          </p:cNvPr>
          <p:cNvSpPr>
            <a:spLocks noGrp="1"/>
          </p:cNvSpPr>
          <p:nvPr>
            <p:ph type="pic" sz="quarter" idx="11" hasCustomPrompt="1"/>
          </p:nvPr>
        </p:nvSpPr>
        <p:spPr>
          <a:xfrm>
            <a:off x="0" y="0"/>
            <a:ext cx="6096000" cy="6858000"/>
          </a:xfrm>
          <a:prstGeom prst="rect">
            <a:avLst/>
          </a:prstGeom>
        </p:spPr>
        <p:txBody>
          <a:bodyPr anchor="ctr"/>
          <a:lstStyle>
            <a:lvl1pPr marL="0" indent="0">
              <a:buNone/>
              <a:defRPr/>
            </a:lvl1pPr>
          </a:lstStyle>
          <a:p>
            <a:r>
              <a:rPr lang="en-US" dirty="0"/>
              <a:t>      Click icon to add picture</a:t>
            </a:r>
            <a:endParaRPr lang="en-US"/>
          </a:p>
        </p:txBody>
      </p:sp>
      <p:sp>
        <p:nvSpPr>
          <p:cNvPr id="11"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137CA89-AFF7-46A6-A978-5D6CF4C2A39A}"/>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AE6F2D88-EB98-4C68-9BE9-A844879C4BD2}"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id="{7D53C9C0-925C-4E10-98AB-FC8F3B8CF044}"/>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7319818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891BF4C4-9DF9-4D9F-A738-37FBCD45AA68}"/>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1"/>
          <p:cNvSpPr>
            <a:spLocks noGrp="1"/>
          </p:cNvSpPr>
          <p:nvPr>
            <p:ph sz="half" idx="1" hasCustomPrompt="1"/>
          </p:nvPr>
        </p:nvSpPr>
        <p:spPr>
          <a:xfrm>
            <a:off x="479425" y="1844675"/>
            <a:ext cx="5472113" cy="4392612"/>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5" name="Content Placeholder 3"/>
          <p:cNvSpPr>
            <a:spLocks noGrp="1"/>
          </p:cNvSpPr>
          <p:nvPr>
            <p:ph sz="quarter" idx="3" hasCustomPrompt="1"/>
          </p:nvPr>
        </p:nvSpPr>
        <p:spPr>
          <a:xfrm>
            <a:off x="6240463" y="1844674"/>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53797230-5A6C-4718-8C90-CB9F2709B382}"/>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06E519FE-8C4F-452D-9F3B-BA920F089E0C}"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9" name="FirstDividerHider">
            <a:extLst>
              <a:ext uri="{FF2B5EF4-FFF2-40B4-BE49-F238E27FC236}">
                <a16:creationId xmlns:a16="http://schemas.microsoft.com/office/drawing/2014/main" id="{F6894424-A363-4771-BFDF-A3CD35CCD7D5}"/>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675883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note Cover Page">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B84C4A2-9E83-4451-8F6C-F4FA7B70C700}"/>
              </a:ext>
            </a:extLst>
          </p:cNvPr>
          <p:cNvSpPr>
            <a:spLocks noGrp="1"/>
          </p:cNvSpPr>
          <p:nvPr>
            <p:ph sz="quarter" idx="13" hasCustomPrompt="1"/>
          </p:nvPr>
        </p:nvSpPr>
        <p:spPr>
          <a:xfrm>
            <a:off x="0" y="0"/>
            <a:ext cx="12192000" cy="6858000"/>
          </a:xfrm>
          <a:prstGeom prst="rect">
            <a:avLst/>
          </a:prstGeom>
        </p:spPr>
        <p:txBody>
          <a:bodyPr/>
          <a:lstStyle>
            <a:lvl1pPr marL="0" indent="0">
              <a:buNone/>
              <a:defRPr/>
            </a:lvl1pPr>
            <a:lvl2pPr>
              <a:defRPr/>
            </a:lvl2pPr>
            <a:lvl3pPr>
              <a:defRPr/>
            </a:lvl3pPr>
            <a:lvl4pPr>
              <a:defRPr/>
            </a:lvl4pPr>
            <a:lvl5pPr>
              <a:defRPr/>
            </a:lvl5pPr>
          </a:lstStyle>
          <a:p>
            <a:pPr lvl="0"/>
            <a:r>
              <a:rPr lang="en-US" dirty="0"/>
              <a:t> </a:t>
            </a:r>
            <a:endParaRPr lang="en-US"/>
          </a:p>
        </p:txBody>
      </p:sp>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nchor="t"/>
          <a:lstStyle>
            <a:lvl1pPr>
              <a:defRPr lang="en-US" sz="8000" b="0" dirty="0">
                <a:solidFill>
                  <a:schemeClr val="tx1"/>
                </a:solidFill>
                <a:latin typeface="+mj-lt"/>
              </a:defRPr>
            </a:lvl1pPr>
          </a:lstStyle>
          <a:p>
            <a:pPr lvl="0"/>
            <a:r>
              <a:rPr lang="en-US" dirty="0"/>
              <a:t>Keynote cover page </a:t>
            </a:r>
            <a:br>
              <a:rPr lang="en-GB" dirty="0"/>
            </a:br>
            <a:r>
              <a:rPr lang="en-US" dirty="0"/>
              <a:t>Ericsson Hilda Light 80pt, max 3-lines</a:t>
            </a:r>
            <a:endParaRPr lang="en-US"/>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479425" y="4149726"/>
            <a:ext cx="5472112" cy="2087562"/>
          </a:xfrm>
          <a:prstGeom prst="rect">
            <a:avLst/>
          </a:prstGeom>
        </p:spPr>
        <p:txBody>
          <a:bodyPr rIns="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Speaker,</a:t>
            </a:r>
            <a:br>
              <a:rPr lang="en-GB" dirty="0"/>
            </a:br>
            <a:r>
              <a:rPr lang="en-US" dirty="0"/>
              <a:t>Ericsson Black, Ericsson Hilda 20pt</a:t>
            </a:r>
            <a:endParaRPr lang="en-US"/>
          </a:p>
        </p:txBody>
      </p:sp>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3AD885ED-EA58-419A-BC0B-F06CF9659422}"/>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AE6BD8AB-3F65-49F0-BD8F-223373123CA7}"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13" name="FirstDividerHider">
            <a:extLst>
              <a:ext uri="{FF2B5EF4-FFF2-40B4-BE49-F238E27FC236}">
                <a16:creationId xmlns:a16="http://schemas.microsoft.com/office/drawing/2014/main" id="{417661C0-2F80-41FC-8827-508BB33F9230}"/>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085322578"/>
      </p:ext>
    </p:extLst>
  </p:cSld>
  <p:clrMapOvr>
    <a:masterClrMapping/>
  </p:clrMapOvr>
  <p:hf sldNum="0"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narrow column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id="{B1CFD82C-8968-4B87-A964-6288AF293D7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8" name="Content Placeholder 3"/>
          <p:cNvSpPr>
            <a:spLocks noGrp="1"/>
          </p:cNvSpPr>
          <p:nvPr>
            <p:ph sz="quarter" idx="12" hasCustomPrompt="1"/>
          </p:nvPr>
        </p:nvSpPr>
        <p:spPr>
          <a:xfrm>
            <a:off x="9120188" y="1844674"/>
            <a:ext cx="2592387"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6" name="Content Placeholder 2"/>
          <p:cNvSpPr>
            <a:spLocks noGrp="1"/>
          </p:cNvSpPr>
          <p:nvPr>
            <p:ph sz="quarter" idx="11" hasCustomPrompt="1"/>
          </p:nvPr>
        </p:nvSpPr>
        <p:spPr>
          <a:xfrm>
            <a:off x="6240463" y="1844674"/>
            <a:ext cx="2592388"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00E7BBCA-E768-4FD9-82EA-328297783367}"/>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52641EAF-6B51-44CC-8D87-75753D975225}"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id="{A72F0A55-0A74-4EC8-A6C3-6ADA907353CE}"/>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92221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er, right image with two content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A05AB2F5-3C8F-45BD-81CB-45EC98D4284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1"/>
          <p:cNvSpPr>
            <a:spLocks noGrp="1"/>
          </p:cNvSpPr>
          <p:nvPr>
            <p:ph idx="1" hasCustomPrompt="1"/>
          </p:nvPr>
        </p:nvSpPr>
        <p:spPr>
          <a:xfrm>
            <a:off x="479425" y="4151264"/>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5" name="Content Placeholder 2"/>
          <p:cNvSpPr>
            <a:spLocks noGrp="1"/>
          </p:cNvSpPr>
          <p:nvPr>
            <p:ph sz="quarter" idx="10" hasCustomPrompt="1"/>
          </p:nvPr>
        </p:nvSpPr>
        <p:spPr>
          <a:xfrm>
            <a:off x="479425" y="1844675"/>
            <a:ext cx="5472113" cy="2089150"/>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E1D7684-BC36-44BA-9074-E0D05038847F}"/>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9CFBE49F-8413-42E0-BBA6-6F9E878D282C}"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9" name="FirstDividerHider">
            <a:extLst>
              <a:ext uri="{FF2B5EF4-FFF2-40B4-BE49-F238E27FC236}">
                <a16:creationId xmlns:a16="http://schemas.microsoft.com/office/drawing/2014/main" id="{1954EF9A-E11E-4334-BC30-2E9405F508E0}"/>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631202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eft image with two content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524C71C0-9908-4C8C-97CC-AA201198D2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1"/>
          <p:cNvSpPr>
            <a:spLocks noGrp="1"/>
          </p:cNvSpPr>
          <p:nvPr>
            <p:ph idx="1" hasCustomPrompt="1"/>
          </p:nvPr>
        </p:nvSpPr>
        <p:spPr>
          <a:xfrm>
            <a:off x="6240463"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5" name="Content Placeholder 2"/>
          <p:cNvSpPr>
            <a:spLocks noGrp="1"/>
          </p:cNvSpPr>
          <p:nvPr>
            <p:ph sz="quarter" idx="10" hasCustomPrompt="1"/>
          </p:nvPr>
        </p:nvSpPr>
        <p:spPr>
          <a:xfrm>
            <a:off x="6242305" y="1844674"/>
            <a:ext cx="5472112"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227D3F0D-C903-4314-9038-82A30CA70290}"/>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C784A3DC-864E-45FA-8CFD-2C2A4031C96B}"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9" name="FirstDividerHider">
            <a:extLst>
              <a:ext uri="{FF2B5EF4-FFF2-40B4-BE49-F238E27FC236}">
                <a16:creationId xmlns:a16="http://schemas.microsoft.com/office/drawing/2014/main" id="{0B9F5F07-6E63-456E-AAB2-A105F6BE39DE}"/>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85064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two horizontal content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0114795F-6AFF-421E-BA39-763FAD29FC16}"/>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5" name="Content Placeholder 1"/>
          <p:cNvSpPr>
            <a:spLocks noGrp="1"/>
          </p:cNvSpPr>
          <p:nvPr>
            <p:ph sz="quarter" idx="10" hasCustomPrompt="1"/>
          </p:nvPr>
        </p:nvSpPr>
        <p:spPr>
          <a:xfrm>
            <a:off x="3359150" y="1844675"/>
            <a:ext cx="8353425" cy="2089150"/>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7" name="Content Placeholder 2"/>
          <p:cNvSpPr>
            <a:spLocks noGrp="1"/>
          </p:cNvSpPr>
          <p:nvPr>
            <p:ph sz="quarter" idx="11" hasCustomPrompt="1"/>
          </p:nvPr>
        </p:nvSpPr>
        <p:spPr>
          <a:xfrm>
            <a:off x="3359150" y="4149724"/>
            <a:ext cx="8353425"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421DB2A-3017-4E73-8332-6B8D884A5493}"/>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194CE3D5-8CD0-4C44-B9FB-06A356E1C519}"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10" name="FirstDividerHider">
            <a:extLst>
              <a:ext uri="{FF2B5EF4-FFF2-40B4-BE49-F238E27FC236}">
                <a16:creationId xmlns:a16="http://schemas.microsoft.com/office/drawing/2014/main" id="{A3A86C7D-7D12-4BF6-8892-EF043F36E2EA}"/>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977286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Image over two content parts">
    <p:spTree>
      <p:nvGrpSpPr>
        <p:cNvPr id="1" name=""/>
        <p:cNvGrpSpPr/>
        <p:nvPr/>
      </p:nvGrpSpPr>
      <p:grpSpPr>
        <a:xfrm>
          <a:off x="0" y="0"/>
          <a:ext cx="0" cy="0"/>
          <a:chOff x="0" y="0"/>
          <a:chExt cx="0" cy="0"/>
        </a:xfrm>
      </p:grpSpPr>
      <p:sp>
        <p:nvSpPr>
          <p:cNvPr id="6" name="Title_SM">
            <a:extLst>
              <a:ext uri="{FF2B5EF4-FFF2-40B4-BE49-F238E27FC236}">
                <a16:creationId xmlns:a16="http://schemas.microsoft.com/office/drawing/2014/main" id="{A14F6E09-C956-49B3-8E41-DBD053DF768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7" name="Content Placeholder 1"/>
          <p:cNvSpPr>
            <a:spLocks noGrp="1"/>
          </p:cNvSpPr>
          <p:nvPr>
            <p:ph sz="quarter" idx="11" hasCustomPrompt="1"/>
          </p:nvPr>
        </p:nvSpPr>
        <p:spPr>
          <a:xfrm>
            <a:off x="6240464"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8" name="Content Placeholder 2"/>
          <p:cNvSpPr>
            <a:spLocks noGrp="1"/>
          </p:cNvSpPr>
          <p:nvPr>
            <p:ph sz="quarter" idx="12" hasCustomPrompt="1"/>
          </p:nvPr>
        </p:nvSpPr>
        <p:spPr>
          <a:xfrm>
            <a:off x="479425" y="4149725"/>
            <a:ext cx="5472113" cy="2087563"/>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E5A81C5-0588-4509-B7B9-9497297F88ED}"/>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37B9D8C9-E191-4A1C-9AC8-45849DE46AFB}"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10" name="FirstDividerHider">
            <a:extLst>
              <a:ext uri="{FF2B5EF4-FFF2-40B4-BE49-F238E27FC236}">
                <a16:creationId xmlns:a16="http://schemas.microsoft.com/office/drawing/2014/main" id="{54A68D25-E1D7-496F-BC83-0E0E9B8A021B}"/>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7625462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10" name="Title_SM">
            <a:extLst>
              <a:ext uri="{FF2B5EF4-FFF2-40B4-BE49-F238E27FC236}">
                <a16:creationId xmlns:a16="http://schemas.microsoft.com/office/drawing/2014/main" id="{6B686A21-AA96-4B0A-B7CE-F4C6D5D31B32}"/>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6" name="Content Placeholder 1"/>
          <p:cNvSpPr>
            <a:spLocks noGrp="1"/>
          </p:cNvSpPr>
          <p:nvPr>
            <p:ph sz="quarter" idx="11" hasCustomPrompt="1"/>
          </p:nvPr>
        </p:nvSpPr>
        <p:spPr>
          <a:xfrm>
            <a:off x="481052" y="1846580"/>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8" name="Content Placeholder 2"/>
          <p:cNvSpPr>
            <a:spLocks noGrp="1"/>
          </p:cNvSpPr>
          <p:nvPr>
            <p:ph sz="quarter" idx="12" hasCustomPrompt="1"/>
          </p:nvPr>
        </p:nvSpPr>
        <p:spPr>
          <a:xfrm>
            <a:off x="4332814" y="1844674"/>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7" name="Content Placeholder 3">
            <a:extLst>
              <a:ext uri="{FF2B5EF4-FFF2-40B4-BE49-F238E27FC236}">
                <a16:creationId xmlns:a16="http://schemas.microsoft.com/office/drawing/2014/main" id="{8E3794F8-471D-4987-945F-3C29BB03AB49}"/>
              </a:ext>
            </a:extLst>
          </p:cNvPr>
          <p:cNvSpPr>
            <a:spLocks noGrp="1"/>
          </p:cNvSpPr>
          <p:nvPr>
            <p:ph sz="quarter" idx="13" hasCustomPrompt="1"/>
          </p:nvPr>
        </p:nvSpPr>
        <p:spPr>
          <a:xfrm>
            <a:off x="8184575" y="1846580"/>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2C8570FA-FAA3-4EFA-A4F1-01C285AE39DE}"/>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1E889527-52AD-4366-B29D-FCB9B76DC498}"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id="{CABEA97C-68C1-4FF0-BE0B-B792D9655202}"/>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545725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3 narrow column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id="{7EEF5633-BC13-4AEA-AEF5-CE2675504D30}"/>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3359149" y="1844674"/>
            <a:ext cx="2592389"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6" name="Content Placeholder 2"/>
          <p:cNvSpPr>
            <a:spLocks noGrp="1"/>
          </p:cNvSpPr>
          <p:nvPr>
            <p:ph sz="quarter" idx="11" hasCustomPrompt="1"/>
          </p:nvPr>
        </p:nvSpPr>
        <p:spPr>
          <a:xfrm>
            <a:off x="6240464" y="1844674"/>
            <a:ext cx="2592386"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8" name="Content Placeholder 3"/>
          <p:cNvSpPr>
            <a:spLocks noGrp="1"/>
          </p:cNvSpPr>
          <p:nvPr>
            <p:ph sz="quarter" idx="12" hasCustomPrompt="1"/>
          </p:nvPr>
        </p:nvSpPr>
        <p:spPr>
          <a:xfrm>
            <a:off x="9121776" y="1844674"/>
            <a:ext cx="2590799"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9"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4815D3F0-43E8-418F-A5E4-30F31668DC0E}"/>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A9471781-C519-4C63-BE98-1A36DAC65DCB}"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id="{EDCD44CA-6216-40D7-A43C-C84DC0870CD0}"/>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8960687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id="{F4D71A67-F349-4E68-B7B8-D53CE323A764}"/>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479425" y="1844674"/>
            <a:ext cx="2592388"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6" name="Content Placeholder 2"/>
          <p:cNvSpPr>
            <a:spLocks noGrp="1"/>
          </p:cNvSpPr>
          <p:nvPr>
            <p:ph sz="quarter" idx="11" hasCustomPrompt="1"/>
          </p:nvPr>
        </p:nvSpPr>
        <p:spPr>
          <a:xfrm>
            <a:off x="3359149" y="1844674"/>
            <a:ext cx="2592389" cy="4392613"/>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8" name="Content Placeholder 3"/>
          <p:cNvSpPr>
            <a:spLocks noGrp="1"/>
          </p:cNvSpPr>
          <p:nvPr>
            <p:ph sz="quarter" idx="12" hasCustomPrompt="1"/>
          </p:nvPr>
        </p:nvSpPr>
        <p:spPr>
          <a:xfrm>
            <a:off x="6240463" y="1844674"/>
            <a:ext cx="2592388" cy="4392614"/>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9" name="Content Placeholder 4"/>
          <p:cNvSpPr>
            <a:spLocks noGrp="1"/>
          </p:cNvSpPr>
          <p:nvPr>
            <p:ph sz="quarter" idx="13" hasCustomPrompt="1"/>
          </p:nvPr>
        </p:nvSpPr>
        <p:spPr>
          <a:xfrm>
            <a:off x="9120188" y="1844674"/>
            <a:ext cx="2592387" cy="4392613"/>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p:txBody>
      </p:sp>
      <p:sp>
        <p:nvSpPr>
          <p:cNvPr id="11"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A55C34B4-681E-4FDA-A9BB-6BC31D94C8D6}"/>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623A7D57-E525-418C-BAFF-21604DEE1FEA}"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id="{D7A387F2-835E-495C-A46F-E0BAED03A9A5}"/>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2758992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Preamble and 3 column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id="{CD0BB64A-768A-4118-B3E5-52B98C693831}"/>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479425" y="1844675"/>
            <a:ext cx="2592388" cy="4392612"/>
          </a:xfrm>
          <a:prstGeom prst="rect">
            <a:avLst/>
          </a:prstGeom>
        </p:spPr>
        <p:txBody>
          <a:bodyPr/>
          <a:lstStyle>
            <a:lvl1pPr marL="0" indent="0">
              <a:buFont typeface="Ericsson Hilda Light" panose="020B0604020202020204" pitchFamily="34" charset="0"/>
              <a:buNone/>
              <a:defRPr sz="2500">
                <a:latin typeface="+mn-lt"/>
              </a:defRPr>
            </a:lvl1pPr>
            <a:lvl2pPr marL="0" indent="0">
              <a:buFont typeface="Ericsson Hilda Light" panose="020B0604020202020204" pitchFamily="34" charset="0"/>
              <a:buNone/>
              <a:defRPr sz="2500">
                <a:latin typeface="+mj-lt"/>
              </a:defRPr>
            </a:lvl2pPr>
            <a:lvl3pPr marL="342900" indent="0">
              <a:buFont typeface="Ericsson Hilda Light" panose="020B0604020202020204" pitchFamily="34" charset="0"/>
              <a:buNone/>
              <a:defRPr sz="2500">
                <a:latin typeface="+mj-lt"/>
              </a:defRPr>
            </a:lvl3pPr>
            <a:lvl4pPr marL="685800" indent="0">
              <a:buFont typeface="Ericsson Hilda Light" panose="020B0604020202020204" pitchFamily="34" charset="0"/>
              <a:buNone/>
              <a:defRPr sz="2500">
                <a:latin typeface="+mj-lt"/>
              </a:defRPr>
            </a:lvl4pPr>
            <a:lvl5pPr marL="1028700" indent="0">
              <a:buFont typeface="Ericsson Hilda Light" panose="020B0604020202020204" pitchFamily="34" charset="0"/>
              <a:buNone/>
              <a:defRPr sz="2500">
                <a:latin typeface="+mj-lt"/>
              </a:defRPr>
            </a:lvl5pPr>
          </a:lstStyle>
          <a:p>
            <a:pPr lvl="0"/>
            <a:r>
              <a:rPr kumimoji="0" lang="en-US"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Preamble text, </a:t>
            </a:r>
            <a:r>
              <a:rPr lang="en-US" dirty="0"/>
              <a:t>Ericsson </a:t>
            </a:r>
            <a:r>
              <a:rPr kumimoji="0" lang="en-US"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Hilda 25pt, Ericsson Black</a:t>
            </a:r>
            <a:endParaRPr lang="en-US" dirty="0"/>
          </a:p>
        </p:txBody>
      </p:sp>
      <p:sp>
        <p:nvSpPr>
          <p:cNvPr id="6" name="Content Placeholder 2"/>
          <p:cNvSpPr>
            <a:spLocks noGrp="1"/>
          </p:cNvSpPr>
          <p:nvPr>
            <p:ph sz="quarter" idx="11" hasCustomPrompt="1"/>
          </p:nvPr>
        </p:nvSpPr>
        <p:spPr>
          <a:xfrm>
            <a:off x="3359150" y="4149725"/>
            <a:ext cx="2592388" cy="2087562"/>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8" name="Content Placeholder 3"/>
          <p:cNvSpPr>
            <a:spLocks noGrp="1"/>
          </p:cNvSpPr>
          <p:nvPr>
            <p:ph sz="quarter" idx="12" hasCustomPrompt="1"/>
          </p:nvPr>
        </p:nvSpPr>
        <p:spPr>
          <a:xfrm>
            <a:off x="6240463" y="4149724"/>
            <a:ext cx="2592388"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9" name="Content Placeholder 4"/>
          <p:cNvSpPr>
            <a:spLocks noGrp="1"/>
          </p:cNvSpPr>
          <p:nvPr>
            <p:ph sz="quarter" idx="13" hasCustomPrompt="1"/>
          </p:nvPr>
        </p:nvSpPr>
        <p:spPr>
          <a:xfrm>
            <a:off x="9120188" y="4149724"/>
            <a:ext cx="2592387"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11"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107CDD62-B47C-43AB-8BA0-F875DF45681E}"/>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2FF12857-BAE1-4A65-A557-4F31E55AB61C}"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id="{18C6E5A5-2F53-43D5-8F46-313E672024E6}"/>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5090902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4 columns with visuals">
    <p:spTree>
      <p:nvGrpSpPr>
        <p:cNvPr id="1" name=""/>
        <p:cNvGrpSpPr/>
        <p:nvPr/>
      </p:nvGrpSpPr>
      <p:grpSpPr>
        <a:xfrm>
          <a:off x="0" y="0"/>
          <a:ext cx="0" cy="0"/>
          <a:chOff x="0" y="0"/>
          <a:chExt cx="0" cy="0"/>
        </a:xfrm>
      </p:grpSpPr>
      <p:sp>
        <p:nvSpPr>
          <p:cNvPr id="7" name="Title_SM">
            <a:extLst>
              <a:ext uri="{FF2B5EF4-FFF2-40B4-BE49-F238E27FC236}">
                <a16:creationId xmlns:a16="http://schemas.microsoft.com/office/drawing/2014/main" id="{F83268EB-5955-4A3F-8B85-E7C084E6FAF5}"/>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4" name="Content Placeholder 1"/>
          <p:cNvSpPr>
            <a:spLocks noGrp="1"/>
          </p:cNvSpPr>
          <p:nvPr>
            <p:ph sz="quarter" idx="10" hasCustomPrompt="1"/>
          </p:nvPr>
        </p:nvSpPr>
        <p:spPr>
          <a:xfrm>
            <a:off x="479425"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6" name="Content Placeholder 2"/>
          <p:cNvSpPr>
            <a:spLocks noGrp="1"/>
          </p:cNvSpPr>
          <p:nvPr>
            <p:ph sz="quarter" idx="11" hasCustomPrompt="1"/>
          </p:nvPr>
        </p:nvSpPr>
        <p:spPr>
          <a:xfrm>
            <a:off x="3359149" y="414972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8" name="Content Placeholder 3"/>
          <p:cNvSpPr>
            <a:spLocks noGrp="1"/>
          </p:cNvSpPr>
          <p:nvPr>
            <p:ph sz="quarter" idx="12" hasCustomPrompt="1"/>
          </p:nvPr>
        </p:nvSpPr>
        <p:spPr>
          <a:xfrm>
            <a:off x="6240463"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9" name="Content Placeholder 4"/>
          <p:cNvSpPr>
            <a:spLocks noGrp="1"/>
          </p:cNvSpPr>
          <p:nvPr>
            <p:ph sz="quarter" idx="13" hasCustomPrompt="1"/>
          </p:nvPr>
        </p:nvSpPr>
        <p:spPr>
          <a:xfrm>
            <a:off x="9121776" y="4149724"/>
            <a:ext cx="259079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11"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A2963A4D-3277-42A5-8919-305DE5AD9247}"/>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679F559A-28EA-4251-8755-D2BD7B76AD47}"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12" name="FirstDividerHider">
            <a:extLst>
              <a:ext uri="{FF2B5EF4-FFF2-40B4-BE49-F238E27FC236}">
                <a16:creationId xmlns:a16="http://schemas.microsoft.com/office/drawing/2014/main" id="{E1242BA1-7F88-4EA2-ACA1-05CEF1F3A57D}"/>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10069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eynote Cover Page w. white tex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8F2554F4-437E-411D-B2B2-6A58D5858094}"/>
              </a:ext>
            </a:extLst>
          </p:cNvPr>
          <p:cNvSpPr>
            <a:spLocks noGrp="1"/>
          </p:cNvSpPr>
          <p:nvPr>
            <p:ph sz="quarter" idx="13" hasCustomPrompt="1"/>
          </p:nvPr>
        </p:nvSpPr>
        <p:spPr>
          <a:xfrm>
            <a:off x="0" y="-3048"/>
            <a:ext cx="12192000" cy="6858000"/>
          </a:xfrm>
          <a:prstGeom prst="rect">
            <a:avLst/>
          </a:prstGeom>
          <a:solidFill>
            <a:schemeClr val="tx1"/>
          </a:solidFill>
        </p:spPr>
        <p:txBody>
          <a:bodyPr/>
          <a:lstStyle>
            <a:lvl1pPr marL="0" indent="0">
              <a:buNone/>
              <a:defRPr>
                <a:solidFill>
                  <a:schemeClr val="bg1"/>
                </a:solidFill>
              </a:defRPr>
            </a:lvl1pPr>
            <a:lvl2pPr>
              <a:defRPr/>
            </a:lvl2pPr>
            <a:lvl3pPr>
              <a:defRPr/>
            </a:lvl3pPr>
            <a:lvl4pPr>
              <a:defRPr/>
            </a:lvl4pPr>
            <a:lvl5pPr>
              <a:defRPr/>
            </a:lvl5pPr>
          </a:lstStyle>
          <a:p>
            <a:pPr lvl="0"/>
            <a:r>
              <a:rPr lang="en-US" dirty="0"/>
              <a:t> </a:t>
            </a:r>
            <a:endParaRPr lang="en-US"/>
          </a:p>
        </p:txBody>
      </p:sp>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479425" y="476249"/>
            <a:ext cx="8353426" cy="3456000"/>
          </a:xfrm>
          <a:noFill/>
          <a:ln w="9525">
            <a:noFill/>
            <a:miter lim="800000"/>
            <a:headEnd/>
            <a:tailEnd/>
          </a:ln>
        </p:spPr>
        <p:txBody>
          <a:bodyPr anchor="t"/>
          <a:lstStyle>
            <a:lvl1pPr>
              <a:defRPr lang="en-US" sz="8000" b="0" dirty="0">
                <a:solidFill>
                  <a:schemeClr val="bg1"/>
                </a:solidFill>
              </a:defRPr>
            </a:lvl1pPr>
          </a:lstStyle>
          <a:p>
            <a:pPr lvl="0"/>
            <a:r>
              <a:rPr lang="en-US" dirty="0"/>
              <a:t>Keynote cover page </a:t>
            </a:r>
            <a:br>
              <a:rPr lang="en-GB" dirty="0"/>
            </a:br>
            <a:r>
              <a:rPr lang="en-US" dirty="0"/>
              <a:t>Ericsson Hilda Light 80pt, max 3-lines</a:t>
            </a:r>
            <a:endParaRPr lang="en-US"/>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479424" y="4149725"/>
            <a:ext cx="5472113" cy="2087563"/>
          </a:xfrm>
          <a:prstGeom prst="rect">
            <a:avLst/>
          </a:prstGeom>
        </p:spPr>
        <p:txBody>
          <a:bodyPr rIns="0" anchor="t"/>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Speaker,</a:t>
            </a:r>
            <a:br>
              <a:rPr lang="en-GB" dirty="0"/>
            </a:br>
            <a:r>
              <a:rPr lang="en-US" dirty="0"/>
              <a:t>Ericsson Black, Ericsson Hilda 20pt</a:t>
            </a:r>
            <a:endParaRPr lang="en-US"/>
          </a:p>
        </p:txBody>
      </p:sp>
      <p:pic>
        <p:nvPicPr>
          <p:cNvPr id="7" name="Graphic 6">
            <a:extLst>
              <a:ext uri="{FF2B5EF4-FFF2-40B4-BE49-F238E27FC236}">
                <a16:creationId xmlns:a16="http://schemas.microsoft.com/office/drawing/2014/main" id="{7753C092-06FE-4B22-BAB1-EBEB69074D0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8"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66A1512-27D5-4CA8-94C5-10E56C30705D}"/>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2021-03-02  |  Ericsson Internal  |  Page </a:t>
            </a:r>
            <a:fld id="{C24504BF-AF2C-41A1-A7B2-959BC9F335F8}" type="slidenum">
              <a:rPr lang="en-US" sz="800" b="0" i="0" u="none" smtClean="0">
                <a:solidFill>
                  <a:schemeClr val="bg1"/>
                </a:solidFill>
                <a:latin typeface="+mn-lt"/>
              </a:rPr>
              <a:t>‹#›</a:t>
            </a:fld>
            <a:endParaRPr lang="en-US" sz="800" b="0" i="0" u="none" dirty="0">
              <a:solidFill>
                <a:schemeClr val="bg1"/>
              </a:solidFill>
              <a:latin typeface="+mn-lt"/>
            </a:endParaRPr>
          </a:p>
        </p:txBody>
      </p:sp>
      <p:sp>
        <p:nvSpPr>
          <p:cNvPr id="11" name="FirstDividerHider">
            <a:extLst>
              <a:ext uri="{FF2B5EF4-FFF2-40B4-BE49-F238E27FC236}">
                <a16:creationId xmlns:a16="http://schemas.microsoft.com/office/drawing/2014/main" id="{30276571-778A-43C8-820D-4E055433343F}"/>
              </a:ext>
            </a:extLst>
          </p:cNvPr>
          <p:cNvSpPr/>
          <p:nvPr userDrawn="1"/>
        </p:nvSpPr>
        <p:spPr bwMode="auto">
          <a:xfrm>
            <a:off x="396000" y="6408751"/>
            <a:ext cx="79513" cy="262393"/>
          </a:xfrm>
          <a:prstGeom prst="rect">
            <a:avLst/>
          </a:prstGeom>
          <a:solidFill>
            <a:schemeClr val="tx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064663325"/>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9" name="Title_SM">
            <a:extLst>
              <a:ext uri="{FF2B5EF4-FFF2-40B4-BE49-F238E27FC236}">
                <a16:creationId xmlns:a16="http://schemas.microsoft.com/office/drawing/2014/main" id="{2C948968-FB06-45CC-8259-6BDE4430EACB}"/>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1"/>
          <p:cNvSpPr>
            <a:spLocks noGrp="1"/>
          </p:cNvSpPr>
          <p:nvPr>
            <p:ph sz="quarter" idx="1" hasCustomPrompt="1"/>
          </p:nvPr>
        </p:nvSpPr>
        <p:spPr>
          <a:xfrm>
            <a:off x="481655" y="1844674"/>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4" name="Content Placeholder 2"/>
          <p:cNvSpPr>
            <a:spLocks noGrp="1"/>
          </p:cNvSpPr>
          <p:nvPr>
            <p:ph sz="quarter" idx="2" hasCustomPrompt="1"/>
          </p:nvPr>
        </p:nvSpPr>
        <p:spPr>
          <a:xfrm>
            <a:off x="6242694" y="1847723"/>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6" name="Content Placeholder 3"/>
          <p:cNvSpPr>
            <a:spLocks noGrp="1"/>
          </p:cNvSpPr>
          <p:nvPr>
            <p:ph sz="quarter" idx="4" hasCustomPrompt="1"/>
          </p:nvPr>
        </p:nvSpPr>
        <p:spPr>
          <a:xfrm>
            <a:off x="6242694" y="4151955"/>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7" name="Content Placeholder 4">
            <a:extLst>
              <a:ext uri="{FF2B5EF4-FFF2-40B4-BE49-F238E27FC236}">
                <a16:creationId xmlns:a16="http://schemas.microsoft.com/office/drawing/2014/main" id="{5BD2C41D-0700-4885-AB77-25AFFE4E1FDA}"/>
              </a:ext>
            </a:extLst>
          </p:cNvPr>
          <p:cNvSpPr>
            <a:spLocks noGrp="1"/>
          </p:cNvSpPr>
          <p:nvPr>
            <p:ph sz="quarter" idx="10" hasCustomPrompt="1"/>
          </p:nvPr>
        </p:nvSpPr>
        <p:spPr>
          <a:xfrm>
            <a:off x="481655" y="4152597"/>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endParaRPr lang="en-US"/>
          </a:p>
          <a:p>
            <a:pPr lvl="0"/>
            <a:r>
              <a:rPr lang="en-US" dirty="0"/>
              <a:t>First level</a:t>
            </a:r>
            <a:endParaRPr lang="en-US"/>
          </a:p>
          <a:p>
            <a:pPr lvl="1"/>
            <a:r>
              <a:rPr lang="en-US" dirty="0"/>
              <a:t>Second level</a:t>
            </a:r>
            <a:endParaRPr lang="en-US"/>
          </a:p>
          <a:p>
            <a:pPr lvl="2"/>
            <a:r>
              <a:rPr lang="en-US" dirty="0"/>
              <a:t>Third level</a:t>
            </a:r>
            <a:endParaRPr lang="en-US"/>
          </a:p>
          <a:p>
            <a:pPr lvl="3"/>
            <a:r>
              <a:rPr lang="en-US" dirty="0"/>
              <a:t>Fourth level</a:t>
            </a:r>
            <a:endParaRPr lang="en-US"/>
          </a:p>
        </p:txBody>
      </p:sp>
      <p:sp>
        <p:nvSpPr>
          <p:cNvPr id="10"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549048C1-340D-44C4-857B-1B201EC9A7E7}"/>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289FDE5B-072E-484E-B786-20E97128E37A}"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11" name="FirstDividerHider">
            <a:extLst>
              <a:ext uri="{FF2B5EF4-FFF2-40B4-BE49-F238E27FC236}">
                <a16:creationId xmlns:a16="http://schemas.microsoft.com/office/drawing/2014/main" id="{5B2537ED-0985-4CA8-A865-C2C6DFCB18EB}"/>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5486120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13" name="Title_SM">
            <a:extLst>
              <a:ext uri="{FF2B5EF4-FFF2-40B4-BE49-F238E27FC236}">
                <a16:creationId xmlns:a16="http://schemas.microsoft.com/office/drawing/2014/main" id="{99858DC4-E787-41D2-A613-961D60F8911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endParaRPr lang="en-US"/>
          </a:p>
        </p:txBody>
      </p:sp>
      <p:sp>
        <p:nvSpPr>
          <p:cNvPr id="3" name="Content Placeholder 1"/>
          <p:cNvSpPr>
            <a:spLocks noGrp="1"/>
          </p:cNvSpPr>
          <p:nvPr>
            <p:ph sz="quarter" idx="1" hasCustomPrompt="1"/>
          </p:nvPr>
        </p:nvSpPr>
        <p:spPr>
          <a:xfrm>
            <a:off x="481560" y="1844675"/>
            <a:ext cx="2592389"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4" name="Content Placeholder 2"/>
          <p:cNvSpPr>
            <a:spLocks noGrp="1"/>
          </p:cNvSpPr>
          <p:nvPr>
            <p:ph sz="quarter" idx="2" hasCustomPrompt="1"/>
          </p:nvPr>
        </p:nvSpPr>
        <p:spPr>
          <a:xfrm>
            <a:off x="6243216" y="1844674"/>
            <a:ext cx="2592387"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a:p>
            <a:pPr lvl="3"/>
            <a:endParaRPr lang="en-US" dirty="0"/>
          </a:p>
        </p:txBody>
      </p:sp>
      <p:sp>
        <p:nvSpPr>
          <p:cNvPr id="5" name="Content Placeholder 3"/>
          <p:cNvSpPr>
            <a:spLocks noGrp="1"/>
          </p:cNvSpPr>
          <p:nvPr>
            <p:ph sz="quarter" idx="3" hasCustomPrompt="1"/>
          </p:nvPr>
        </p:nvSpPr>
        <p:spPr>
          <a:xfrm>
            <a:off x="481561" y="415113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6" name="Content Placeholder 4"/>
          <p:cNvSpPr>
            <a:spLocks noGrp="1"/>
          </p:cNvSpPr>
          <p:nvPr>
            <p:ph sz="quarter" idx="4" hasCustomPrompt="1"/>
          </p:nvPr>
        </p:nvSpPr>
        <p:spPr>
          <a:xfrm>
            <a:off x="6243152" y="4151245"/>
            <a:ext cx="2592387" cy="2086292"/>
          </a:xfrm>
          <a:prstGeom prst="rect">
            <a:avLst/>
          </a:prstGeom>
        </p:spPr>
        <p:txBody>
          <a:bodyPr lIns="72000" tIns="36000"/>
          <a:lstStyle>
            <a:lvl1pPr>
              <a:defRPr sz="2000"/>
            </a:lvl1pPr>
            <a:lvl2pPr>
              <a:defRPr sz="2000"/>
            </a:lvl2pPr>
            <a:lvl3pPr>
              <a:defRPr sz="2000"/>
            </a:lvl3pPr>
            <a:lvl4pPr>
              <a:defRPr sz="2000"/>
            </a:lvl4pPr>
            <a:lvl5pPr marL="1028700" indent="0">
              <a:buNone/>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9" name="Content Placeholder 5"/>
          <p:cNvSpPr>
            <a:spLocks noGrp="1"/>
          </p:cNvSpPr>
          <p:nvPr>
            <p:ph sz="quarter" idx="11" hasCustomPrompt="1"/>
          </p:nvPr>
        </p:nvSpPr>
        <p:spPr>
          <a:xfrm>
            <a:off x="3359835" y="1844674"/>
            <a:ext cx="2592388"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8" name="Content Placeholder 6"/>
          <p:cNvSpPr>
            <a:spLocks noGrp="1"/>
          </p:cNvSpPr>
          <p:nvPr>
            <p:ph sz="quarter" idx="10" hasCustomPrompt="1"/>
          </p:nvPr>
        </p:nvSpPr>
        <p:spPr>
          <a:xfrm>
            <a:off x="3361288" y="4151861"/>
            <a:ext cx="2592387"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11" name="Content Placeholder 7"/>
          <p:cNvSpPr>
            <a:spLocks noGrp="1"/>
          </p:cNvSpPr>
          <p:nvPr>
            <p:ph sz="quarter" idx="13" hasCustomPrompt="1"/>
          </p:nvPr>
        </p:nvSpPr>
        <p:spPr>
          <a:xfrm>
            <a:off x="9122324" y="1844674"/>
            <a:ext cx="2592387" cy="2089151"/>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a:p>
            <a:pPr lvl="3"/>
            <a:endParaRPr lang="en-US" dirty="0"/>
          </a:p>
        </p:txBody>
      </p:sp>
      <p:sp>
        <p:nvSpPr>
          <p:cNvPr id="10" name="Content Placeholder 8"/>
          <p:cNvSpPr>
            <a:spLocks noGrp="1"/>
          </p:cNvSpPr>
          <p:nvPr>
            <p:ph sz="quarter" idx="12" hasCustomPrompt="1"/>
          </p:nvPr>
        </p:nvSpPr>
        <p:spPr>
          <a:xfrm>
            <a:off x="9122324" y="4151861"/>
            <a:ext cx="2592387" cy="2087562"/>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endParaRPr lang="en-US"/>
          </a:p>
          <a:p>
            <a:pPr lvl="0"/>
            <a:r>
              <a:rPr lang="en-US" dirty="0"/>
              <a:t>First level</a:t>
            </a:r>
            <a:endParaRPr lang="en-US"/>
          </a:p>
          <a:p>
            <a:pPr lvl="1"/>
            <a:r>
              <a:rPr lang="en-US" dirty="0"/>
              <a:t>Second level</a:t>
            </a:r>
            <a:endParaRPr lang="en-US"/>
          </a:p>
        </p:txBody>
      </p:sp>
      <p:sp>
        <p:nvSpPr>
          <p:cNvPr id="14"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089CBEB5-348B-49F3-8F8B-FDEE08950E37}"/>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rgbClr val="1A1816"/>
                </a:solidFill>
                <a:latin typeface="+mn-lt"/>
              </a:rPr>
              <a:t>  |  2021-03-02  |  Ericsson Internal  |  Page </a:t>
            </a:r>
            <a:fld id="{D4BA5480-896C-4BDC-90BC-799A52734715}" type="slidenum">
              <a:rPr lang="en-US" sz="800" b="0" i="0" u="none" smtClean="0">
                <a:solidFill>
                  <a:srgbClr val="1A1816"/>
                </a:solidFill>
                <a:latin typeface="+mn-lt"/>
              </a:rPr>
              <a:t>‹#›</a:t>
            </a:fld>
            <a:endParaRPr lang="en-US" sz="800" b="0" i="0" u="none" dirty="0">
              <a:solidFill>
                <a:srgbClr val="1A1816"/>
              </a:solidFill>
              <a:latin typeface="+mn-lt"/>
            </a:endParaRPr>
          </a:p>
        </p:txBody>
      </p:sp>
      <p:sp>
        <p:nvSpPr>
          <p:cNvPr id="16" name="FirstDividerHider">
            <a:extLst>
              <a:ext uri="{FF2B5EF4-FFF2-40B4-BE49-F238E27FC236}">
                <a16:creationId xmlns:a16="http://schemas.microsoft.com/office/drawing/2014/main" id="{440C0979-D90E-4CC1-9A55-E0FC60A30731}"/>
              </a:ext>
            </a:extLst>
          </p:cNvPr>
          <p:cNvSpPr/>
          <p:nvPr userDrawn="1"/>
        </p:nvSpPr>
        <p:spPr bwMode="auto">
          <a:xfrm>
            <a:off x="396000" y="6408751"/>
            <a:ext cx="79513" cy="262393"/>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436988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lack logo end slide">
    <p:spTree>
      <p:nvGrpSpPr>
        <p:cNvPr id="1" name=""/>
        <p:cNvGrpSpPr/>
        <p:nvPr/>
      </p:nvGrpSpPr>
      <p:grpSpPr>
        <a:xfrm>
          <a:off x="0" y="0"/>
          <a:ext cx="0" cy="0"/>
          <a:chOff x="0" y="0"/>
          <a:chExt cx="0" cy="0"/>
        </a:xfrm>
      </p:grpSpPr>
      <p:sp>
        <p:nvSpPr>
          <p:cNvPr id="9" name="SubTitle_TM">
            <a:extLst>
              <a:ext uri="{FF2B5EF4-FFF2-40B4-BE49-F238E27FC236}">
                <a16:creationId xmlns:a16="http://schemas.microsoft.com/office/drawing/2014/main" id="{B200748E-0B61-48E1-8B47-504C30250995}"/>
              </a:ext>
            </a:extLst>
          </p:cNvPr>
          <p:cNvSpPr>
            <a:spLocks noGrp="1" noChangeArrowheads="1"/>
          </p:cNvSpPr>
          <p:nvPr>
            <p:ph type="subTitle" idx="1" hasCustomPrompt="1"/>
          </p:nvPr>
        </p:nvSpPr>
        <p:spPr>
          <a:xfrm>
            <a:off x="3071813" y="4309200"/>
            <a:ext cx="6048375" cy="347472"/>
          </a:xfrm>
          <a:prstGeom prst="rect">
            <a:avLst/>
          </a:prstGeom>
        </p:spPr>
        <p:txBody>
          <a:bodyPr rIns="72000" anchor="ctr"/>
          <a:lstStyle>
            <a:lvl1pPr marL="0" indent="0" algn="ctr">
              <a:lnSpc>
                <a:spcPct val="100000"/>
              </a:lnSpc>
              <a:spcBef>
                <a:spcPts val="0"/>
              </a:spcBef>
              <a:buFont typeface="Ericsson Hilda Light" charset="0"/>
              <a:buNone/>
              <a:defRPr sz="2000" baseline="0">
                <a:solidFill>
                  <a:schemeClr val="tx1"/>
                </a:solidFill>
                <a:latin typeface="+mn-lt"/>
              </a:defRPr>
            </a:lvl1pPr>
          </a:lstStyle>
          <a:p>
            <a:r>
              <a:rPr lang="en-US" dirty="0"/>
              <a:t>Use this space for relevant Ericsson URLs or hashtags</a:t>
            </a:r>
            <a:endParaRPr lang="en-US"/>
          </a:p>
        </p:txBody>
      </p:sp>
      <p:pic>
        <p:nvPicPr>
          <p:cNvPr id="6" name="Graphic 5">
            <a:extLst>
              <a:ext uri="{FF2B5EF4-FFF2-40B4-BE49-F238E27FC236}">
                <a16:creationId xmlns:a16="http://schemas.microsoft.com/office/drawing/2014/main" id="{8979B00C-7C1F-4F17-8D52-31D787A1234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6895" y="2854112"/>
            <a:ext cx="1163145" cy="1163145"/>
          </a:xfrm>
          <a:prstGeom prst="rect">
            <a:avLst/>
          </a:prstGeom>
        </p:spPr>
      </p:pic>
    </p:spTree>
    <p:extLst>
      <p:ext uri="{BB962C8B-B14F-4D97-AF65-F5344CB8AC3E}">
        <p14:creationId xmlns:p14="http://schemas.microsoft.com/office/powerpoint/2010/main" val="5761685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White logo end slid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EBC62E-40C0-43CF-98DC-55F7A1D1FD31}"/>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err="1">
              <a:ln>
                <a:noFill/>
              </a:ln>
              <a:solidFill>
                <a:schemeClr val="bg1"/>
              </a:solidFill>
              <a:effectLst/>
              <a:latin typeface="+mn-lt"/>
            </a:endParaRPr>
          </a:p>
        </p:txBody>
      </p:sp>
      <p:sp>
        <p:nvSpPr>
          <p:cNvPr id="9" name="SubTitle_TM">
            <a:extLst>
              <a:ext uri="{FF2B5EF4-FFF2-40B4-BE49-F238E27FC236}">
                <a16:creationId xmlns:a16="http://schemas.microsoft.com/office/drawing/2014/main" id="{B200748E-0B61-48E1-8B47-504C30250995}"/>
              </a:ext>
            </a:extLst>
          </p:cNvPr>
          <p:cNvSpPr>
            <a:spLocks noGrp="1" noChangeArrowheads="1"/>
          </p:cNvSpPr>
          <p:nvPr>
            <p:ph type="subTitle" idx="1" hasCustomPrompt="1"/>
          </p:nvPr>
        </p:nvSpPr>
        <p:spPr>
          <a:xfrm>
            <a:off x="3071813" y="4309200"/>
            <a:ext cx="6048375" cy="347472"/>
          </a:xfrm>
          <a:prstGeom prst="rect">
            <a:avLst/>
          </a:prstGeom>
        </p:spPr>
        <p:txBody>
          <a:bodyPr rIns="72000" anchor="ctr"/>
          <a:lstStyle>
            <a:lvl1pPr marL="0" indent="0" algn="ctr">
              <a:lnSpc>
                <a:spcPct val="100000"/>
              </a:lnSpc>
              <a:spcBef>
                <a:spcPts val="0"/>
              </a:spcBef>
              <a:buFont typeface="Ericsson Hilda Light" charset="0"/>
              <a:buNone/>
              <a:defRPr sz="2000" baseline="0">
                <a:solidFill>
                  <a:schemeClr val="bg1"/>
                </a:solidFill>
                <a:latin typeface="+mn-lt"/>
              </a:defRPr>
            </a:lvl1pPr>
          </a:lstStyle>
          <a:p>
            <a:r>
              <a:rPr lang="en-US" dirty="0"/>
              <a:t>Use this space for relevant Ericsson URLs or hashtags</a:t>
            </a:r>
            <a:endParaRPr lang="en-US"/>
          </a:p>
        </p:txBody>
      </p:sp>
      <p:pic>
        <p:nvPicPr>
          <p:cNvPr id="4" name="Graphic 3">
            <a:extLst>
              <a:ext uri="{FF2B5EF4-FFF2-40B4-BE49-F238E27FC236}">
                <a16:creationId xmlns:a16="http://schemas.microsoft.com/office/drawing/2014/main" id="{ACE90D21-D589-4F0A-88B0-94229A40F01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509" y="2842270"/>
            <a:ext cx="1174987" cy="1174987"/>
          </a:xfrm>
          <a:prstGeom prst="rect">
            <a:avLst/>
          </a:prstGeom>
        </p:spPr>
      </p:pic>
    </p:spTree>
    <p:extLst>
      <p:ext uri="{BB962C8B-B14F-4D97-AF65-F5344CB8AC3E}">
        <p14:creationId xmlns:p14="http://schemas.microsoft.com/office/powerpoint/2010/main" val="685361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Embedded characters">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F35DD-3E5E-42CB-AFA5-5E09E14F72A4}"/>
              </a:ext>
            </a:extLst>
          </p:cNvPr>
          <p:cNvSpPr txBox="1"/>
          <p:nvPr userDrawn="1"/>
        </p:nvSpPr>
        <p:spPr bwMode="auto">
          <a:xfrm>
            <a:off x="479425" y="142897"/>
            <a:ext cx="11233149" cy="6792047"/>
          </a:xfrm>
          <a:prstGeom prst="rect">
            <a:avLst/>
          </a:prstGeom>
          <a:noFill/>
          <a:ln w="9525">
            <a:noFill/>
            <a:miter lim="800000"/>
            <a:headEnd/>
            <a:tailEnd/>
          </a:ln>
        </p:spPr>
        <p:txBody>
          <a:bodyPr vert="horz" wrap="square" lIns="72000" tIns="36000" rIns="0" bIns="0" numCol="1" rtlCol="0" anchor="t" anchorCtr="0" compatLnSpc="1">
            <a:prstTxWarp prst="textNoShape">
              <a:avLst/>
            </a:prstTxWarp>
            <a:spAutoFit/>
          </a:bodyPr>
          <a:lstStyle/>
          <a:p>
            <a:pPr marL="0" indent="0">
              <a:buClr>
                <a:schemeClr val="tx1"/>
              </a:buClr>
              <a:buFont typeface="Ericsson Hilda Light" panose="00000400000000000000" pitchFamily="2" charset="0"/>
              <a:buNone/>
            </a:pPr>
            <a:r>
              <a:rPr lang="en-US" sz="1400" b="1" dirty="0">
                <a:solidFill>
                  <a:schemeClr val="tx1"/>
                </a:solidFill>
              </a:rPr>
              <a:t>This Master Slide is to ensure that all our characters are embedded with the presentation. Should not be used in a presentation.</a:t>
            </a:r>
            <a:endParaRPr lang="en-US"/>
          </a:p>
          <a:p>
            <a:pPr marL="0" indent="0">
              <a:buClr>
                <a:schemeClr val="tx1"/>
              </a:buClr>
              <a:buFont typeface="Ericsson Hilda Light" panose="00000400000000000000" pitchFamily="2" charset="0"/>
              <a:buNone/>
            </a:pPr>
            <a:endParaRPr lang="en-US" sz="1400" b="1" dirty="0">
              <a:solidFill>
                <a:schemeClr val="tx1"/>
              </a:solidFill>
            </a:endParaRPr>
          </a:p>
          <a:p>
            <a:pPr marL="0" indent="0">
              <a:buClr>
                <a:schemeClr val="tx1"/>
              </a:buClr>
              <a:buFont typeface="Ericsson Hilda Light" panose="00000400000000000000" pitchFamily="2" charset="0"/>
              <a:buNone/>
            </a:pPr>
            <a:r>
              <a:rPr lang="en-US" sz="1400" dirty="0">
                <a:solidFill>
                  <a:schemeClr val="tx1"/>
                </a:solidFill>
              </a:rPr>
              <a:t>!"#$%&amp;'()*+,./0123456789:;&lt;=&gt;?@ABCDEFGHIJKLMNOPQRSTUVWXYZ[\]^_`</a:t>
            </a:r>
            <a:r>
              <a:rPr lang="en-US" sz="1400" dirty="0" err="1">
                <a:solidFill>
                  <a:schemeClr val="tx1"/>
                </a:solidFill>
              </a:rPr>
              <a:t>abcdefghijklmnopqrstuvwxyz</a:t>
            </a:r>
            <a:r>
              <a:rPr lang="en-US" sz="1400" dirty="0">
                <a:solidFill>
                  <a:schemeClr val="tx1"/>
                </a:solidFill>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US" sz="1400" dirty="0" err="1">
                <a:solidFill>
                  <a:schemeClr val="tx1"/>
                </a:solidFill>
              </a:rPr>
              <a:t>ẀẁẃẄẅỲỳ</a:t>
            </a:r>
            <a:r>
              <a:rPr lang="en-US" sz="1400" dirty="0">
                <a:solidFill>
                  <a:schemeClr val="tx1"/>
                </a:solidFill>
              </a:rPr>
              <a:t>‘’‚“”„†‡•…‰‹›⁄€™ĀĀĂĂĄĄĆĆĊĊČČĎĎĐĐĒĒĖĖĘĘĚĚĞĞĠĠĢĢĪĪĮĮİĶĶĹĹĻĻĽĽŃŃŅŅŇŇŌŌŐŐŔŔŖŖŘŘŚŚŞŞŢŢŤŤŪŪŮŮŰŰŲŲŴŴŶŶŹŹŻŻȘș−≤≥</a:t>
            </a:r>
            <a:r>
              <a:rPr lang="en-US" sz="1400" dirty="0" err="1">
                <a:solidFill>
                  <a:schemeClr val="tx1"/>
                </a:solidFill>
              </a:rPr>
              <a:t>ﬁﬂΆΈΉΊΌΎΏΐΑΒΓΕΖΗΘΙΚΛΜΝΞΟΠΡΣΤΥΦΧΨΪΫΆΈΉΊΰ</a:t>
            </a:r>
            <a:r>
              <a:rPr lang="en-US" sz="1400" dirty="0">
                <a:solidFill>
                  <a:schemeClr val="tx1"/>
                </a:solidFill>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US" sz="1400" dirty="0">
                <a:solidFill>
                  <a:schemeClr val="tx1"/>
                </a:solidFill>
                <a:latin typeface="Ericsson Hilda" panose="00000500000000000000" pitchFamily="2" charset="0"/>
              </a:rPr>
              <a:t>●</a:t>
            </a: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rPr>
              <a:t>!"#$%&amp;'()*+,./0123456789:;&lt;=&gt;?@ABCDEFGHIJKLMNOPQRSTUVWXYZ[\]^_`</a:t>
            </a:r>
            <a:r>
              <a:rPr lang="en-US" sz="1400" b="1" dirty="0" err="1">
                <a:solidFill>
                  <a:schemeClr val="tx1"/>
                </a:solidFill>
              </a:rPr>
              <a:t>abcdefghijklmnopqrstuvwxyz</a:t>
            </a:r>
            <a:r>
              <a:rPr lang="en-US" sz="1400" b="1" dirty="0">
                <a:solidFill>
                  <a:schemeClr val="tx1"/>
                </a:solidFill>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US" sz="1400" b="1" dirty="0" err="1">
                <a:solidFill>
                  <a:schemeClr val="tx1"/>
                </a:solidFill>
              </a:rPr>
              <a:t>ẀẁẃẄẅỲỳ</a:t>
            </a:r>
            <a:r>
              <a:rPr lang="en-US" sz="1400" b="1" dirty="0">
                <a:solidFill>
                  <a:schemeClr val="tx1"/>
                </a:solidFill>
              </a:rPr>
              <a:t>‘’‚“”„†‡•…‰‹›⁄€™ĀĀĂĂĄĄĆĆĊĊČČĎĎĐĐĒĒĖĖĘĘĚĚĞĞĠĠĢĢĪĪĮĮİĶĶĹĹĻĻĽĽŃŃŅŅŇŇŌŌŐŐŔŔŖŖŘŘŚŚŞŞŢŢŤŤŪŪŮŮŰŰŲŲŴŴŶŶŹŹŻŻȘș−≤≥</a:t>
            </a:r>
            <a:r>
              <a:rPr lang="en-US" sz="1400" b="1" dirty="0" err="1">
                <a:solidFill>
                  <a:schemeClr val="tx1"/>
                </a:solidFill>
              </a:rPr>
              <a:t>ﬁﬂΆΈΉΊΌΎΏΐΑΒΓΕΖΗΘΙΚΛΜΝΞΟΠΡΣΤΥΦΧΨΪΫΆΈΉΊΰ</a:t>
            </a:r>
            <a:r>
              <a:rPr lang="en-US" sz="1400" b="1" dirty="0">
                <a:solidFill>
                  <a:schemeClr val="tx1"/>
                </a:solidFill>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US" sz="1400" dirty="0">
                <a:solidFill>
                  <a:schemeClr val="tx1"/>
                </a:solidFill>
                <a:latin typeface="Ericsson Hilda" panose="00000500000000000000" pitchFamily="2" charset="0"/>
              </a:rPr>
              <a:t> </a:t>
            </a:r>
            <a:r>
              <a:rPr lang="en-US" sz="1400" b="1" dirty="0">
                <a:solidFill>
                  <a:schemeClr val="tx1"/>
                </a:solidFill>
                <a:latin typeface="Ericsson Hilda" panose="00000500000000000000" pitchFamily="2" charset="0"/>
              </a:rPr>
              <a:t>●</a:t>
            </a:r>
            <a:endParaRPr lang="en-US" sz="1400" b="1"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dirty="0">
                <a:solidFill>
                  <a:schemeClr val="tx1"/>
                </a:solidFill>
                <a:latin typeface="+mj-lt"/>
              </a:rPr>
              <a:t>!"#$%&amp;'()*+,./0123456789:;&lt;=&gt;?@ABCDEFGHIJKLMNOPQRSTUVWXYZ[\]^_`</a:t>
            </a:r>
            <a:r>
              <a:rPr lang="en-US" sz="1400" dirty="0" err="1">
                <a:solidFill>
                  <a:schemeClr val="tx1"/>
                </a:solidFill>
                <a:latin typeface="+mj-lt"/>
              </a:rPr>
              <a:t>abcdefghijklmnopqrstuvwxyz</a:t>
            </a:r>
            <a:r>
              <a:rPr lang="en-US" sz="1400" dirty="0">
                <a:solidFill>
                  <a:schemeClr val="tx1"/>
                </a:solidFill>
                <a:latin typeface="+mj-lt"/>
              </a:rPr>
              <a:t>{|}~¡¢£¤¥¦§¨©ª«¬®¯°±²³´¶·¸¹º»¼½ÀÁÂÃÄÅÆÇÈËÌÍÎÏÐÑÒÓÔÕÖ×ØÙÚÛÜÝÞßàáâãäåæçèéêëìíîïðñòóôõö÷øùúûüýþÿĀāĂăąĆćĊċ</a:t>
            </a:r>
            <a:r>
              <a:rPr lang="en-US" sz="1400" kern="1200" dirty="0">
                <a:solidFill>
                  <a:schemeClr val="tx1"/>
                </a:solidFill>
                <a:latin typeface="+mn-lt"/>
                <a:ea typeface="+mn-ea"/>
                <a:cs typeface="+mn-cs"/>
              </a:rPr>
              <a:t>Čč</a:t>
            </a:r>
            <a:r>
              <a:rPr lang="en-US" sz="1400" dirty="0">
                <a:solidFill>
                  <a:schemeClr val="tx1"/>
                </a:solidFill>
                <a:latin typeface="+mj-lt"/>
              </a:rPr>
              <a:t>ĎďĐđĒĖėĘęĚěĞğĠġĢģĪīĮįİıĶķĹĺĻļĽľŁłŃńŅņŇňŌŐőŒœŔŕŖŗŘřŚśŞşŠšŢţŤťŪūŮůŰűŲųŴŵŶŷŸŹźŻżŽžƒȘșˆˇ˘˙˚˛˜˝</a:t>
            </a:r>
            <a:r>
              <a:rPr lang="en-US" sz="1400" dirty="0" err="1">
                <a:solidFill>
                  <a:schemeClr val="tx1"/>
                </a:solidFill>
                <a:latin typeface="+mj-lt"/>
              </a:rPr>
              <a:t>ẀẁẃẄẅỲỳ</a:t>
            </a:r>
            <a:r>
              <a:rPr lang="en-US" sz="1400" dirty="0">
                <a:solidFill>
                  <a:schemeClr val="tx1"/>
                </a:solidFill>
                <a:latin typeface="+mj-lt"/>
              </a:rPr>
              <a:t>‘’‚“”„†‡•…‰‹›⁄€™ĀĀĂĂĄĄĆĆĊĊČČĎĎĐĐĒĒĖĖĘĘĚĚĞĞĠĠĢĢĪĪĮĮİĶĶĹĹĻĻĽĽŃŃŅŅŇŇŌŌŐŐŔŔŖŖŘŘŚŚŞŞŢŢŤŤŪŪŮŮŰŰŲŲŴŴŶŶŹŹŻŻȘș−≤≥</a:t>
            </a:r>
            <a:r>
              <a:rPr lang="en-US" sz="1400" dirty="0" err="1">
                <a:solidFill>
                  <a:schemeClr val="tx1"/>
                </a:solidFill>
                <a:latin typeface="+mj-lt"/>
              </a:rPr>
              <a:t>ﬁﬂΆΈΉΊΌΎΏΐΑΒΓΕΖΗΘΙΚΛΜΝΞΟΠΡΣΤΥΦΧΨΪΫΆΈΉΊΰ</a:t>
            </a:r>
            <a:r>
              <a:rPr lang="en-US" sz="1400" dirty="0">
                <a:solidFill>
                  <a:schemeClr val="tx1"/>
                </a:solidFill>
                <a:latin typeface="+mj-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US" sz="1400" dirty="0">
                <a:solidFill>
                  <a:schemeClr val="tx1"/>
                </a:solidFill>
                <a:latin typeface="Ericsson Hilda Light" panose="00000400000000000000" pitchFamily="2" charset="0"/>
              </a:rPr>
              <a:t>●</a:t>
            </a:r>
            <a:endParaRPr lang="en-US" sz="1400"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latin typeface="+mj-lt"/>
              </a:rPr>
              <a:t>!"#$%&amp;'()*+,./0123456789:;&lt;=&gt;?@ABCDEFGHIJKLMNOPQRSTUVWXYZ[\]^_`</a:t>
            </a:r>
            <a:r>
              <a:rPr lang="en-US" sz="1400" b="1" dirty="0" err="1">
                <a:solidFill>
                  <a:schemeClr val="tx1"/>
                </a:solidFill>
                <a:latin typeface="+mj-lt"/>
              </a:rPr>
              <a:t>abcdefghijklmnopqrstuvwxyz</a:t>
            </a:r>
            <a:r>
              <a:rPr lang="en-US" sz="1400" b="1" dirty="0">
                <a:solidFill>
                  <a:schemeClr val="tx1"/>
                </a:solidFill>
                <a:latin typeface="+mj-lt"/>
              </a:rPr>
              <a:t>{|}~¡¢£¤¥¦§¨©ª«¬®¯°±²³´¶·¸¹º»¼½ÀÁÂÃÄÅÆÇÈËÌÍÎÏÐÑÒÓÔÕÖ×ØÙÚÛÜÝÞßàáâãäåæçèéêëìíîïðñòóôõö÷øùúûüýþÿĀāĂăąĆćĊċ</a:t>
            </a:r>
            <a:r>
              <a:rPr lang="en-US" sz="1400" b="1" kern="1200" dirty="0">
                <a:solidFill>
                  <a:schemeClr val="tx1"/>
                </a:solidFill>
                <a:latin typeface="+mn-lt"/>
                <a:ea typeface="+mn-ea"/>
                <a:cs typeface="+mn-cs"/>
              </a:rPr>
              <a:t>Čč</a:t>
            </a:r>
            <a:r>
              <a:rPr lang="en-US" sz="1400" b="1" dirty="0">
                <a:solidFill>
                  <a:schemeClr val="tx1"/>
                </a:solidFill>
                <a:latin typeface="+mj-lt"/>
              </a:rPr>
              <a:t>ĎďĐđĒĖėĘęĚěĞğĠġĢģĪīĮįİıĶķĹĺĻļĽľŁłŃńŅņŇňŌŐőŒœŔŕŖŗŘřŚśŞşŠšŢţŤťŪūŮůŰűŲųŴŵŶŷŸŹźŻżŽžƒȘșˆˇ˘˙˚˛˜˝</a:t>
            </a:r>
            <a:r>
              <a:rPr lang="en-US" sz="1400" b="1" dirty="0" err="1">
                <a:solidFill>
                  <a:schemeClr val="tx1"/>
                </a:solidFill>
                <a:latin typeface="+mj-lt"/>
              </a:rPr>
              <a:t>ẀẁẃẄẅỲỳ</a:t>
            </a:r>
            <a:r>
              <a:rPr lang="en-US" sz="1400" b="1" dirty="0">
                <a:solidFill>
                  <a:schemeClr val="tx1"/>
                </a:solidFill>
                <a:latin typeface="+mj-lt"/>
              </a:rPr>
              <a:t>‘’‚“”„†‡•…‰‹›⁄€™ĀĀĂĂĄĄĆĆĊĊČČĎĎĐĐĒĒĖĖĘĘĚĚĞĞĠĠĢĢĪĪĮĮİĶĶĹĹĻĻĽĽŃŃŅŅŇŇŌŌŐŐŔŔŖŖŘŘŚŚŞŞŢŢŤŤŪŪŮŮŰŰŲŲŴŴŶŶŹŹŻŻȘș−≤≥</a:t>
            </a:r>
            <a:r>
              <a:rPr lang="en-US" sz="1400" b="1" dirty="0" err="1">
                <a:solidFill>
                  <a:schemeClr val="tx1"/>
                </a:solidFill>
                <a:latin typeface="+mj-lt"/>
              </a:rPr>
              <a:t>ﬁﬂΆΈΉΊΌΎΏΐΑΒΓΕΖΗΘΙΚΛΜΝΞΟΠΡΣΤΥΦΧΨΪΫΆΈΉΊΰ</a:t>
            </a:r>
            <a:r>
              <a:rPr lang="en-US" sz="1400" b="1" dirty="0">
                <a:solidFill>
                  <a:schemeClr val="tx1"/>
                </a:solidFill>
                <a:latin typeface="+mj-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r>
              <a:rPr lang="en-US" sz="1400" b="1" dirty="0">
                <a:solidFill>
                  <a:schemeClr val="tx1"/>
                </a:solidFill>
                <a:latin typeface="Ericsson Hilda Light" panose="00000400000000000000" pitchFamily="2" charset="0"/>
              </a:rPr>
              <a:t>●</a:t>
            </a:r>
            <a:endParaRPr lang="en-US" sz="1400" b="1" dirty="0">
              <a:solidFill>
                <a:schemeClr val="tx1"/>
              </a:solidFill>
              <a:latin typeface="+mj-lt"/>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b="1" dirty="0">
              <a:solidFill>
                <a:schemeClr val="tx1"/>
              </a:solidFill>
              <a:latin typeface="Ericsson Technical Icons" panose="00000500000000000000" pitchFamily="2" charset="0"/>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latin typeface="Ericsson Technical Icons" panose="00000500000000000000" pitchFamily="2" charset="0"/>
              </a:rPr>
              <a:t>B C D F G H I L M O P R S W X b c d f g h I l m o p r s w x</a:t>
            </a:r>
            <a:endParaRPr lang="en-US" sz="1400" b="1" dirty="0">
              <a:solidFill>
                <a:schemeClr val="tx1"/>
              </a:solidFill>
              <a:latin typeface="+mj-lt"/>
            </a:endParaRPr>
          </a:p>
        </p:txBody>
      </p:sp>
    </p:spTree>
    <p:extLst>
      <p:ext uri="{BB962C8B-B14F-4D97-AF65-F5344CB8AC3E}">
        <p14:creationId xmlns:p14="http://schemas.microsoft.com/office/powerpoint/2010/main" val="1410470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tement Page 1">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11" name="Title_TM">
            <a:extLst>
              <a:ext uri="{FF2B5EF4-FFF2-40B4-BE49-F238E27FC236}">
                <a16:creationId xmlns:a16="http://schemas.microsoft.com/office/drawing/2014/main" id="{48FE7FF9-3930-4C4A-8BC6-EB9A286812D4}"/>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GB" dirty="0"/>
            </a:br>
            <a:r>
              <a:rPr lang="en-US" dirty="0"/>
              <a:t>Ericsson Hilda Light 60pt, </a:t>
            </a:r>
            <a:br>
              <a:rPr lang="en-GB" dirty="0"/>
            </a:br>
            <a:r>
              <a:rPr lang="en-US" dirty="0"/>
              <a:t>Ericsson White, </a:t>
            </a:r>
            <a:br>
              <a:rPr lang="en-GB" dirty="0"/>
            </a:br>
            <a:r>
              <a:rPr lang="en-US" dirty="0"/>
              <a:t>max 5-lines</a:t>
            </a:r>
            <a:endParaRPr lang="en-US"/>
          </a:p>
        </p:txBody>
      </p:sp>
      <p:sp>
        <p:nvSpPr>
          <p:cNvPr id="12" name="SubTitle_TM">
            <a:extLst>
              <a:ext uri="{FF2B5EF4-FFF2-40B4-BE49-F238E27FC236}">
                <a16:creationId xmlns:a16="http://schemas.microsoft.com/office/drawing/2014/main" id="{A60848B0-180A-4C02-A8B3-E172AF538B61}"/>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id="{5035D0DD-E99D-4FBA-B8C0-65E91EC04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F4D3A834-11EE-4BDF-A704-0BF0873EFBA3}"/>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2021-03-02  |  Ericsson Internal  |  Page </a:t>
            </a:r>
            <a:fld id="{3859A8F4-CB65-4D84-A94A-4DA31BF6F09A}" type="slidenum">
              <a:rPr lang="en-US" sz="800" b="0" i="0" u="none" smtClean="0">
                <a:solidFill>
                  <a:schemeClr val="bg1"/>
                </a:solidFill>
                <a:latin typeface="+mn-lt"/>
              </a:rPr>
              <a:t>‹#›</a:t>
            </a:fld>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id="{B0BFCB65-C4A0-4777-AB6F-CDDDEBA7BAEE}"/>
              </a:ext>
            </a:extLst>
          </p:cNvPr>
          <p:cNvSpPr/>
          <p:nvPr userDrawn="1"/>
        </p:nvSpPr>
        <p:spPr bwMode="auto">
          <a:xfrm>
            <a:off x="396000" y="6408751"/>
            <a:ext cx="79513" cy="262393"/>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108219646"/>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tement Page 2">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0" name="Title_TM">
            <a:extLst>
              <a:ext uri="{FF2B5EF4-FFF2-40B4-BE49-F238E27FC236}">
                <a16:creationId xmlns:a16="http://schemas.microsoft.com/office/drawing/2014/main" id="{4F3FE80A-6B53-492B-8FC1-A575806A0D00}"/>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GB" dirty="0"/>
            </a:br>
            <a:r>
              <a:rPr lang="en-US" dirty="0"/>
              <a:t>Ericsson Hilda Light 60pt, </a:t>
            </a:r>
            <a:br>
              <a:rPr lang="en-GB" dirty="0"/>
            </a:br>
            <a:r>
              <a:rPr lang="en-US" dirty="0"/>
              <a:t>Ericsson White, </a:t>
            </a:r>
            <a:br>
              <a:rPr lang="en-GB" dirty="0"/>
            </a:br>
            <a:r>
              <a:rPr lang="en-US" dirty="0"/>
              <a:t>max 5-lines</a:t>
            </a:r>
            <a:endParaRPr lang="en-US"/>
          </a:p>
        </p:txBody>
      </p:sp>
      <p:sp>
        <p:nvSpPr>
          <p:cNvPr id="11" name="SubTitle_TM">
            <a:extLst>
              <a:ext uri="{FF2B5EF4-FFF2-40B4-BE49-F238E27FC236}">
                <a16:creationId xmlns:a16="http://schemas.microsoft.com/office/drawing/2014/main" id="{3AECA499-20B0-4F79-85A2-1C9D1BFBB0C0}"/>
              </a:ext>
            </a:extLst>
          </p:cNvPr>
          <p:cNvSpPr>
            <a:spLocks noGrp="1" noChangeArrowheads="1"/>
          </p:cNvSpPr>
          <p:nvPr>
            <p:ph type="subTitle" idx="1" hasCustomPrompt="1"/>
          </p:nvPr>
        </p:nvSpPr>
        <p:spPr>
          <a:xfrm>
            <a:off x="479424"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id="{BB77A080-9B1F-4D75-A79E-8C7540FBB16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A51D0608-0A57-43BF-AD18-8DFD8B5D249B}"/>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2021-03-02  |  Ericsson Internal  |  Page </a:t>
            </a:r>
            <a:fld id="{4FB0E4A0-0D56-4D16-BCDF-B2855223BBF6}" type="slidenum">
              <a:rPr lang="en-US" sz="800" b="0" i="0" u="none" smtClean="0">
                <a:solidFill>
                  <a:schemeClr val="bg1"/>
                </a:solidFill>
                <a:latin typeface="+mn-lt"/>
              </a:rPr>
              <a:t>‹#›</a:t>
            </a:fld>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id="{E1090122-906E-44AF-A054-14B12CB245F6}"/>
              </a:ext>
            </a:extLst>
          </p:cNvPr>
          <p:cNvSpPr/>
          <p:nvPr userDrawn="1"/>
        </p:nvSpPr>
        <p:spPr bwMode="auto">
          <a:xfrm>
            <a:off x="396000" y="6408751"/>
            <a:ext cx="79513" cy="262393"/>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99406540"/>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Page 3">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accent3"/>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10" name="Title_TM">
            <a:extLst>
              <a:ext uri="{FF2B5EF4-FFF2-40B4-BE49-F238E27FC236}">
                <a16:creationId xmlns:a16="http://schemas.microsoft.com/office/drawing/2014/main" id="{6AB007D5-DA18-4842-9C2D-8C72512602C0}"/>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GB" dirty="0"/>
            </a:br>
            <a:r>
              <a:rPr lang="en-US" dirty="0"/>
              <a:t>Ericsson Hilda Light 60pt, </a:t>
            </a:r>
            <a:br>
              <a:rPr lang="en-GB" dirty="0"/>
            </a:br>
            <a:r>
              <a:rPr lang="en-US" dirty="0"/>
              <a:t>Ericsson White, </a:t>
            </a:r>
            <a:br>
              <a:rPr lang="en-GB" dirty="0"/>
            </a:br>
            <a:r>
              <a:rPr lang="en-US" dirty="0"/>
              <a:t>max 5-lines</a:t>
            </a:r>
            <a:endParaRPr lang="en-US"/>
          </a:p>
        </p:txBody>
      </p:sp>
      <p:sp>
        <p:nvSpPr>
          <p:cNvPr id="11" name="SubTitle_TM">
            <a:extLst>
              <a:ext uri="{FF2B5EF4-FFF2-40B4-BE49-F238E27FC236}">
                <a16:creationId xmlns:a16="http://schemas.microsoft.com/office/drawing/2014/main" id="{0D3699C9-F9CA-4781-89C3-F0A901D1F1AF}"/>
              </a:ext>
            </a:extLst>
          </p:cNvPr>
          <p:cNvSpPr>
            <a:spLocks noGrp="1" noChangeArrowheads="1"/>
          </p:cNvSpPr>
          <p:nvPr>
            <p:ph type="subTitle" idx="1" hasCustomPrompt="1"/>
          </p:nvPr>
        </p:nvSpPr>
        <p:spPr>
          <a:xfrm>
            <a:off x="479424"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id="{01042C2C-5CDA-4F99-B59E-8CE43FEF21B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9A384A6-2ED7-4C73-9166-564C827C9CC4}"/>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2021-03-02  |  Ericsson Internal  |  Page </a:t>
            </a:r>
            <a:fld id="{E33FB3FB-E604-4ADE-85EF-3B926F7AF1F1}" type="slidenum">
              <a:rPr lang="en-US" sz="800" b="0" i="0" u="none" smtClean="0">
                <a:solidFill>
                  <a:schemeClr val="bg1"/>
                </a:solidFill>
                <a:latin typeface="+mn-lt"/>
              </a:rPr>
              <a:t>‹#›</a:t>
            </a:fld>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id="{82C84FC9-A121-42A0-B02B-2C2E8358C2B7}"/>
              </a:ext>
            </a:extLst>
          </p:cNvPr>
          <p:cNvSpPr/>
          <p:nvPr userDrawn="1"/>
        </p:nvSpPr>
        <p:spPr bwMode="auto">
          <a:xfrm>
            <a:off x="396000" y="6408751"/>
            <a:ext cx="79513" cy="262393"/>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450366910"/>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Page 4">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5"/>
          </a:solidFill>
          <a:ln>
            <a:noFill/>
          </a:ln>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0" name="Title_TM">
            <a:extLst>
              <a:ext uri="{FF2B5EF4-FFF2-40B4-BE49-F238E27FC236}">
                <a16:creationId xmlns:a16="http://schemas.microsoft.com/office/drawing/2014/main" id="{F1368AB3-821C-4A71-B119-C0A8AA44A93F}"/>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GB" dirty="0"/>
            </a:br>
            <a:r>
              <a:rPr lang="en-US" dirty="0"/>
              <a:t>Ericsson Hilda Light 60pt, </a:t>
            </a:r>
            <a:br>
              <a:rPr lang="en-GB" dirty="0"/>
            </a:br>
            <a:r>
              <a:rPr lang="en-US" dirty="0"/>
              <a:t>Ericsson White, </a:t>
            </a:r>
            <a:br>
              <a:rPr lang="en-GB" dirty="0"/>
            </a:br>
            <a:r>
              <a:rPr lang="en-US" dirty="0"/>
              <a:t>max 5-lines</a:t>
            </a:r>
            <a:endParaRPr lang="en-US"/>
          </a:p>
        </p:txBody>
      </p:sp>
      <p:sp>
        <p:nvSpPr>
          <p:cNvPr id="11" name="SubTitle_TM">
            <a:extLst>
              <a:ext uri="{FF2B5EF4-FFF2-40B4-BE49-F238E27FC236}">
                <a16:creationId xmlns:a16="http://schemas.microsoft.com/office/drawing/2014/main" id="{8561E9FC-533B-4891-A7E3-A3DDB1BD26FB}"/>
              </a:ext>
            </a:extLst>
          </p:cNvPr>
          <p:cNvSpPr>
            <a:spLocks noGrp="1" noChangeArrowheads="1"/>
          </p:cNvSpPr>
          <p:nvPr>
            <p:ph type="subTitle" idx="1" hasCustomPrompt="1"/>
          </p:nvPr>
        </p:nvSpPr>
        <p:spPr>
          <a:xfrm>
            <a:off x="480218"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id="{54A0CF15-A701-44C3-81FC-A544265685B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88BB9017-2EBC-4916-882A-FAB5684DE9CF}"/>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2021-03-02  |  Ericsson Internal  |  Page </a:t>
            </a:r>
            <a:fld id="{9154420A-6147-4D55-933F-01422120CC87}" type="slidenum">
              <a:rPr lang="en-US" sz="800" b="0" i="0" u="none" smtClean="0">
                <a:solidFill>
                  <a:schemeClr val="bg1"/>
                </a:solidFill>
                <a:latin typeface="+mn-lt"/>
              </a:rPr>
              <a:t>‹#›</a:t>
            </a:fld>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id="{E7F6A807-1479-4A4A-8685-DB8E37BEB19A}"/>
              </a:ext>
            </a:extLst>
          </p:cNvPr>
          <p:cNvSpPr/>
          <p:nvPr userDrawn="1"/>
        </p:nvSpPr>
        <p:spPr bwMode="auto">
          <a:xfrm>
            <a:off x="396000" y="6408751"/>
            <a:ext cx="79513" cy="262393"/>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593654033"/>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Page 5">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4"/>
          </a:solidFill>
          <a:ln>
            <a:noFill/>
          </a:ln>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2" name="Title_TM">
            <a:extLst>
              <a:ext uri="{FF2B5EF4-FFF2-40B4-BE49-F238E27FC236}">
                <a16:creationId xmlns:a16="http://schemas.microsoft.com/office/drawing/2014/main" id="{93CB56C1-2916-4C60-8532-A023564D2C57}"/>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GB" dirty="0"/>
            </a:br>
            <a:r>
              <a:rPr lang="en-US" dirty="0"/>
              <a:t>Ericsson Hilda Light 60pt, </a:t>
            </a:r>
            <a:br>
              <a:rPr lang="en-GB" dirty="0"/>
            </a:br>
            <a:r>
              <a:rPr lang="en-US" dirty="0"/>
              <a:t>Ericsson White, </a:t>
            </a:r>
            <a:br>
              <a:rPr lang="en-GB" dirty="0"/>
            </a:br>
            <a:r>
              <a:rPr lang="en-US" dirty="0"/>
              <a:t>max 5-lines</a:t>
            </a:r>
            <a:endParaRPr lang="en-US"/>
          </a:p>
        </p:txBody>
      </p:sp>
      <p:sp>
        <p:nvSpPr>
          <p:cNvPr id="13" name="SubTitle_TM">
            <a:extLst>
              <a:ext uri="{FF2B5EF4-FFF2-40B4-BE49-F238E27FC236}">
                <a16:creationId xmlns:a16="http://schemas.microsoft.com/office/drawing/2014/main" id="{61DC6511-5700-4E95-89CA-81484C248C03}"/>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endParaRPr lang="en-US"/>
          </a:p>
          <a:p>
            <a:r>
              <a:rPr lang="en-US" dirty="0"/>
              <a:t>Ericsson White, Ericsson Hilda 20pt</a:t>
            </a:r>
            <a:endParaRPr lang="en-US"/>
          </a:p>
        </p:txBody>
      </p:sp>
      <p:pic>
        <p:nvPicPr>
          <p:cNvPr id="6" name="Graphic 5">
            <a:extLst>
              <a:ext uri="{FF2B5EF4-FFF2-40B4-BE49-F238E27FC236}">
                <a16:creationId xmlns:a16="http://schemas.microsoft.com/office/drawing/2014/main" id="{34B7B746-B315-4EB5-B3A2-CA259B065B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7" name="txtfooterCopy" descr="{&#10; &quot;SkabelonDesign&quot;: {&#10; &quot;textualValue&quot;: &quot;&lt;key1/&gt;&quot;,&#10; &quot;bindingCollection&quot;: {&#10; &quot;key1&quot;: {&quot;SkabelonDesign&quot;:{&quot;type&quot;:&quot;Text&quot;,&quot;binding&quot;:&quot;Module.FooterText&quot;}}&#10; }&#10; }&#10;}">
            <a:extLst>
              <a:ext uri="{FF2B5EF4-FFF2-40B4-BE49-F238E27FC236}">
                <a16:creationId xmlns:a16="http://schemas.microsoft.com/office/drawing/2014/main" id="{515DEFEB-D8FB-411D-89D1-C457BD4FE531}"/>
              </a:ext>
            </a:extLst>
          </p:cNvPr>
          <p:cNvSpPr txBox="1"/>
          <p:nvPr userDrawn="1"/>
        </p:nvSpPr>
        <p:spPr>
          <a:xfrm>
            <a:off x="396000" y="6524625"/>
            <a:ext cx="2040623" cy="123111"/>
          </a:xfrm>
          <a:prstGeom prst="rect">
            <a:avLst/>
          </a:prstGeom>
          <a:noFill/>
        </p:spPr>
        <p:txBody>
          <a:bodyPr vert="horz" wrap="none" lIns="0" tIns="0" rIns="0" bIns="0" rtlCol="0">
            <a:spAutoFit/>
          </a:bodyPr>
          <a:lstStyle/>
          <a:p>
            <a:pPr marL="0" indent="0" algn="l">
              <a:buFontTx/>
              <a:buNone/>
            </a:pPr>
            <a:r>
              <a:rPr lang="en-US" sz="800" b="0" i="0" u="none">
                <a:solidFill>
                  <a:schemeClr val="bg1"/>
                </a:solidFill>
                <a:latin typeface="+mn-lt"/>
              </a:rPr>
              <a:t>  |  2021-03-02  |  Ericsson Internal  |  Page </a:t>
            </a:r>
            <a:fld id="{0D85C227-A0D2-4204-84C8-E65E0A63DCE6}" type="slidenum">
              <a:rPr lang="en-US" sz="800" b="0" i="0" u="none" smtClean="0">
                <a:solidFill>
                  <a:schemeClr val="bg1"/>
                </a:solidFill>
                <a:latin typeface="+mn-lt"/>
              </a:rPr>
              <a:t>‹#›</a:t>
            </a:fld>
            <a:endParaRPr lang="en-US" sz="800" b="0" i="0" u="none" dirty="0">
              <a:solidFill>
                <a:schemeClr val="bg1"/>
              </a:solidFill>
              <a:latin typeface="+mn-lt"/>
            </a:endParaRPr>
          </a:p>
        </p:txBody>
      </p:sp>
      <p:sp>
        <p:nvSpPr>
          <p:cNvPr id="8" name="FirstDividerHider">
            <a:extLst>
              <a:ext uri="{FF2B5EF4-FFF2-40B4-BE49-F238E27FC236}">
                <a16:creationId xmlns:a16="http://schemas.microsoft.com/office/drawing/2014/main" id="{3E2F9C47-A316-4B0F-8C2E-D42B253351EB}"/>
              </a:ext>
            </a:extLst>
          </p:cNvPr>
          <p:cNvSpPr/>
          <p:nvPr userDrawn="1"/>
        </p:nvSpPr>
        <p:spPr bwMode="auto">
          <a:xfrm>
            <a:off x="396000" y="6408751"/>
            <a:ext cx="79513" cy="262393"/>
          </a:xfrm>
          <a:prstGeom prst="rect">
            <a:avLst/>
          </a:prstGeom>
          <a:solidFill>
            <a:schemeClr val="accent4"/>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4136202525"/>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Title_SM"/>
          <p:cNvSpPr>
            <a:spLocks noGrp="1" noChangeArrowheads="1"/>
          </p:cNvSpPr>
          <p:nvPr>
            <p:ph type="title"/>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p>
            <a:pPr lvl="0"/>
            <a:r>
              <a:rPr lang="en-US" dirty="0"/>
              <a:t>Slide title, Ericsson Hilda Light 40pt, Ericsson Black, max 2-lines</a:t>
            </a:r>
            <a:endParaRPr lang="en-US"/>
          </a:p>
        </p:txBody>
      </p:sp>
      <p:pic>
        <p:nvPicPr>
          <p:cNvPr id="6" name="Graphic 5" hidden="1">
            <a:extLst>
              <a:ext uri="{FF2B5EF4-FFF2-40B4-BE49-F238E27FC236}">
                <a16:creationId xmlns:a16="http://schemas.microsoft.com/office/drawing/2014/main" id="{DE25556D-527C-4037-A1EA-D4D374B5DCA7}"/>
              </a:ext>
            </a:extLst>
          </p:cNvPr>
          <p:cNvPicPr>
            <a:picLocks noChangeAspect="1"/>
          </p:cNvPicPr>
          <p:nvPr userDrawn="1"/>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11490452" y="476250"/>
            <a:ext cx="256032" cy="256032"/>
          </a:xfrm>
          <a:prstGeom prst="rect">
            <a:avLst/>
          </a:prstGeom>
        </p:spPr>
      </p:pic>
      <p:pic>
        <p:nvPicPr>
          <p:cNvPr id="3" name="image" descr="{&quot;templafy&quot;:{&quot;id&quot;:&quot;b7294b33-6b18-4377-8857-b97c715a35f0&quot;}}" title="Form.LogoInsertion.Pplogoname">
            <a:extLst>
              <a:ext uri="{FF2B5EF4-FFF2-40B4-BE49-F238E27FC236}">
                <a16:creationId xmlns:a16="http://schemas.microsoft.com/office/drawing/2014/main" id="{4C790698-A48D-4972-A5EF-97DB073033E3}"/>
              </a:ext>
            </a:extLst>
          </p:cNvPr>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11379841" y="429421"/>
            <a:ext cx="482229" cy="482439"/>
          </a:xfrm>
          <a:prstGeom prst="rect">
            <a:avLst/>
          </a:prstGeom>
        </p:spPr>
      </p:pic>
      <p:sp>
        <p:nvSpPr>
          <p:cNvPr id="8" name="Text Placeholder 2">
            <a:extLst>
              <a:ext uri="{FF2B5EF4-FFF2-40B4-BE49-F238E27FC236}">
                <a16:creationId xmlns:a16="http://schemas.microsoft.com/office/drawing/2014/main" id="{483145CE-A2DE-4236-A4F9-8AE088671CA5}"/>
              </a:ext>
            </a:extLst>
          </p:cNvPr>
          <p:cNvSpPr>
            <a:spLocks noGrp="1"/>
          </p:cNvSpPr>
          <p:nvPr>
            <p:ph type="body" idx="1"/>
          </p:nvPr>
        </p:nvSpPr>
        <p:spPr>
          <a:xfrm>
            <a:off x="479425" y="1844674"/>
            <a:ext cx="11233150" cy="4392613"/>
          </a:xfrm>
          <a:prstGeom prst="rect">
            <a:avLst/>
          </a:prstGeom>
        </p:spPr>
        <p:txBody>
          <a:bodyPr vert="horz" lIns="72000" tIns="36000" rIns="72000" bIns="36000" rtlCol="0">
            <a:noAutofit/>
          </a:bodyPr>
          <a:lstStyle/>
          <a:p>
            <a:pPr lvl="0"/>
            <a:r>
              <a:rPr lang="en-US" dirty="0"/>
              <a:t>Click to edit Master text styles</a:t>
            </a:r>
            <a:endParaRPr lang="en-US"/>
          </a:p>
          <a:p>
            <a:pPr lvl="1"/>
            <a:r>
              <a:rPr lang="en-US" dirty="0"/>
              <a:t>Second level</a:t>
            </a:r>
            <a:endParaRPr lang="en-US"/>
          </a:p>
          <a:p>
            <a:pPr lvl="2"/>
            <a:r>
              <a:rPr lang="en-US" dirty="0"/>
              <a:t>Third level</a:t>
            </a:r>
            <a:endParaRPr lang="en-US"/>
          </a:p>
          <a:p>
            <a:pPr lvl="3"/>
            <a:r>
              <a:rPr lang="en-US" dirty="0"/>
              <a:t>Fourth level</a:t>
            </a:r>
            <a:endParaRPr lang="en-US"/>
          </a:p>
          <a:p>
            <a:pPr lvl="4"/>
            <a:r>
              <a:rPr lang="en-US" dirty="0"/>
              <a:t>Fifth level</a:t>
            </a:r>
            <a:endParaRPr lang="en-US"/>
          </a:p>
          <a:p>
            <a:pPr lvl="5"/>
            <a:r>
              <a:rPr lang="en-US" dirty="0"/>
              <a:t>6</a:t>
            </a:r>
            <a:endParaRPr lang="en-US"/>
          </a:p>
          <a:p>
            <a:pPr lvl="6"/>
            <a:r>
              <a:rPr lang="en-US" dirty="0"/>
              <a:t>7</a:t>
            </a:r>
            <a:endParaRPr lang="en-US"/>
          </a:p>
          <a:p>
            <a:pPr lvl="7"/>
            <a:r>
              <a:rPr lang="en-US" dirty="0"/>
              <a:t>8</a:t>
            </a:r>
            <a:endParaRPr lang="en-US"/>
          </a:p>
          <a:p>
            <a:pPr lvl="8"/>
            <a:r>
              <a:rPr lang="en-US" dirty="0"/>
              <a:t>9</a:t>
            </a:r>
            <a:endParaRPr lang="en-US"/>
          </a:p>
        </p:txBody>
      </p:sp>
    </p:spTree>
    <p:extLst>
      <p:ext uri="{BB962C8B-B14F-4D97-AF65-F5344CB8AC3E}">
        <p14:creationId xmlns:p14="http://schemas.microsoft.com/office/powerpoint/2010/main" val="2523064765"/>
      </p:ext>
    </p:extLst>
  </p:cSld>
  <p:clrMap bg1="lt1" tx1="dk1" bg2="lt2" tx2="dk2" accent1="accent1" accent2="accent2" accent3="accent3" accent4="accent4" accent5="accent5" accent6="accent6" hlink="hlink" folHlink="folHlink"/>
  <p:sldLayoutIdLst>
    <p:sldLayoutId id="2147483661" r:id="rId1"/>
    <p:sldLayoutId id="2147483693" r:id="rId2"/>
    <p:sldLayoutId id="2147483662"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91" r:id="rId13"/>
    <p:sldLayoutId id="2147483673" r:id="rId14"/>
    <p:sldLayoutId id="2147483697" r:id="rId15"/>
    <p:sldLayoutId id="2147483698" r:id="rId16"/>
    <p:sldLayoutId id="2147483699" r:id="rId17"/>
    <p:sldLayoutId id="2147483700" r:id="rId18"/>
    <p:sldLayoutId id="2147483701" r:id="rId19"/>
    <p:sldLayoutId id="2147483702" r:id="rId20"/>
    <p:sldLayoutId id="2147483703" r:id="rId21"/>
    <p:sldLayoutId id="2147483674" r:id="rId22"/>
    <p:sldLayoutId id="2147483706" r:id="rId23"/>
    <p:sldLayoutId id="2147483694" r:id="rId24"/>
    <p:sldLayoutId id="2147483682" r:id="rId25"/>
    <p:sldLayoutId id="2147483683" r:id="rId26"/>
    <p:sldLayoutId id="2147483684" r:id="rId27"/>
    <p:sldLayoutId id="2147483685" r:id="rId28"/>
    <p:sldLayoutId id="2147483675" r:id="rId29"/>
    <p:sldLayoutId id="2147483676" r:id="rId30"/>
    <p:sldLayoutId id="2147483686" r:id="rId31"/>
    <p:sldLayoutId id="2147483687" r:id="rId32"/>
    <p:sldLayoutId id="2147483688" r:id="rId33"/>
    <p:sldLayoutId id="2147483689" r:id="rId34"/>
    <p:sldLayoutId id="2147483696" r:id="rId35"/>
    <p:sldLayoutId id="2147483677" r:id="rId36"/>
    <p:sldLayoutId id="2147483678" r:id="rId37"/>
    <p:sldLayoutId id="2147483679" r:id="rId38"/>
    <p:sldLayoutId id="2147483680" r:id="rId39"/>
    <p:sldLayoutId id="2147483690" r:id="rId40"/>
    <p:sldLayoutId id="2147483681" r:id="rId41"/>
    <p:sldLayoutId id="2147483692" r:id="rId42"/>
    <p:sldLayoutId id="2147483704" r:id="rId43"/>
    <p:sldLayoutId id="2147483705" r:id="rId44"/>
  </p:sldLayoutIdLst>
  <p:hf sldNum="0" hdr="0" ftr="0" dt="0"/>
  <p:txStyles>
    <p:title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p:titleStyle>
    <p:bodyStyle>
      <a:lvl1pPr marL="1800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ea typeface="+mn-ea"/>
          <a:cs typeface="+mn-cs"/>
        </a:defRPr>
      </a:lvl1pPr>
      <a:lvl2pPr marL="36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2pPr>
      <a:lvl3pPr marL="54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3pPr>
      <a:lvl4pPr marL="72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4pPr>
      <a:lvl5pPr marL="903600" indent="-180000" algn="l" rtl="0" eaLnBrk="1" fontAlgn="base" hangingPunct="1">
        <a:spcBef>
          <a:spcPts val="800"/>
        </a:spcBef>
        <a:spcAft>
          <a:spcPct val="0"/>
        </a:spcAft>
        <a:buClrTx/>
        <a:buFont typeface="Ericsson Hilda" panose="00000500000000000000" pitchFamily="2" charset="0"/>
        <a:buChar char="●"/>
        <a:defRPr sz="2000" kern="1000" spc="-30">
          <a:solidFill>
            <a:schemeClr val="tx1"/>
          </a:solidFill>
          <a:latin typeface="+mn-lt"/>
        </a:defRPr>
      </a:lvl5pPr>
      <a:lvl6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6pPr>
      <a:lvl7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7pPr>
      <a:lvl8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8pPr>
      <a:lvl9pPr marL="903600" indent="-180000" algn="l" rtl="0" eaLnBrk="1" fontAlgn="base" hangingPunct="1">
        <a:spcBef>
          <a:spcPts val="800"/>
        </a:spcBef>
        <a:spcAft>
          <a:spcPct val="0"/>
        </a:spcAft>
        <a:buClrTx/>
        <a:buFont typeface="Ericsson Hilda" panose="00000500000000000000"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A4A3A4"/>
          </p15:clr>
        </p15:guide>
        <p15:guide id="2" pos="302">
          <p15:clr>
            <a:srgbClr val="A4A3A4"/>
          </p15:clr>
        </p15:guide>
        <p15:guide id="3" pos="1935">
          <p15:clr>
            <a:srgbClr val="A4A3A4"/>
          </p15:clr>
        </p15:guide>
        <p15:guide id="4" orient="horz" pos="981">
          <p15:clr>
            <a:srgbClr val="A4A3A4"/>
          </p15:clr>
        </p15:guide>
        <p15:guide id="6" pos="2116">
          <p15:clr>
            <a:srgbClr val="A4A3A4"/>
          </p15:clr>
        </p15:guide>
        <p15:guide id="7" pos="3931">
          <p15:clr>
            <a:srgbClr val="A4A3A4"/>
          </p15:clr>
        </p15:guide>
        <p15:guide id="9" pos="3749">
          <p15:clr>
            <a:srgbClr val="A4A3A4"/>
          </p15:clr>
        </p15:guide>
        <p15:guide id="10" pos="5564">
          <p15:clr>
            <a:srgbClr val="A4A3A4"/>
          </p15:clr>
        </p15:guide>
        <p15:guide id="12" pos="5745">
          <p15:clr>
            <a:srgbClr val="A4A3A4"/>
          </p15:clr>
        </p15:guide>
        <p15:guide id="13" pos="7378">
          <p15:clr>
            <a:srgbClr val="A4A3A4"/>
          </p15:clr>
        </p15:guide>
        <p15:guide id="16" orient="horz" pos="2478">
          <p15:clr>
            <a:srgbClr val="A4A3A4"/>
          </p15:clr>
        </p15:guide>
        <p15:guide id="17" orient="horz" pos="2614">
          <p15:clr>
            <a:srgbClr val="A4A3A4"/>
          </p15:clr>
        </p15:guide>
        <p15:guide id="18" orient="horz" pos="3929">
          <p15:clr>
            <a:srgbClr val="A4A3A4"/>
          </p15:clr>
        </p15:guide>
        <p15:guide id="19" orient="horz" pos="4110">
          <p15:clr>
            <a:srgbClr val="A4A3A4"/>
          </p15:clr>
        </p15:guide>
        <p15:guide id="20" orient="horz" pos="1162">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em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5.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tags" Target="../tags/tag7.xml"/><Relationship Id="rId7" Type="http://schemas.openxmlformats.org/officeDocument/2006/relationships/image" Target="../media/image10.jpg"/><Relationship Id="rId2" Type="http://schemas.openxmlformats.org/officeDocument/2006/relationships/customXml" Target="../../customXml/item14.xml"/><Relationship Id="rId1" Type="http://schemas.openxmlformats.org/officeDocument/2006/relationships/customXml" Target="../../customXml/item37.xml"/><Relationship Id="rId6" Type="http://schemas.openxmlformats.org/officeDocument/2006/relationships/image" Target="../media/image9.jpg"/><Relationship Id="rId5" Type="http://schemas.openxmlformats.org/officeDocument/2006/relationships/notesSlide" Target="../notesSlides/notesSlide12.xml"/><Relationship Id="rId4" Type="http://schemas.openxmlformats.org/officeDocument/2006/relationships/slideLayout" Target="../slideLayouts/slideLayout14.xml"/><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customXml" Target="../../customXml/item2.xml"/><Relationship Id="rId1" Type="http://schemas.openxmlformats.org/officeDocument/2006/relationships/customXml" Target="../../customXml/item29.xml"/><Relationship Id="rId6" Type="http://schemas.openxmlformats.org/officeDocument/2006/relationships/image" Target="../media/image13.jpeg"/><Relationship Id="rId5" Type="http://schemas.openxmlformats.org/officeDocument/2006/relationships/notesSlide" Target="../notesSlides/notesSlide13.xml"/><Relationship Id="rId4"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ags" Target="../tags/tag9.xml"/><Relationship Id="rId5" Type="http://schemas.openxmlformats.org/officeDocument/2006/relationships/image" Target="../media/image14.jpeg"/><Relationship Id="rId4" Type="http://schemas.openxmlformats.org/officeDocument/2006/relationships/chart" Target="../charts/chart9.xml"/></Relationships>
</file>

<file path=ppt/slides/_rels/slide1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customXml" Target="../../customXml/item33.xml"/><Relationship Id="rId1" Type="http://schemas.openxmlformats.org/officeDocument/2006/relationships/customXml" Target="../../customXml/item19.xml"/><Relationship Id="rId5" Type="http://schemas.openxmlformats.org/officeDocument/2006/relationships/notesSlide" Target="../notesSlides/notesSlide15.xml"/><Relationship Id="rId4"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customXml" Target="../../customXml/item27.xml"/><Relationship Id="rId1" Type="http://schemas.openxmlformats.org/officeDocument/2006/relationships/customXml" Target="../../customXml/item9.xml"/><Relationship Id="rId6" Type="http://schemas.openxmlformats.org/officeDocument/2006/relationships/image" Target="../media/image15.jpeg"/><Relationship Id="rId5" Type="http://schemas.openxmlformats.org/officeDocument/2006/relationships/notesSlide" Target="../notesSlides/notesSlide16.xml"/><Relationship Id="rId4"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customXml" Target="../../customXml/item20.xml"/><Relationship Id="rId1" Type="http://schemas.openxmlformats.org/officeDocument/2006/relationships/customXml" Target="../../customXml/item1.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customXml" Target="../../customXml/item7.xml"/><Relationship Id="rId1" Type="http://schemas.openxmlformats.org/officeDocument/2006/relationships/customXml" Target="../../customXml/item34.xml"/><Relationship Id="rId6" Type="http://schemas.openxmlformats.org/officeDocument/2006/relationships/image" Target="../media/image19.jpeg"/><Relationship Id="rId5" Type="http://schemas.openxmlformats.org/officeDocument/2006/relationships/image" Target="../media/image18.jp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tags" Target="../tags/tag12.xml"/><Relationship Id="rId7" Type="http://schemas.openxmlformats.org/officeDocument/2006/relationships/image" Target="../media/image21.jpg"/><Relationship Id="rId2" Type="http://schemas.openxmlformats.org/officeDocument/2006/relationships/customXml" Target="../../customXml/item15.xml"/><Relationship Id="rId1" Type="http://schemas.openxmlformats.org/officeDocument/2006/relationships/customXml" Target="../../customXml/item21.xml"/><Relationship Id="rId6" Type="http://schemas.openxmlformats.org/officeDocument/2006/relationships/image" Target="../media/image20.jpg"/><Relationship Id="rId5" Type="http://schemas.openxmlformats.org/officeDocument/2006/relationships/notesSlide" Target="../notesSlides/notesSlide19.xml"/><Relationship Id="rId4" Type="http://schemas.openxmlformats.org/officeDocument/2006/relationships/slideLayout" Target="../slideLayouts/slideLayout21.xml"/><Relationship Id="rId9"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tags" Target="../tags/tag13.xml"/><Relationship Id="rId7" Type="http://schemas.openxmlformats.org/officeDocument/2006/relationships/image" Target="../media/image25.jpg"/><Relationship Id="rId2" Type="http://schemas.openxmlformats.org/officeDocument/2006/relationships/customXml" Target="../../customXml/item28.xml"/><Relationship Id="rId1" Type="http://schemas.openxmlformats.org/officeDocument/2006/relationships/customXml" Target="../../customXml/item10.xml"/><Relationship Id="rId6" Type="http://schemas.openxmlformats.org/officeDocument/2006/relationships/image" Target="../media/image24.jpg"/><Relationship Id="rId5" Type="http://schemas.openxmlformats.org/officeDocument/2006/relationships/notesSlide" Target="../notesSlides/notesSlide20.xml"/><Relationship Id="rId4"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slideLayout" Target="../slideLayouts/slideLayout14.xml"/><Relationship Id="rId7" Type="http://schemas.openxmlformats.org/officeDocument/2006/relationships/image" Target="../media/image29.jpg"/><Relationship Id="rId2" Type="http://schemas.openxmlformats.org/officeDocument/2006/relationships/customXml" Target="../../customXml/item22.xml"/><Relationship Id="rId1" Type="http://schemas.openxmlformats.org/officeDocument/2006/relationships/customXml" Target="../../customXml/item3.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customXml" Target="../../customXml/item11.xml"/><Relationship Id="rId1" Type="http://schemas.openxmlformats.org/officeDocument/2006/relationships/customXml" Target="../../customXml/item35.xml"/><Relationship Id="rId4"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customXml" Target="../../customXml/item32.xml"/><Relationship Id="rId1" Type="http://schemas.openxmlformats.org/officeDocument/2006/relationships/customXml" Target="../../customXml/item18.xml"/><Relationship Id="rId5" Type="http://schemas.openxmlformats.org/officeDocument/2006/relationships/notesSlide" Target="../notesSlides/notesSlide4.xml"/><Relationship Id="rId4"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customXml" Target="../../customXml/item26.xml"/><Relationship Id="rId1" Type="http://schemas.openxmlformats.org/officeDocument/2006/relationships/customXml" Target="../../customXml/item6.xml"/><Relationship Id="rId6" Type="http://schemas.openxmlformats.org/officeDocument/2006/relationships/chart" Target="../charts/chart4.xml"/><Relationship Id="rId5" Type="http://schemas.openxmlformats.org/officeDocument/2006/relationships/notesSlide" Target="../notesSlides/notesSlide6.xml"/><Relationship Id="rId4"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7B1060B-902F-41B9-8A14-E25040149FB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B965DB9-990D-42FA-8A96-AE9E2B1A33B1}"/>
              </a:ext>
            </a:extLst>
          </p:cNvPr>
          <p:cNvSpPr>
            <a:spLocks noGrp="1"/>
          </p:cNvSpPr>
          <p:nvPr>
            <p:ph type="ctrTitle"/>
          </p:nvPr>
        </p:nvSpPr>
        <p:spPr>
          <a:xfrm>
            <a:off x="479425" y="476250"/>
            <a:ext cx="10332526" cy="3456000"/>
          </a:xfrm>
        </p:spPr>
        <p:txBody>
          <a:bodyPr/>
          <a:lstStyle/>
          <a:p>
            <a:r>
              <a:rPr lang="en-US" sz="7200" dirty="0">
                <a:solidFill>
                  <a:schemeClr val="bg1"/>
                </a:solidFill>
              </a:rPr>
              <a:t>Afflicted seniors </a:t>
            </a:r>
            <a:br>
              <a:rPr lang="en-US" sz="7200" dirty="0">
                <a:solidFill>
                  <a:schemeClr val="bg1"/>
                </a:solidFill>
              </a:rPr>
            </a:br>
            <a:r>
              <a:rPr lang="en-US" sz="7200" dirty="0"/>
              <a:t>– </a:t>
            </a:r>
            <a:r>
              <a:rPr lang="en-US" dirty="0"/>
              <a:t>and</a:t>
            </a:r>
            <a:r>
              <a:rPr lang="en-US" sz="7200" dirty="0">
                <a:solidFill>
                  <a:schemeClr val="bg1"/>
                </a:solidFill>
              </a:rPr>
              <a:t> the tech solutions to improve their quality of life </a:t>
            </a:r>
          </a:p>
        </p:txBody>
      </p:sp>
      <p:sp>
        <p:nvSpPr>
          <p:cNvPr id="6" name="Content Placeholder 5">
            <a:extLst>
              <a:ext uri="{FF2B5EF4-FFF2-40B4-BE49-F238E27FC236}">
                <a16:creationId xmlns:a16="http://schemas.microsoft.com/office/drawing/2014/main" id="{216FD6E6-EB04-48C7-AAF4-64C6EAFFEBA2}"/>
              </a:ext>
            </a:extLst>
          </p:cNvPr>
          <p:cNvSpPr>
            <a:spLocks noGrp="1"/>
          </p:cNvSpPr>
          <p:nvPr>
            <p:ph sz="quarter" idx="11"/>
          </p:nvPr>
        </p:nvSpPr>
        <p:spPr/>
        <p:txBody>
          <a:bodyPr/>
          <a:lstStyle/>
          <a:p>
            <a:r>
              <a:rPr lang="en-US" dirty="0"/>
              <a:t>Ericsson Consumer and Industry Lab</a:t>
            </a:r>
          </a:p>
        </p:txBody>
      </p:sp>
      <p:sp>
        <p:nvSpPr>
          <p:cNvPr id="21" name="Content Placeholder 20">
            <a:extLst>
              <a:ext uri="{FF2B5EF4-FFF2-40B4-BE49-F238E27FC236}">
                <a16:creationId xmlns:a16="http://schemas.microsoft.com/office/drawing/2014/main" id="{636CF159-F9D8-49BA-AF74-3C198F610CE1}"/>
              </a:ext>
            </a:extLst>
          </p:cNvPr>
          <p:cNvSpPr>
            <a:spLocks noGrp="1"/>
          </p:cNvSpPr>
          <p:nvPr>
            <p:ph sz="quarter" idx="12"/>
          </p:nvPr>
        </p:nvSpPr>
        <p:spPr/>
        <p:txBody>
          <a:bodyPr/>
          <a:lstStyle/>
          <a:p>
            <a:r>
              <a:rPr lang="en-US" dirty="0"/>
              <a:t>2020-12-07</a:t>
            </a:r>
          </a:p>
        </p:txBody>
      </p:sp>
      <p:pic>
        <p:nvPicPr>
          <p:cNvPr id="9" name="Picture 8">
            <a:extLst>
              <a:ext uri="{FF2B5EF4-FFF2-40B4-BE49-F238E27FC236}">
                <a16:creationId xmlns:a16="http://schemas.microsoft.com/office/drawing/2014/main" id="{C32D9A6D-C130-41B8-AA07-4CC0561E59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18830" y="463161"/>
            <a:ext cx="198120" cy="281940"/>
          </a:xfrm>
          <a:prstGeom prst="rect">
            <a:avLst/>
          </a:prstGeom>
        </p:spPr>
      </p:pic>
    </p:spTree>
    <p:extLst>
      <p:ext uri="{BB962C8B-B14F-4D97-AF65-F5344CB8AC3E}">
        <p14:creationId xmlns:p14="http://schemas.microsoft.com/office/powerpoint/2010/main" val="2189475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3C1E0-F78D-4C1C-ABE2-BE2EC0402B98}"/>
              </a:ext>
            </a:extLst>
          </p:cNvPr>
          <p:cNvSpPr>
            <a:spLocks noGrp="1"/>
          </p:cNvSpPr>
          <p:nvPr>
            <p:ph type="title"/>
          </p:nvPr>
        </p:nvSpPr>
        <p:spPr>
          <a:xfrm>
            <a:off x="479424" y="476250"/>
            <a:ext cx="10384519" cy="1081088"/>
          </a:xfrm>
        </p:spPr>
        <p:txBody>
          <a:bodyPr/>
          <a:lstStyle/>
          <a:p>
            <a:r>
              <a:rPr lang="en-US" dirty="0"/>
              <a:t>Five important areas identified to improve senior life</a:t>
            </a:r>
            <a:br>
              <a:rPr lang="en-US" dirty="0"/>
            </a:br>
            <a:endParaRPr lang="en-US" dirty="0"/>
          </a:p>
        </p:txBody>
      </p:sp>
      <p:sp>
        <p:nvSpPr>
          <p:cNvPr id="10" name="Content Placeholder 13">
            <a:extLst>
              <a:ext uri="{FF2B5EF4-FFF2-40B4-BE49-F238E27FC236}">
                <a16:creationId xmlns:a16="http://schemas.microsoft.com/office/drawing/2014/main" id="{48428A0C-82FE-427F-BC10-81DE26D97D4F}"/>
              </a:ext>
            </a:extLst>
          </p:cNvPr>
          <p:cNvSpPr txBox="1">
            <a:spLocks/>
          </p:cNvSpPr>
          <p:nvPr/>
        </p:nvSpPr>
        <p:spPr>
          <a:xfrm>
            <a:off x="479423" y="1845468"/>
            <a:ext cx="3529584" cy="2086292"/>
          </a:xfrm>
          <a:prstGeom prst="rect">
            <a:avLst/>
          </a:prstGeom>
          <a:solidFill>
            <a:schemeClr val="accent6"/>
          </a:solidFill>
          <a:ln>
            <a:noFill/>
          </a:ln>
        </p:spPr>
        <p:txBody>
          <a:bodyPr anchor="ct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6858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0287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3716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marR="0" lvl="0" indent="0" algn="ctr" defTabSz="914400" rtl="0" eaLnBrk="1" fontAlgn="base" latinLnBrk="0" hangingPunct="1">
              <a:lnSpc>
                <a:spcPct val="100000"/>
              </a:lnSpc>
              <a:spcBef>
                <a:spcPts val="300"/>
              </a:spcBef>
              <a:spcAft>
                <a:spcPct val="0"/>
              </a:spcAft>
              <a:buClr>
                <a:srgbClr val="181818"/>
              </a:buClr>
              <a:buSzTx/>
              <a:buFont typeface="Ericsson Hilda Light" panose="00000400000000000000" pitchFamily="2" charset="0"/>
              <a:buNone/>
              <a:tabLst/>
              <a:defRPr/>
            </a:pPr>
            <a:r>
              <a:rPr kumimoji="0" lang="en-US" sz="1800" b="1" i="0" u="none" strike="noStrike" kern="1000" cap="none" spc="0" normalizeH="0" baseline="0" noProof="0" dirty="0">
                <a:ln>
                  <a:noFill/>
                </a:ln>
                <a:solidFill>
                  <a:srgbClr val="FFFFFF"/>
                </a:solidFill>
                <a:effectLst/>
                <a:uLnTx/>
                <a:uFillTx/>
                <a:ea typeface="+mn-ea"/>
                <a:cs typeface="+mn-cs"/>
              </a:rPr>
              <a:t>Home </a:t>
            </a:r>
            <a:r>
              <a:rPr kumimoji="0" lang="en-US" sz="1800" b="0" i="0" u="none" strike="noStrike" kern="1000" cap="none" spc="0" normalizeH="0" baseline="0" noProof="0" dirty="0">
                <a:ln>
                  <a:noFill/>
                </a:ln>
                <a:solidFill>
                  <a:srgbClr val="FFFFFF"/>
                </a:solidFill>
                <a:effectLst/>
                <a:uLnTx/>
                <a:uFillTx/>
                <a:ea typeface="+mn-ea"/>
                <a:cs typeface="+mn-cs"/>
              </a:rPr>
              <a:t>– safety, home tasks </a:t>
            </a:r>
            <a:br>
              <a:rPr kumimoji="0" lang="en-US" sz="1800" b="0" i="0" u="none" strike="noStrike" kern="1000" cap="none" spc="0" normalizeH="0" baseline="0" noProof="0" dirty="0">
                <a:ln>
                  <a:noFill/>
                </a:ln>
                <a:solidFill>
                  <a:srgbClr val="FFFFFF"/>
                </a:solidFill>
                <a:effectLst/>
                <a:uLnTx/>
                <a:uFillTx/>
                <a:ea typeface="+mn-ea"/>
                <a:cs typeface="+mn-cs"/>
              </a:rPr>
            </a:br>
            <a:r>
              <a:rPr kumimoji="0" lang="en-US" sz="1800" b="0" i="0" u="none" strike="noStrike" kern="1000" cap="none" spc="0" normalizeH="0" baseline="0" noProof="0" dirty="0">
                <a:ln>
                  <a:noFill/>
                </a:ln>
                <a:solidFill>
                  <a:srgbClr val="FFFFFF"/>
                </a:solidFill>
                <a:effectLst/>
                <a:uLnTx/>
                <a:uFillTx/>
                <a:ea typeface="+mn-ea"/>
                <a:cs typeface="+mn-cs"/>
              </a:rPr>
              <a:t>and consumption </a:t>
            </a:r>
          </a:p>
        </p:txBody>
      </p:sp>
      <p:sp>
        <p:nvSpPr>
          <p:cNvPr id="11" name="Content Placeholder 12">
            <a:extLst>
              <a:ext uri="{FF2B5EF4-FFF2-40B4-BE49-F238E27FC236}">
                <a16:creationId xmlns:a16="http://schemas.microsoft.com/office/drawing/2014/main" id="{937DD96D-188A-49CC-9193-21A1A3813156}"/>
              </a:ext>
            </a:extLst>
          </p:cNvPr>
          <p:cNvSpPr txBox="1">
            <a:spLocks/>
          </p:cNvSpPr>
          <p:nvPr/>
        </p:nvSpPr>
        <p:spPr>
          <a:xfrm>
            <a:off x="8184020" y="1846198"/>
            <a:ext cx="3529584" cy="2084832"/>
          </a:xfrm>
          <a:prstGeom prst="rect">
            <a:avLst/>
          </a:prstGeom>
          <a:solidFill>
            <a:schemeClr val="accent5"/>
          </a:solidFill>
          <a:ln>
            <a:noFill/>
          </a:ln>
        </p:spPr>
        <p:txBody>
          <a:bodyPr anchor="ct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6858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0287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3716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lvl="0" indent="0" algn="ctr">
              <a:buClr>
                <a:srgbClr val="181818"/>
              </a:buClr>
              <a:buNone/>
              <a:defRPr/>
            </a:pPr>
            <a:r>
              <a:rPr kumimoji="0" lang="en-US" sz="1800" b="1" i="0" u="none" strike="noStrike" kern="1000" cap="none" spc="0" normalizeH="0" baseline="0" noProof="0" dirty="0">
                <a:ln>
                  <a:noFill/>
                </a:ln>
                <a:solidFill>
                  <a:srgbClr val="FFFFFF"/>
                </a:solidFill>
                <a:effectLst/>
                <a:uLnTx/>
                <a:uFillTx/>
                <a:ea typeface="+mn-ea"/>
                <a:cs typeface="+mn-cs"/>
              </a:rPr>
              <a:t>Social life</a:t>
            </a:r>
            <a:r>
              <a:rPr lang="en-US" sz="1800" spc="0" dirty="0">
                <a:solidFill>
                  <a:srgbClr val="FFFFFF"/>
                </a:solidFill>
              </a:rPr>
              <a:t> – </a:t>
            </a:r>
            <a:r>
              <a:rPr kumimoji="0" lang="en-US" sz="1800" b="0" i="0" u="none" strike="noStrike" kern="1000" cap="none" spc="0" normalizeH="0" baseline="0" noProof="0" dirty="0">
                <a:ln>
                  <a:noFill/>
                </a:ln>
                <a:solidFill>
                  <a:srgbClr val="FFFFFF"/>
                </a:solidFill>
                <a:effectLst/>
                <a:uLnTx/>
                <a:uFillTx/>
                <a:ea typeface="+mn-ea"/>
                <a:cs typeface="+mn-cs"/>
              </a:rPr>
              <a:t>Keeping contact </a:t>
            </a:r>
            <a:br>
              <a:rPr kumimoji="0" lang="en-US" sz="1800" b="0" i="0" u="none" strike="noStrike" kern="1000" cap="none" spc="0" normalizeH="0" baseline="0" noProof="0" dirty="0">
                <a:ln>
                  <a:noFill/>
                </a:ln>
                <a:solidFill>
                  <a:srgbClr val="FFFFFF"/>
                </a:solidFill>
                <a:effectLst/>
                <a:uLnTx/>
                <a:uFillTx/>
                <a:ea typeface="+mn-ea"/>
                <a:cs typeface="+mn-cs"/>
              </a:rPr>
            </a:br>
            <a:r>
              <a:rPr kumimoji="0" lang="en-US" sz="1800" b="0" i="0" u="none" strike="noStrike" kern="1000" cap="none" spc="0" normalizeH="0" baseline="0" noProof="0" dirty="0">
                <a:ln>
                  <a:noFill/>
                </a:ln>
                <a:solidFill>
                  <a:srgbClr val="FFFFFF"/>
                </a:solidFill>
                <a:effectLst/>
                <a:uLnTx/>
                <a:uFillTx/>
                <a:ea typeface="+mn-ea"/>
                <a:cs typeface="+mn-cs"/>
              </a:rPr>
              <a:t>and socialize</a:t>
            </a:r>
          </a:p>
        </p:txBody>
      </p:sp>
      <p:sp>
        <p:nvSpPr>
          <p:cNvPr id="14" name="Content Placeholder 14">
            <a:extLst>
              <a:ext uri="{FF2B5EF4-FFF2-40B4-BE49-F238E27FC236}">
                <a16:creationId xmlns:a16="http://schemas.microsoft.com/office/drawing/2014/main" id="{96D72AA4-5894-4130-ABF6-DA50941DB19E}"/>
              </a:ext>
            </a:extLst>
          </p:cNvPr>
          <p:cNvSpPr txBox="1">
            <a:spLocks/>
          </p:cNvSpPr>
          <p:nvPr/>
        </p:nvSpPr>
        <p:spPr>
          <a:xfrm>
            <a:off x="4331721" y="1846198"/>
            <a:ext cx="3529584" cy="2084832"/>
          </a:xfrm>
          <a:prstGeom prst="rect">
            <a:avLst/>
          </a:prstGeom>
          <a:solidFill>
            <a:schemeClr val="accent1"/>
          </a:solidFill>
          <a:ln>
            <a:solidFill>
              <a:schemeClr val="bg1">
                <a:lumMod val="95000"/>
              </a:schemeClr>
            </a:solidFill>
          </a:ln>
        </p:spPr>
        <p:txBody>
          <a:bodyPr anchor="ct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6858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0287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3716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marR="0" lvl="0" indent="0" algn="ctr" defTabSz="914400" rtl="0" eaLnBrk="1" fontAlgn="base" latinLnBrk="0" hangingPunct="1">
              <a:lnSpc>
                <a:spcPct val="100000"/>
              </a:lnSpc>
              <a:spcBef>
                <a:spcPts val="300"/>
              </a:spcBef>
              <a:spcAft>
                <a:spcPct val="0"/>
              </a:spcAft>
              <a:buClr>
                <a:srgbClr val="181818"/>
              </a:buClr>
              <a:buSzTx/>
              <a:buFont typeface="Ericsson Hilda Light" panose="00000400000000000000" pitchFamily="2" charset="0"/>
              <a:buNone/>
              <a:tabLst/>
              <a:defRPr/>
            </a:pPr>
            <a:r>
              <a:rPr kumimoji="0" lang="en-US" sz="1800" b="1" i="0" u="none" strike="noStrike" kern="1000" cap="none" spc="0" normalizeH="0" baseline="0" noProof="0" dirty="0">
                <a:ln>
                  <a:noFill/>
                </a:ln>
                <a:solidFill>
                  <a:srgbClr val="FFFFFF"/>
                </a:solidFill>
                <a:effectLst/>
                <a:uLnTx/>
                <a:uFillTx/>
                <a:ea typeface="+mn-ea"/>
                <a:cs typeface="+mn-cs"/>
              </a:rPr>
              <a:t>Wellbeing </a:t>
            </a:r>
            <a:r>
              <a:rPr kumimoji="0" lang="en-US" sz="1800" b="0" i="0" u="none" strike="noStrike" kern="1000" cap="none" spc="0" normalizeH="0" baseline="0" noProof="0" dirty="0">
                <a:ln>
                  <a:noFill/>
                </a:ln>
                <a:solidFill>
                  <a:srgbClr val="FFFFFF"/>
                </a:solidFill>
                <a:effectLst/>
                <a:uLnTx/>
                <a:uFillTx/>
                <a:ea typeface="+mn-ea"/>
                <a:cs typeface="+mn-cs"/>
              </a:rPr>
              <a:t>– Health </a:t>
            </a:r>
            <a:br>
              <a:rPr kumimoji="0" lang="en-US" sz="1800" b="0" i="0" u="none" strike="noStrike" kern="1000" cap="none" spc="0" normalizeH="0" baseline="0" noProof="0" dirty="0">
                <a:ln>
                  <a:noFill/>
                </a:ln>
                <a:solidFill>
                  <a:srgbClr val="FFFFFF"/>
                </a:solidFill>
                <a:effectLst/>
                <a:uLnTx/>
                <a:uFillTx/>
                <a:ea typeface="+mn-ea"/>
                <a:cs typeface="+mn-cs"/>
              </a:rPr>
            </a:br>
            <a:r>
              <a:rPr kumimoji="0" lang="en-US" sz="1800" b="0" i="0" u="none" strike="noStrike" kern="1000" cap="none" spc="0" normalizeH="0" baseline="0" noProof="0" dirty="0">
                <a:ln>
                  <a:noFill/>
                </a:ln>
                <a:solidFill>
                  <a:srgbClr val="FFFFFF"/>
                </a:solidFill>
                <a:effectLst/>
                <a:uLnTx/>
                <a:uFillTx/>
                <a:ea typeface="+mn-ea"/>
                <a:cs typeface="+mn-cs"/>
              </a:rPr>
              <a:t>and exercise</a:t>
            </a:r>
          </a:p>
        </p:txBody>
      </p:sp>
      <p:sp>
        <p:nvSpPr>
          <p:cNvPr id="15" name="Content Placeholder 15">
            <a:extLst>
              <a:ext uri="{FF2B5EF4-FFF2-40B4-BE49-F238E27FC236}">
                <a16:creationId xmlns:a16="http://schemas.microsoft.com/office/drawing/2014/main" id="{9E129027-717E-4B1F-8C68-366A50FF0D01}"/>
              </a:ext>
            </a:extLst>
          </p:cNvPr>
          <p:cNvSpPr txBox="1">
            <a:spLocks/>
          </p:cNvSpPr>
          <p:nvPr/>
        </p:nvSpPr>
        <p:spPr>
          <a:xfrm>
            <a:off x="4331721" y="4148138"/>
            <a:ext cx="3529584" cy="2084832"/>
          </a:xfrm>
          <a:prstGeom prst="rect">
            <a:avLst/>
          </a:prstGeom>
          <a:solidFill>
            <a:schemeClr val="accent2"/>
          </a:solidFill>
          <a:ln>
            <a:noFill/>
          </a:ln>
        </p:spPr>
        <p:txBody>
          <a:bodyPr anchor="ct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6858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0287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3716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marR="0" lvl="0" indent="0" algn="ctr" defTabSz="914400" rtl="0" eaLnBrk="1" fontAlgn="base" latinLnBrk="0" hangingPunct="1">
              <a:lnSpc>
                <a:spcPct val="100000"/>
              </a:lnSpc>
              <a:spcBef>
                <a:spcPts val="300"/>
              </a:spcBef>
              <a:spcAft>
                <a:spcPct val="0"/>
              </a:spcAft>
              <a:buClr>
                <a:srgbClr val="181818"/>
              </a:buClr>
              <a:buSzTx/>
              <a:buFont typeface="Ericsson Hilda Light" panose="00000400000000000000" pitchFamily="2" charset="0"/>
              <a:buNone/>
              <a:tabLst/>
              <a:defRPr/>
            </a:pPr>
            <a:r>
              <a:rPr kumimoji="0" lang="en-US" sz="1800" b="1" i="0" u="none" strike="noStrike" kern="1000" cap="none" spc="0" normalizeH="0" baseline="0" noProof="0" dirty="0">
                <a:ln>
                  <a:noFill/>
                </a:ln>
                <a:solidFill>
                  <a:srgbClr val="FFFFFF"/>
                </a:solidFill>
                <a:effectLst/>
                <a:uLnTx/>
                <a:uFillTx/>
                <a:ea typeface="+mn-ea"/>
                <a:cs typeface="+mn-cs"/>
              </a:rPr>
              <a:t>Mobility </a:t>
            </a:r>
            <a:r>
              <a:rPr kumimoji="0" lang="en-US" sz="1800" b="0" i="0" u="none" strike="noStrike" kern="1000" cap="none" spc="0" normalizeH="0" baseline="0" noProof="0" dirty="0">
                <a:ln>
                  <a:noFill/>
                </a:ln>
                <a:solidFill>
                  <a:srgbClr val="FFFFFF"/>
                </a:solidFill>
                <a:effectLst/>
                <a:uLnTx/>
                <a:uFillTx/>
                <a:ea typeface="+mn-ea"/>
                <a:cs typeface="+mn-cs"/>
              </a:rPr>
              <a:t>– personal </a:t>
            </a:r>
            <a:br>
              <a:rPr kumimoji="0" lang="en-US" sz="1800" b="0" i="0" u="none" strike="noStrike" kern="1000" cap="none" spc="0" normalizeH="0" baseline="0" noProof="0" dirty="0">
                <a:ln>
                  <a:noFill/>
                </a:ln>
                <a:solidFill>
                  <a:srgbClr val="FFFFFF"/>
                </a:solidFill>
                <a:effectLst/>
                <a:uLnTx/>
                <a:uFillTx/>
                <a:ea typeface="+mn-ea"/>
                <a:cs typeface="+mn-cs"/>
              </a:rPr>
            </a:br>
            <a:r>
              <a:rPr kumimoji="0" lang="en-US" sz="1800" b="0" i="0" u="none" strike="noStrike" kern="1000" cap="none" spc="0" normalizeH="0" baseline="0" noProof="0" dirty="0">
                <a:ln>
                  <a:noFill/>
                </a:ln>
                <a:solidFill>
                  <a:srgbClr val="FFFFFF"/>
                </a:solidFill>
                <a:effectLst/>
                <a:uLnTx/>
                <a:uFillTx/>
                <a:ea typeface="+mn-ea"/>
                <a:cs typeface="+mn-cs"/>
              </a:rPr>
              <a:t>and goods transport</a:t>
            </a:r>
          </a:p>
        </p:txBody>
      </p:sp>
      <p:sp>
        <p:nvSpPr>
          <p:cNvPr id="17" name="Content Placeholder 15">
            <a:extLst>
              <a:ext uri="{FF2B5EF4-FFF2-40B4-BE49-F238E27FC236}">
                <a16:creationId xmlns:a16="http://schemas.microsoft.com/office/drawing/2014/main" id="{3F691EC2-C9C5-4F19-B444-2F31EBADF450}"/>
              </a:ext>
            </a:extLst>
          </p:cNvPr>
          <p:cNvSpPr txBox="1">
            <a:spLocks/>
          </p:cNvSpPr>
          <p:nvPr/>
        </p:nvSpPr>
        <p:spPr>
          <a:xfrm>
            <a:off x="8184022" y="4148138"/>
            <a:ext cx="3529584" cy="2084832"/>
          </a:xfrm>
          <a:prstGeom prst="rect">
            <a:avLst/>
          </a:prstGeom>
          <a:solidFill>
            <a:schemeClr val="accent3"/>
          </a:solidFill>
          <a:ln>
            <a:noFill/>
          </a:ln>
        </p:spPr>
        <p:txBody>
          <a:bodyPr anchor="ct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6858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0287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3716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marR="0" lvl="0" indent="0" algn="ctr" defTabSz="914400" rtl="0" eaLnBrk="1" fontAlgn="base" latinLnBrk="0" hangingPunct="1">
              <a:lnSpc>
                <a:spcPct val="100000"/>
              </a:lnSpc>
              <a:spcBef>
                <a:spcPts val="300"/>
              </a:spcBef>
              <a:spcAft>
                <a:spcPct val="0"/>
              </a:spcAft>
              <a:buClr>
                <a:srgbClr val="181818"/>
              </a:buClr>
              <a:buSzTx/>
              <a:buFont typeface="Ericsson Hilda Light" panose="00000400000000000000" pitchFamily="2" charset="0"/>
              <a:buNone/>
              <a:tabLst/>
              <a:defRPr/>
            </a:pPr>
            <a:r>
              <a:rPr kumimoji="0" lang="en-US" sz="1800" b="1" i="0" u="none" strike="noStrike" kern="1000" cap="none" spc="0" normalizeH="0" baseline="0" noProof="0" dirty="0">
                <a:ln>
                  <a:noFill/>
                </a:ln>
                <a:solidFill>
                  <a:srgbClr val="FFFFFF"/>
                </a:solidFill>
                <a:effectLst/>
                <a:uLnTx/>
                <a:uFillTx/>
                <a:ea typeface="+mn-ea"/>
                <a:cs typeface="+mn-cs"/>
              </a:rPr>
              <a:t>Infotainment </a:t>
            </a:r>
            <a:r>
              <a:rPr kumimoji="0" lang="en-US" sz="1800" b="0" i="0" u="none" strike="noStrike" kern="1000" cap="none" spc="0" normalizeH="0" baseline="0" noProof="0" dirty="0">
                <a:ln>
                  <a:noFill/>
                </a:ln>
                <a:solidFill>
                  <a:srgbClr val="FFFFFF"/>
                </a:solidFill>
                <a:effectLst/>
                <a:uLnTx/>
                <a:uFillTx/>
                <a:ea typeface="+mn-ea"/>
                <a:cs typeface="+mn-cs"/>
              </a:rPr>
              <a:t>– to </a:t>
            </a:r>
            <a:br>
              <a:rPr kumimoji="0" lang="en-US" sz="1800" b="0" i="0" u="none" strike="noStrike" kern="1000" cap="none" spc="0" normalizeH="0" baseline="0" noProof="0" dirty="0">
                <a:ln>
                  <a:noFill/>
                </a:ln>
                <a:solidFill>
                  <a:srgbClr val="FFFFFF"/>
                </a:solidFill>
                <a:effectLst/>
                <a:uLnTx/>
                <a:uFillTx/>
                <a:ea typeface="+mn-ea"/>
                <a:cs typeface="+mn-cs"/>
              </a:rPr>
            </a:br>
            <a:r>
              <a:rPr kumimoji="0" lang="en-US" sz="1800" b="0" i="0" u="none" strike="noStrike" kern="1000" cap="none" spc="0" normalizeH="0" baseline="0" noProof="0" dirty="0">
                <a:ln>
                  <a:noFill/>
                </a:ln>
                <a:solidFill>
                  <a:srgbClr val="FFFFFF"/>
                </a:solidFill>
                <a:effectLst/>
                <a:uLnTx/>
                <a:uFillTx/>
                <a:ea typeface="+mn-ea"/>
                <a:cs typeface="+mn-cs"/>
              </a:rPr>
              <a:t>get informed and entertained </a:t>
            </a:r>
          </a:p>
        </p:txBody>
      </p:sp>
      <p:pic>
        <p:nvPicPr>
          <p:cNvPr id="16" name="Picture 15">
            <a:extLst>
              <a:ext uri="{FF2B5EF4-FFF2-40B4-BE49-F238E27FC236}">
                <a16:creationId xmlns:a16="http://schemas.microsoft.com/office/drawing/2014/main" id="{E803CF7E-01CB-444D-BF13-94EB3A1351E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78394" y="4148138"/>
            <a:ext cx="3530613" cy="2084832"/>
          </a:xfrm>
          <a:prstGeom prst="rect">
            <a:avLst/>
          </a:prstGeom>
        </p:spPr>
      </p:pic>
    </p:spTree>
    <p:custDataLst>
      <p:tags r:id="rId1"/>
    </p:custDataLst>
    <p:extLst>
      <p:ext uri="{BB962C8B-B14F-4D97-AF65-F5344CB8AC3E}">
        <p14:creationId xmlns:p14="http://schemas.microsoft.com/office/powerpoint/2010/main" val="3125329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dirty="0"/>
              <a:t>Triple uptake of tech solutions possible</a:t>
            </a:r>
          </a:p>
        </p:txBody>
      </p:sp>
      <p:sp>
        <p:nvSpPr>
          <p:cNvPr id="14" name="Ellips 14">
            <a:extLst>
              <a:ext uri="{FF2B5EF4-FFF2-40B4-BE49-F238E27FC236}">
                <a16:creationId xmlns:a16="http://schemas.microsoft.com/office/drawing/2014/main" id="{1E13552E-2B98-442C-99F8-21244CF2EF4A}"/>
              </a:ext>
            </a:extLst>
          </p:cNvPr>
          <p:cNvSpPr>
            <a:spLocks/>
          </p:cNvSpPr>
          <p:nvPr/>
        </p:nvSpPr>
        <p:spPr bwMode="auto">
          <a:xfrm>
            <a:off x="9113179" y="3256193"/>
            <a:ext cx="2599395" cy="2599395"/>
          </a:xfrm>
          <a:prstGeom prst="ellips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kern="1200" dirty="0">
                <a:solidFill>
                  <a:srgbClr val="FFFFFF"/>
                </a:solidFill>
                <a:latin typeface="Ericsson Hilda Light"/>
              </a:rPr>
              <a:t>~50%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rgbClr val="FFFFFF"/>
                </a:solidFill>
                <a:latin typeface="+mn-lt"/>
              </a:rPr>
              <a:t>possible uptake of new tech solutions among digital seniors</a:t>
            </a:r>
          </a:p>
        </p:txBody>
      </p:sp>
      <p:graphicFrame>
        <p:nvGraphicFramePr>
          <p:cNvPr id="19" name="Content Placeholder 5">
            <a:extLst>
              <a:ext uri="{FF2B5EF4-FFF2-40B4-BE49-F238E27FC236}">
                <a16:creationId xmlns:a16="http://schemas.microsoft.com/office/drawing/2014/main" id="{D0820DC8-788D-46A8-86A8-B3A4E1FE0851}"/>
              </a:ext>
            </a:extLst>
          </p:cNvPr>
          <p:cNvGraphicFramePr>
            <a:graphicFrameLocks/>
          </p:cNvGraphicFramePr>
          <p:nvPr/>
        </p:nvGraphicFramePr>
        <p:xfrm>
          <a:off x="479424" y="2657416"/>
          <a:ext cx="8640764" cy="3389647"/>
        </p:xfrm>
        <a:graphic>
          <a:graphicData uri="http://schemas.openxmlformats.org/drawingml/2006/chart">
            <c:chart xmlns:c="http://schemas.openxmlformats.org/drawingml/2006/chart" xmlns:r="http://schemas.openxmlformats.org/officeDocument/2006/relationships" r:id="rId4"/>
          </a:graphicData>
        </a:graphic>
      </p:graphicFrame>
      <p:cxnSp>
        <p:nvCxnSpPr>
          <p:cNvPr id="4" name="Straight Connector 3">
            <a:extLst>
              <a:ext uri="{FF2B5EF4-FFF2-40B4-BE49-F238E27FC236}">
                <a16:creationId xmlns:a16="http://schemas.microsoft.com/office/drawing/2014/main" id="{628EAE1B-1EA4-49AB-BAD4-A457575CB53B}"/>
              </a:ext>
            </a:extLst>
          </p:cNvPr>
          <p:cNvCxnSpPr>
            <a:cxnSpLocks/>
          </p:cNvCxnSpPr>
          <p:nvPr/>
        </p:nvCxnSpPr>
        <p:spPr bwMode="auto">
          <a:xfrm flipV="1">
            <a:off x="7536452" y="3429000"/>
            <a:ext cx="0" cy="2354746"/>
          </a:xfrm>
          <a:prstGeom prst="line">
            <a:avLst/>
          </a:prstGeom>
          <a:solidFill>
            <a:schemeClr val="accent1"/>
          </a:solidFill>
          <a:ln w="12700" cap="flat" cmpd="sng" algn="ctr">
            <a:solidFill>
              <a:schemeClr val="tx1"/>
            </a:solidFill>
            <a:prstDash val="dash"/>
            <a:round/>
            <a:headEnd type="none" w="med" len="med"/>
            <a:tailEnd type="none"/>
          </a:ln>
          <a:effectLst/>
        </p:spPr>
      </p:cxnSp>
      <p:sp>
        <p:nvSpPr>
          <p:cNvPr id="10" name="Content Placeholder 5">
            <a:extLst>
              <a:ext uri="{FF2B5EF4-FFF2-40B4-BE49-F238E27FC236}">
                <a16:creationId xmlns:a16="http://schemas.microsoft.com/office/drawing/2014/main" id="{09CE9DA7-011A-47C4-A16A-BBDAED423054}"/>
              </a:ext>
            </a:extLst>
          </p:cNvPr>
          <p:cNvSpPr txBox="1">
            <a:spLocks/>
          </p:cNvSpPr>
          <p:nvPr/>
        </p:nvSpPr>
        <p:spPr>
          <a:xfrm>
            <a:off x="479424" y="1557338"/>
            <a:ext cx="11233137" cy="1164369"/>
          </a:xfrm>
          <a:prstGeom prst="rect">
            <a:avLst/>
          </a:prstGeom>
        </p:spPr>
        <p:txBody>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buFont typeface="Ericsson Hilda Light" panose="00000400000000000000" pitchFamily="2" charset="0"/>
              <a:buNone/>
            </a:pPr>
            <a:r>
              <a:rPr lang="en-US" sz="1400" b="1" spc="0" dirty="0"/>
              <a:t>Three possible forecasts:</a:t>
            </a:r>
          </a:p>
          <a:p>
            <a:pPr marL="119063" indent="-119063">
              <a:buFont typeface="Arial" panose="020B0604020202020204" pitchFamily="34" charset="0"/>
              <a:buChar char="•"/>
            </a:pPr>
            <a:r>
              <a:rPr lang="en-US" sz="1400" b="1" spc="0" dirty="0"/>
              <a:t>Expected replacement growth: </a:t>
            </a:r>
            <a:r>
              <a:rPr lang="en-US" sz="1400" spc="0" dirty="0"/>
              <a:t>Usage growth based on existing usage</a:t>
            </a:r>
          </a:p>
          <a:p>
            <a:pPr marL="119063" indent="-119063">
              <a:buFont typeface="Arial" panose="020B0604020202020204" pitchFamily="34" charset="0"/>
              <a:buChar char="•"/>
            </a:pPr>
            <a:r>
              <a:rPr lang="en-US" sz="1400" b="1" spc="0" dirty="0"/>
              <a:t>Interest growth: </a:t>
            </a:r>
            <a:r>
              <a:rPr lang="en-US" sz="1400" spc="0" dirty="0"/>
              <a:t>Possible quick uptake for most new technologies 15-20 percent based on seniors 'interest in the services. </a:t>
            </a:r>
          </a:p>
          <a:p>
            <a:pPr marL="119063" indent="-119063">
              <a:buFont typeface="Arial" panose="020B0604020202020204" pitchFamily="34" charset="0"/>
              <a:buChar char="•"/>
            </a:pPr>
            <a:r>
              <a:rPr lang="en-US" sz="1400" b="1" spc="0" dirty="0"/>
              <a:t>Possible additional growth: </a:t>
            </a:r>
            <a:r>
              <a:rPr lang="en-US" sz="1400" spc="0" dirty="0"/>
              <a:t>Possible additional usage growth if seniors 'preferences and needs are met </a:t>
            </a:r>
          </a:p>
        </p:txBody>
      </p:sp>
      <p:sp>
        <p:nvSpPr>
          <p:cNvPr id="3" name="TextBox 2">
            <a:extLst>
              <a:ext uri="{FF2B5EF4-FFF2-40B4-BE49-F238E27FC236}">
                <a16:creationId xmlns:a16="http://schemas.microsoft.com/office/drawing/2014/main" id="{1B7D672E-B0F3-4C56-A5C6-FB22D85C211A}"/>
              </a:ext>
            </a:extLst>
          </p:cNvPr>
          <p:cNvSpPr txBox="1"/>
          <p:nvPr/>
        </p:nvSpPr>
        <p:spPr bwMode="auto">
          <a:xfrm>
            <a:off x="8915400" y="1150296"/>
            <a:ext cx="914400" cy="914400"/>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marL="344488" indent="-344488" algn="l">
              <a:buClr>
                <a:schemeClr val="tx1"/>
              </a:buClr>
              <a:buFont typeface="Ericsson Hilda Light" panose="00000400000000000000" pitchFamily="2" charset="0"/>
              <a:buChar char="—"/>
            </a:pPr>
            <a:endParaRPr lang="en-US" sz="2000" dirty="0" err="1"/>
          </a:p>
        </p:txBody>
      </p:sp>
      <p:sp>
        <p:nvSpPr>
          <p:cNvPr id="11" name="TextBox 10">
            <a:extLst>
              <a:ext uri="{FF2B5EF4-FFF2-40B4-BE49-F238E27FC236}">
                <a16:creationId xmlns:a16="http://schemas.microsoft.com/office/drawing/2014/main" id="{D11AFA54-A2F0-4DD1-AECC-295515A91E23}"/>
              </a:ext>
            </a:extLst>
          </p:cNvPr>
          <p:cNvSpPr txBox="1"/>
          <p:nvPr/>
        </p:nvSpPr>
        <p:spPr bwMode="auto">
          <a:xfrm>
            <a:off x="426178" y="6003520"/>
            <a:ext cx="7883431" cy="755952"/>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a:buClr>
                <a:schemeClr val="tx1"/>
              </a:buClr>
            </a:pPr>
            <a:r>
              <a:rPr lang="en-US" sz="800" dirty="0">
                <a:solidFill>
                  <a:schemeClr val="tx2"/>
                </a:solidFill>
                <a:latin typeface="+mn-lt"/>
              </a:rPr>
              <a:t>Source: Ericsson Consumer Lab Analytical platform 2017-2019 and, Senior study, October 2019</a:t>
            </a:r>
          </a:p>
          <a:p>
            <a:pPr>
              <a:buClr>
                <a:schemeClr val="tx1"/>
              </a:buClr>
            </a:pPr>
            <a:r>
              <a:rPr lang="en-US" sz="800" dirty="0">
                <a:solidFill>
                  <a:schemeClr val="tx2"/>
                </a:solidFill>
                <a:latin typeface="+mn-lt"/>
              </a:rPr>
              <a:t>Base: Online Population 65-74 years within Canada, China, Italy, Japan, Germany, Sweden, UK, and US</a:t>
            </a:r>
          </a:p>
          <a:p>
            <a:pPr>
              <a:buClr>
                <a:schemeClr val="tx1"/>
              </a:buClr>
            </a:pPr>
            <a:r>
              <a:rPr lang="en-US" sz="800" dirty="0">
                <a:solidFill>
                  <a:schemeClr val="tx2"/>
                </a:solidFill>
                <a:latin typeface="+mn-lt"/>
              </a:rPr>
              <a:t>*General uptake calculated on interest among those today ready for new ICT</a:t>
            </a:r>
          </a:p>
          <a:p>
            <a:pPr>
              <a:buClr>
                <a:schemeClr val="tx1"/>
              </a:buClr>
            </a:pPr>
            <a:r>
              <a:rPr lang="en-US" sz="800" dirty="0">
                <a:solidFill>
                  <a:schemeClr val="tx2"/>
                </a:solidFill>
                <a:latin typeface="+mn-lt"/>
              </a:rPr>
              <a:t>** Possible uptake calculated on expressed interest among all seniors (accounted that main barriers will be removed).</a:t>
            </a:r>
          </a:p>
        </p:txBody>
      </p:sp>
    </p:spTree>
    <p:custDataLst>
      <p:tags r:id="rId1"/>
    </p:custDataLst>
    <p:extLst>
      <p:ext uri="{BB962C8B-B14F-4D97-AF65-F5344CB8AC3E}">
        <p14:creationId xmlns:p14="http://schemas.microsoft.com/office/powerpoint/2010/main" val="2877809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79424" y="476250"/>
            <a:ext cx="9731376" cy="1081088"/>
          </a:xfrm>
        </p:spPr>
        <p:txBody>
          <a:bodyPr/>
          <a:lstStyle/>
          <a:p>
            <a:r>
              <a:rPr lang="en-US" dirty="0"/>
              <a:t>Seniors see benefits with future smart homes</a:t>
            </a:r>
          </a:p>
        </p:txBody>
      </p:sp>
      <p:sp>
        <p:nvSpPr>
          <p:cNvPr id="40" name="Rounded Rectangle 5">
            <a:extLst>
              <a:ext uri="{FF2B5EF4-FFF2-40B4-BE49-F238E27FC236}">
                <a16:creationId xmlns:a16="http://schemas.microsoft.com/office/drawing/2014/main" id="{D27A75DA-1C42-4D14-895B-A3413CD39B0F}"/>
              </a:ext>
            </a:extLst>
          </p:cNvPr>
          <p:cNvSpPr/>
          <p:nvPr/>
        </p:nvSpPr>
        <p:spPr bwMode="auto">
          <a:xfrm>
            <a:off x="5859512" y="5410352"/>
            <a:ext cx="5853063" cy="1146442"/>
          </a:xfrm>
          <a:prstGeom prst="rect">
            <a:avLst/>
          </a:prstGeom>
          <a:noFill/>
          <a:ln w="12700" cap="flat" cmpd="sng" algn="ctr">
            <a:noFill/>
            <a:prstDash val="solid"/>
            <a:round/>
            <a:headEnd type="none" w="med" len="med"/>
            <a:tailEnd type="none" w="med" len="med"/>
          </a:ln>
          <a:effectLst/>
        </p:spPr>
        <p:txBody>
          <a:bodyPr vert="horz" wrap="square" lIns="822960" tIns="182880" rIns="0" bIns="182880" numCol="1" rtlCol="0" anchor="ctr" anchorCtr="0" compatLnSpc="1">
            <a:prstTxWarp prst="textNoShape">
              <a:avLst/>
            </a:prstTxWarp>
            <a:noAutofit/>
          </a:bodyPr>
          <a:lstStyle/>
          <a:p>
            <a:r>
              <a:rPr lang="en-US" dirty="0">
                <a:latin typeface="+mn-lt"/>
              </a:rPr>
              <a:t>Bundled smart lighting, thermostats, electricity, water, door locks, surveillance cameras. 4 in 10 seniors interested in this bundled concept. </a:t>
            </a:r>
          </a:p>
          <a:p>
            <a:r>
              <a:rPr lang="en-US" dirty="0">
                <a:latin typeface="+mn-lt"/>
              </a:rPr>
              <a:t> </a:t>
            </a:r>
          </a:p>
        </p:txBody>
      </p:sp>
      <p:sp>
        <p:nvSpPr>
          <p:cNvPr id="70" name="TextBox 69"/>
          <p:cNvSpPr txBox="1"/>
          <p:nvPr/>
        </p:nvSpPr>
        <p:spPr>
          <a:xfrm>
            <a:off x="462546" y="1541304"/>
            <a:ext cx="7026825" cy="350865"/>
          </a:xfrm>
          <a:prstGeom prst="rect">
            <a:avLst/>
          </a:prstGeom>
          <a:noFill/>
        </p:spPr>
        <p:txBody>
          <a:bodyPr wrap="square" bIns="27432" rtlCol="0" anchor="b">
            <a:spAutoFit/>
          </a:bodyPr>
          <a:lstStyle/>
          <a:p>
            <a:pPr marL="0" indent="0">
              <a:buNone/>
            </a:pPr>
            <a:r>
              <a:rPr lang="en-US" b="1" dirty="0">
                <a:solidFill>
                  <a:schemeClr val="tx2"/>
                </a:solidFill>
                <a:latin typeface="+mn-lt"/>
              </a:rPr>
              <a:t>A relevant tech set in a digital senior home to improve senior's life</a:t>
            </a:r>
          </a:p>
        </p:txBody>
      </p:sp>
      <p:sp>
        <p:nvSpPr>
          <p:cNvPr id="41" name="Rounded Rectangle 5">
            <a:extLst>
              <a:ext uri="{FF2B5EF4-FFF2-40B4-BE49-F238E27FC236}">
                <a16:creationId xmlns:a16="http://schemas.microsoft.com/office/drawing/2014/main" id="{A12389DC-6F82-4650-8E3E-2681CA36EF15}"/>
              </a:ext>
            </a:extLst>
          </p:cNvPr>
          <p:cNvSpPr/>
          <p:nvPr/>
        </p:nvSpPr>
        <p:spPr bwMode="auto">
          <a:xfrm>
            <a:off x="5859512" y="4190136"/>
            <a:ext cx="5853063" cy="954645"/>
          </a:xfrm>
          <a:prstGeom prst="rect">
            <a:avLst/>
          </a:prstGeom>
          <a:noFill/>
          <a:ln w="12700" cap="flat" cmpd="sng" algn="ctr">
            <a:noFill/>
            <a:prstDash val="solid"/>
            <a:round/>
            <a:headEnd type="none" w="med" len="med"/>
            <a:tailEnd type="none" w="med" len="med"/>
          </a:ln>
          <a:effectLst/>
        </p:spPr>
        <p:txBody>
          <a:bodyPr vert="horz" wrap="square" lIns="822960" tIns="182880" rIns="0" bIns="182880" numCol="1" rtlCol="0" anchor="ctr" anchorCtr="0" compatLnSpc="1">
            <a:prstTxWarp prst="textNoShape">
              <a:avLst/>
            </a:prstTxWarp>
            <a:noAutofit/>
          </a:bodyPr>
          <a:lstStyle/>
          <a:p>
            <a:pPr marL="0" indent="0">
              <a:buNone/>
            </a:pPr>
            <a:r>
              <a:rPr lang="en-US" dirty="0">
                <a:latin typeface="+mn-lt"/>
              </a:rPr>
              <a:t>6 in 10 young-old seniors 65-74 years are open – not saying no – for new type of communication from their home</a:t>
            </a:r>
          </a:p>
        </p:txBody>
      </p:sp>
      <p:sp>
        <p:nvSpPr>
          <p:cNvPr id="52" name="Rounded Rectangle 5">
            <a:extLst>
              <a:ext uri="{FF2B5EF4-FFF2-40B4-BE49-F238E27FC236}">
                <a16:creationId xmlns:a16="http://schemas.microsoft.com/office/drawing/2014/main" id="{9E488C1E-5E8F-4F71-B1BF-1EE412883359}"/>
              </a:ext>
            </a:extLst>
          </p:cNvPr>
          <p:cNvSpPr/>
          <p:nvPr/>
        </p:nvSpPr>
        <p:spPr bwMode="auto">
          <a:xfrm>
            <a:off x="5859512" y="2019767"/>
            <a:ext cx="5853063" cy="699983"/>
          </a:xfrm>
          <a:prstGeom prst="rect">
            <a:avLst/>
          </a:prstGeom>
          <a:noFill/>
          <a:ln w="12700" cap="flat" cmpd="sng" algn="ctr">
            <a:noFill/>
            <a:prstDash val="solid"/>
            <a:round/>
            <a:headEnd type="none" w="med" len="med"/>
            <a:tailEnd type="none" w="med" len="med"/>
          </a:ln>
          <a:effectLst/>
        </p:spPr>
        <p:txBody>
          <a:bodyPr vert="horz" wrap="square" lIns="822960" tIns="182880" rIns="0" bIns="182880" numCol="1" rtlCol="0" anchor="ctr" anchorCtr="0" compatLnSpc="1">
            <a:prstTxWarp prst="textNoShape">
              <a:avLst/>
            </a:prstTxWarp>
            <a:noAutofit/>
          </a:bodyPr>
          <a:lstStyle/>
          <a:p>
            <a:pPr marL="0" indent="0">
              <a:buNone/>
            </a:pPr>
            <a:r>
              <a:rPr lang="en-US" dirty="0">
                <a:latin typeface="+mn-lt"/>
              </a:rPr>
              <a:t>1 in 4 of seniors already have a remote voice control like Amazon Echo in home to simplify functions in home. </a:t>
            </a:r>
            <a:endParaRPr lang="en-US" dirty="0">
              <a:highlight>
                <a:srgbClr val="FFFF00"/>
              </a:highlight>
              <a:latin typeface="+mn-lt"/>
            </a:endParaRPr>
          </a:p>
        </p:txBody>
      </p:sp>
      <p:sp>
        <p:nvSpPr>
          <p:cNvPr id="54" name="Rounded Rectangle 5">
            <a:extLst>
              <a:ext uri="{FF2B5EF4-FFF2-40B4-BE49-F238E27FC236}">
                <a16:creationId xmlns:a16="http://schemas.microsoft.com/office/drawing/2014/main" id="{B40BFA1C-281C-4EDB-8527-03949A066749}"/>
              </a:ext>
            </a:extLst>
          </p:cNvPr>
          <p:cNvSpPr/>
          <p:nvPr/>
        </p:nvSpPr>
        <p:spPr bwMode="auto">
          <a:xfrm>
            <a:off x="5859511" y="3194597"/>
            <a:ext cx="5853063" cy="699983"/>
          </a:xfrm>
          <a:prstGeom prst="rect">
            <a:avLst/>
          </a:prstGeom>
          <a:noFill/>
          <a:ln w="12700" cap="flat" cmpd="sng" algn="ctr">
            <a:noFill/>
            <a:prstDash val="solid"/>
            <a:round/>
            <a:headEnd type="none" w="med" len="med"/>
            <a:tailEnd type="none" w="med" len="med"/>
          </a:ln>
          <a:effectLst/>
        </p:spPr>
        <p:txBody>
          <a:bodyPr vert="horz" wrap="square" lIns="822960" tIns="182880" rIns="0" bIns="182880" numCol="1" rtlCol="0" anchor="ctr" anchorCtr="0" compatLnSpc="1">
            <a:prstTxWarp prst="textNoShape">
              <a:avLst/>
            </a:prstTxWarp>
            <a:noAutofit/>
          </a:bodyPr>
          <a:lstStyle/>
          <a:p>
            <a:pPr algn="l"/>
            <a:r>
              <a:rPr lang="en-US" dirty="0">
                <a:latin typeface="+mn-lt"/>
              </a:rPr>
              <a:t>4 in 10 of the seniors would accept at least one type of automated service in their home </a:t>
            </a:r>
          </a:p>
        </p:txBody>
      </p:sp>
      <p:sp>
        <p:nvSpPr>
          <p:cNvPr id="45" name="Rounded Rectangle 5">
            <a:extLst>
              <a:ext uri="{FF2B5EF4-FFF2-40B4-BE49-F238E27FC236}">
                <a16:creationId xmlns:a16="http://schemas.microsoft.com/office/drawing/2014/main" id="{1704EF83-30A3-4CC5-B9F2-7A34AAA5BEE6}"/>
              </a:ext>
            </a:extLst>
          </p:cNvPr>
          <p:cNvSpPr/>
          <p:nvPr/>
        </p:nvSpPr>
        <p:spPr bwMode="auto">
          <a:xfrm>
            <a:off x="488936" y="3147650"/>
            <a:ext cx="6080760" cy="699983"/>
          </a:xfrm>
          <a:prstGeom prst="homePlate">
            <a:avLst/>
          </a:prstGeom>
          <a:solidFill>
            <a:schemeClr val="accent1"/>
          </a:solidFill>
          <a:ln w="12700" cap="flat" cmpd="sng" algn="ctr">
            <a:noFill/>
            <a:prstDash val="solid"/>
            <a:round/>
            <a:headEnd type="none" w="med" len="med"/>
            <a:tailEnd type="none" w="med" len="med"/>
          </a:ln>
          <a:effectLst/>
        </p:spPr>
        <p:txBody>
          <a:bodyPr vert="horz" wrap="square" lIns="182880" tIns="182880" rIns="0" bIns="182880" numCol="1" rtlCol="0" anchor="ctr" anchorCtr="0" compatLnSpc="1">
            <a:prstTxWarp prst="textNoShape">
              <a:avLst/>
            </a:prstTxWarp>
            <a:noAutofit/>
          </a:bodyPr>
          <a:lstStyle/>
          <a:p>
            <a:r>
              <a:rPr lang="en-US" sz="2000" dirty="0">
                <a:solidFill>
                  <a:schemeClr val="bg1"/>
                </a:solidFill>
                <a:latin typeface="+mn-lt"/>
              </a:rPr>
              <a:t>AI and automated consumption</a:t>
            </a:r>
          </a:p>
        </p:txBody>
      </p:sp>
      <p:sp>
        <p:nvSpPr>
          <p:cNvPr id="55" name="Rounded Rectangle 5">
            <a:extLst>
              <a:ext uri="{FF2B5EF4-FFF2-40B4-BE49-F238E27FC236}">
                <a16:creationId xmlns:a16="http://schemas.microsoft.com/office/drawing/2014/main" id="{D6C907EC-A450-48E5-A67F-9743B24757CC}"/>
              </a:ext>
            </a:extLst>
          </p:cNvPr>
          <p:cNvSpPr/>
          <p:nvPr/>
        </p:nvSpPr>
        <p:spPr bwMode="auto">
          <a:xfrm>
            <a:off x="488936" y="5450362"/>
            <a:ext cx="6080760" cy="699983"/>
          </a:xfrm>
          <a:prstGeom prst="homePlate">
            <a:avLst/>
          </a:prstGeom>
          <a:solidFill>
            <a:schemeClr val="accent1"/>
          </a:solidFill>
          <a:ln w="12700" cap="flat" cmpd="sng" algn="ctr">
            <a:noFill/>
            <a:prstDash val="solid"/>
            <a:round/>
            <a:headEnd type="none" w="med" len="med"/>
            <a:tailEnd type="none" w="med" len="med"/>
          </a:ln>
          <a:effectLst/>
        </p:spPr>
        <p:txBody>
          <a:bodyPr vert="horz" wrap="square" lIns="182880" tIns="182880" rIns="0" bIns="182880" numCol="1" rtlCol="0" anchor="ctr" anchorCtr="0" compatLnSpc="1">
            <a:prstTxWarp prst="textNoShape">
              <a:avLst/>
            </a:prstTxWarp>
            <a:noAutofit/>
          </a:bodyPr>
          <a:lstStyle/>
          <a:p>
            <a:r>
              <a:rPr lang="en-US" sz="2000" dirty="0">
                <a:solidFill>
                  <a:schemeClr val="bg1"/>
                </a:solidFill>
                <a:latin typeface="+mn-lt"/>
              </a:rPr>
              <a:t>Connected 5G Smart Home concept</a:t>
            </a:r>
          </a:p>
        </p:txBody>
      </p:sp>
      <p:sp>
        <p:nvSpPr>
          <p:cNvPr id="53" name="Rounded Rectangle 5">
            <a:extLst>
              <a:ext uri="{FF2B5EF4-FFF2-40B4-BE49-F238E27FC236}">
                <a16:creationId xmlns:a16="http://schemas.microsoft.com/office/drawing/2014/main" id="{97200D08-42D5-4825-B486-5459FA8AA540}"/>
              </a:ext>
            </a:extLst>
          </p:cNvPr>
          <p:cNvSpPr/>
          <p:nvPr/>
        </p:nvSpPr>
        <p:spPr bwMode="auto">
          <a:xfrm>
            <a:off x="495204" y="1996294"/>
            <a:ext cx="6080760" cy="699983"/>
          </a:xfrm>
          <a:prstGeom prst="homePlate">
            <a:avLst/>
          </a:prstGeom>
          <a:solidFill>
            <a:schemeClr val="accent1"/>
          </a:solidFill>
          <a:ln w="12700" cap="flat" cmpd="sng" algn="ctr">
            <a:noFill/>
            <a:prstDash val="solid"/>
            <a:round/>
            <a:headEnd type="none" w="med" len="med"/>
            <a:tailEnd type="none" w="med" len="med"/>
          </a:ln>
          <a:effectLst/>
        </p:spPr>
        <p:txBody>
          <a:bodyPr vert="horz" wrap="square" lIns="182880" tIns="182880" rIns="0" bIns="182880" numCol="1" rtlCol="0" anchor="ctr" anchorCtr="0" compatLnSpc="1">
            <a:prstTxWarp prst="textNoShape">
              <a:avLst/>
            </a:prstTxWarp>
            <a:noAutofit/>
          </a:bodyPr>
          <a:lstStyle/>
          <a:p>
            <a:pPr marL="0" indent="0">
              <a:buNone/>
            </a:pPr>
            <a:r>
              <a:rPr lang="en-US" sz="2000" dirty="0">
                <a:solidFill>
                  <a:schemeClr val="bg1"/>
                </a:solidFill>
                <a:latin typeface="+mn-lt"/>
              </a:rPr>
              <a:t>Home assistant speaker</a:t>
            </a:r>
          </a:p>
        </p:txBody>
      </p:sp>
      <p:sp>
        <p:nvSpPr>
          <p:cNvPr id="56" name="Rounded Rectangle 5"/>
          <p:cNvSpPr/>
          <p:nvPr/>
        </p:nvSpPr>
        <p:spPr bwMode="auto">
          <a:xfrm>
            <a:off x="488936" y="4299006"/>
            <a:ext cx="6080760" cy="699983"/>
          </a:xfrm>
          <a:prstGeom prst="homePlate">
            <a:avLst/>
          </a:prstGeom>
          <a:solidFill>
            <a:schemeClr val="accent1"/>
          </a:solidFill>
          <a:ln w="12700" cap="flat" cmpd="sng" algn="ctr">
            <a:noFill/>
            <a:prstDash val="solid"/>
            <a:round/>
            <a:headEnd type="none" w="med" len="med"/>
            <a:tailEnd type="none" w="med" len="med"/>
          </a:ln>
          <a:effectLst/>
        </p:spPr>
        <p:txBody>
          <a:bodyPr vert="horz" wrap="square" lIns="182880" tIns="182880" rIns="0" bIns="182880" numCol="1" rtlCol="0" anchor="ctr" anchorCtr="0" compatLnSpc="1">
            <a:prstTxWarp prst="textNoShape">
              <a:avLst/>
            </a:prstTxWarp>
            <a:noAutofit/>
          </a:bodyPr>
          <a:lstStyle/>
          <a:p>
            <a:r>
              <a:rPr lang="en-US" sz="2000" dirty="0">
                <a:solidFill>
                  <a:srgbClr val="FFFFFF"/>
                </a:solidFill>
                <a:latin typeface="+mn-lt"/>
              </a:rPr>
              <a:t>3D Hologram calling </a:t>
            </a:r>
            <a:endParaRPr lang="en-US" sz="2000" dirty="0">
              <a:latin typeface="+mn-lt"/>
            </a:endParaRPr>
          </a:p>
        </p:txBody>
      </p:sp>
      <p:sp>
        <p:nvSpPr>
          <p:cNvPr id="22" name="TextBox 21">
            <a:extLst>
              <a:ext uri="{FF2B5EF4-FFF2-40B4-BE49-F238E27FC236}">
                <a16:creationId xmlns:a16="http://schemas.microsoft.com/office/drawing/2014/main" id="{A2C88FD7-EC53-431A-8696-084970F19E39}"/>
              </a:ext>
            </a:extLst>
          </p:cNvPr>
          <p:cNvSpPr txBox="1"/>
          <p:nvPr/>
        </p:nvSpPr>
        <p:spPr bwMode="auto">
          <a:xfrm>
            <a:off x="426179" y="6237288"/>
            <a:ext cx="5500688" cy="31950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buClr>
                <a:schemeClr val="tx1"/>
              </a:buClr>
            </a:pPr>
            <a:r>
              <a:rPr lang="sv-SE" sz="800" dirty="0">
                <a:solidFill>
                  <a:schemeClr val="tx2"/>
                </a:solidFill>
                <a:latin typeface="+mn-lt"/>
              </a:rPr>
              <a:t>Source: Ericsson ConsumerLab Analytical platform, Senior study, October 2019</a:t>
            </a:r>
          </a:p>
          <a:p>
            <a:pPr>
              <a:buClr>
                <a:schemeClr val="tx1"/>
              </a:buClr>
            </a:pPr>
            <a:r>
              <a:rPr lang="sv-SE" sz="800" dirty="0">
                <a:solidFill>
                  <a:schemeClr val="tx2"/>
                </a:solidFill>
                <a:latin typeface="+mn-lt"/>
              </a:rPr>
              <a:t>Base: Online population </a:t>
            </a:r>
            <a:r>
              <a:rPr lang="sv-SE" sz="800" dirty="0" err="1">
                <a:solidFill>
                  <a:schemeClr val="tx2"/>
                </a:solidFill>
                <a:latin typeface="+mn-lt"/>
              </a:rPr>
              <a:t>aged</a:t>
            </a:r>
            <a:r>
              <a:rPr lang="sv-SE" sz="800" dirty="0">
                <a:solidFill>
                  <a:schemeClr val="tx2"/>
                </a:solidFill>
                <a:latin typeface="+mn-lt"/>
              </a:rPr>
              <a:t> 65-74 </a:t>
            </a:r>
            <a:r>
              <a:rPr lang="sv-SE" sz="800" dirty="0" err="1">
                <a:solidFill>
                  <a:schemeClr val="tx2"/>
                </a:solidFill>
                <a:latin typeface="+mn-lt"/>
              </a:rPr>
              <a:t>years</a:t>
            </a:r>
            <a:r>
              <a:rPr lang="sv-SE" sz="800" dirty="0">
                <a:solidFill>
                  <a:schemeClr val="tx2"/>
                </a:solidFill>
                <a:latin typeface="+mn-lt"/>
              </a:rPr>
              <a:t> within Canada, China, Germany, Italy, Japan, Sweden. UK and US</a:t>
            </a:r>
            <a:endParaRPr lang="en-US" sz="800" dirty="0">
              <a:solidFill>
                <a:schemeClr val="tx2"/>
              </a:solidFill>
              <a:latin typeface="+mn-lt"/>
            </a:endParaRPr>
          </a:p>
        </p:txBody>
      </p:sp>
      <p:pic>
        <p:nvPicPr>
          <p:cNvPr id="4" name="Picture 3">
            <a:extLst>
              <a:ext uri="{FF2B5EF4-FFF2-40B4-BE49-F238E27FC236}">
                <a16:creationId xmlns:a16="http://schemas.microsoft.com/office/drawing/2014/main" id="{F585620E-E3A8-4724-9008-C800A8F371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27407" y="4376028"/>
            <a:ext cx="999460" cy="561839"/>
          </a:xfrm>
          <a:prstGeom prst="rect">
            <a:avLst/>
          </a:prstGeom>
        </p:spPr>
      </p:pic>
      <p:pic>
        <p:nvPicPr>
          <p:cNvPr id="10" name="Picture 9" descr="A picture containing person, indoor&#10;&#10;Description automatically generated">
            <a:extLst>
              <a:ext uri="{FF2B5EF4-FFF2-40B4-BE49-F238E27FC236}">
                <a16:creationId xmlns:a16="http://schemas.microsoft.com/office/drawing/2014/main" id="{C79D0075-66DE-46BF-8E99-8118F949DF0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7407" y="5538032"/>
            <a:ext cx="999459" cy="524641"/>
          </a:xfrm>
          <a:prstGeom prst="rect">
            <a:avLst/>
          </a:prstGeom>
        </p:spPr>
      </p:pic>
      <p:pic>
        <p:nvPicPr>
          <p:cNvPr id="12" name="Picture 11">
            <a:extLst>
              <a:ext uri="{FF2B5EF4-FFF2-40B4-BE49-F238E27FC236}">
                <a16:creationId xmlns:a16="http://schemas.microsoft.com/office/drawing/2014/main" id="{8F241AF7-E805-4FC2-9CF0-BEF996C4A34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66570" y="3232311"/>
            <a:ext cx="960295" cy="537192"/>
          </a:xfrm>
          <a:prstGeom prst="rect">
            <a:avLst/>
          </a:prstGeom>
        </p:spPr>
      </p:pic>
      <p:pic>
        <p:nvPicPr>
          <p:cNvPr id="23" name="Picture 22">
            <a:extLst>
              <a:ext uri="{FF2B5EF4-FFF2-40B4-BE49-F238E27FC236}">
                <a16:creationId xmlns:a16="http://schemas.microsoft.com/office/drawing/2014/main" id="{19B611AE-92EE-4FF0-ACE3-94DB0CEDF773}"/>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4966569" y="2067405"/>
            <a:ext cx="960297" cy="570380"/>
          </a:xfrm>
          <a:prstGeom prst="rect">
            <a:avLst/>
          </a:prstGeom>
        </p:spPr>
      </p:pic>
    </p:spTree>
    <p:custDataLst>
      <p:custData r:id="rId1"/>
      <p:custData r:id="rId2"/>
      <p:tags r:id="rId3"/>
    </p:custDataLst>
    <p:extLst>
      <p:ext uri="{BB962C8B-B14F-4D97-AF65-F5344CB8AC3E}">
        <p14:creationId xmlns:p14="http://schemas.microsoft.com/office/powerpoint/2010/main" val="402341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4" y="476250"/>
            <a:ext cx="10134147" cy="1081088"/>
          </a:xfrm>
        </p:spPr>
        <p:txBody>
          <a:bodyPr/>
          <a:lstStyle/>
          <a:p>
            <a:r>
              <a:rPr lang="en-US" dirty="0"/>
              <a:t>Seniors see challenges with smart home solutions </a:t>
            </a:r>
          </a:p>
        </p:txBody>
      </p:sp>
      <p:sp>
        <p:nvSpPr>
          <p:cNvPr id="5" name="Rectangle 4"/>
          <p:cNvSpPr>
            <a:spLocks/>
          </p:cNvSpPr>
          <p:nvPr/>
        </p:nvSpPr>
        <p:spPr bwMode="auto">
          <a:xfrm>
            <a:off x="6240464" y="4149725"/>
            <a:ext cx="2592386" cy="2089150"/>
          </a:xfrm>
          <a:prstGeom prst="rect">
            <a:avLst/>
          </a:prstGeom>
          <a:solidFill>
            <a:schemeClr val="accent5"/>
          </a:soli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mn-lt"/>
                <a:ea typeface="+mn-ea"/>
                <a:cs typeface="+mn-cs"/>
              </a:rPr>
              <a:t>Trust in AI </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mn-lt"/>
                <a:ea typeface="+mn-ea"/>
                <a:cs typeface="+mn-cs"/>
              </a:rPr>
              <a:t>Seniors value the convenience with automated services would but 3 in 10 don´t trust AI. They fear that they will get wrong products ordered by AI. How are decisions made?</a:t>
            </a:r>
          </a:p>
        </p:txBody>
      </p:sp>
      <p:sp>
        <p:nvSpPr>
          <p:cNvPr id="6" name="Rectangle 5"/>
          <p:cNvSpPr>
            <a:spLocks/>
          </p:cNvSpPr>
          <p:nvPr/>
        </p:nvSpPr>
        <p:spPr bwMode="auto">
          <a:xfrm>
            <a:off x="6240464" y="1844675"/>
            <a:ext cx="2592385" cy="2089150"/>
          </a:xfrm>
          <a:prstGeom prst="rect">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mn-lt"/>
                <a:ea typeface="+mn-ea"/>
                <a:cs typeface="+mn-cs"/>
              </a:rPr>
              <a:t>Personal data </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mn-lt"/>
                <a:ea typeface="+mn-ea"/>
                <a:cs typeface="+mn-cs"/>
              </a:rPr>
              <a:t>Only 2 in 10 seniors 65+ trust private security companies to treat their personal data.</a:t>
            </a:r>
            <a:br>
              <a:rPr kumimoji="0" lang="en-US" sz="1400" b="0" i="0" u="none" strike="noStrike" kern="1200" cap="none" spc="0" normalizeH="0" baseline="0" noProof="0" dirty="0">
                <a:ln>
                  <a:noFill/>
                </a:ln>
                <a:solidFill>
                  <a:srgbClr val="FFFFFF"/>
                </a:solidFill>
                <a:effectLst/>
                <a:uLnTx/>
                <a:uFillTx/>
                <a:latin typeface="+mn-lt"/>
                <a:ea typeface="+mn-ea"/>
                <a:cs typeface="+mn-cs"/>
              </a:rPr>
            </a:br>
            <a:r>
              <a:rPr kumimoji="0" lang="en-US" sz="1400" b="0" i="0" u="none" strike="noStrike" kern="1200" cap="none" spc="0" normalizeH="0" baseline="0" noProof="0" dirty="0">
                <a:ln>
                  <a:noFill/>
                </a:ln>
                <a:solidFill>
                  <a:srgbClr val="FFFFFF"/>
                </a:solidFill>
                <a:effectLst/>
                <a:uLnTx/>
                <a:uFillTx/>
                <a:latin typeface="+mn-lt"/>
                <a:ea typeface="+mn-ea"/>
                <a:cs typeface="+mn-cs"/>
              </a:rPr>
              <a:t>There is higher trust in mobile operators, but the highest trust is for government/ states </a:t>
            </a:r>
            <a:br>
              <a:rPr kumimoji="0" lang="en-US" sz="1400" b="0" i="0" u="none" strike="noStrike" kern="1200" cap="none" spc="0" normalizeH="0" baseline="0" noProof="0" dirty="0">
                <a:ln>
                  <a:noFill/>
                </a:ln>
                <a:solidFill>
                  <a:srgbClr val="FFFFFF"/>
                </a:solidFill>
                <a:effectLst/>
                <a:uLnTx/>
                <a:uFillTx/>
                <a:latin typeface="+mn-lt"/>
                <a:ea typeface="+mn-ea"/>
                <a:cs typeface="+mn-cs"/>
              </a:rPr>
            </a:br>
            <a:r>
              <a:rPr kumimoji="0" lang="en-US" sz="1400" b="0" i="0" u="none" strike="noStrike" kern="1200" cap="none" spc="0" normalizeH="0" baseline="0" noProof="0" dirty="0">
                <a:ln>
                  <a:noFill/>
                </a:ln>
                <a:solidFill>
                  <a:srgbClr val="FFFFFF"/>
                </a:solidFill>
                <a:effectLst/>
                <a:uLnTx/>
                <a:uFillTx/>
                <a:latin typeface="+mn-lt"/>
                <a:ea typeface="+mn-ea"/>
                <a:cs typeface="+mn-cs"/>
              </a:rPr>
              <a:t>and banks</a:t>
            </a:r>
          </a:p>
        </p:txBody>
      </p:sp>
      <p:sp>
        <p:nvSpPr>
          <p:cNvPr id="8" name="Rectangle 7"/>
          <p:cNvSpPr>
            <a:spLocks/>
          </p:cNvSpPr>
          <p:nvPr/>
        </p:nvSpPr>
        <p:spPr bwMode="auto">
          <a:xfrm>
            <a:off x="9120189" y="1850831"/>
            <a:ext cx="2592386" cy="208915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mn-lt"/>
                <a:ea typeface="+mn-ea"/>
                <a:cs typeface="+mn-cs"/>
              </a:rPr>
              <a:t>Lack of quality </a:t>
            </a:r>
          </a:p>
          <a:p>
            <a:pPr marL="0" marR="0" lvl="0" indent="0" algn="l" defTabSz="914400" rtl="0" eaLnBrk="1" fontAlgn="base" latinLnBrk="0" hangingPunct="1">
              <a:lnSpc>
                <a:spcPct val="100000"/>
              </a:lnSpc>
              <a:spcBef>
                <a:spcPts val="30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mn-lt"/>
                <a:ea typeface="+mn-ea"/>
                <a:cs typeface="+mn-cs"/>
              </a:rPr>
              <a:t>4 in 10 seniors 65+ years </a:t>
            </a:r>
            <a:br>
              <a:rPr kumimoji="0" lang="en-US" sz="1400" b="0" i="0" u="none" strike="noStrike" kern="1200" cap="none" spc="0" normalizeH="0" baseline="0" noProof="0" dirty="0">
                <a:ln>
                  <a:noFill/>
                </a:ln>
                <a:solidFill>
                  <a:srgbClr val="FFFFFF"/>
                </a:solidFill>
                <a:effectLst/>
                <a:uLnTx/>
                <a:uFillTx/>
                <a:latin typeface="+mn-lt"/>
                <a:ea typeface="+mn-ea"/>
                <a:cs typeface="+mn-cs"/>
              </a:rPr>
            </a:br>
            <a:r>
              <a:rPr kumimoji="0" lang="en-US" sz="1400" b="0" i="0" u="none" strike="noStrike" kern="1200" cap="none" spc="0" normalizeH="0" baseline="0" noProof="0" dirty="0">
                <a:ln>
                  <a:noFill/>
                </a:ln>
                <a:solidFill>
                  <a:srgbClr val="FFFFFF"/>
                </a:solidFill>
                <a:effectLst/>
                <a:uLnTx/>
                <a:uFillTx/>
                <a:latin typeface="+mn-lt"/>
                <a:ea typeface="+mn-ea"/>
                <a:cs typeface="+mn-cs"/>
              </a:rPr>
              <a:t>who not have an alarm have not installed it they think it wouldn’t make them safer since burglars could brake </a:t>
            </a:r>
            <a:br>
              <a:rPr kumimoji="0" lang="en-US" sz="1400" b="0" i="0" u="none" strike="noStrike" kern="1200" cap="none" spc="0" normalizeH="0" baseline="0" noProof="0" dirty="0">
                <a:ln>
                  <a:noFill/>
                </a:ln>
                <a:solidFill>
                  <a:srgbClr val="FFFFFF"/>
                </a:solidFill>
                <a:effectLst/>
                <a:uLnTx/>
                <a:uFillTx/>
                <a:latin typeface="+mn-lt"/>
                <a:ea typeface="+mn-ea"/>
                <a:cs typeface="+mn-cs"/>
              </a:rPr>
            </a:br>
            <a:r>
              <a:rPr kumimoji="0" lang="en-US" sz="1400" b="0" i="0" u="none" strike="noStrike" kern="1200" cap="none" spc="0" normalizeH="0" baseline="0" noProof="0" dirty="0">
                <a:ln>
                  <a:noFill/>
                </a:ln>
                <a:solidFill>
                  <a:srgbClr val="FFFFFF"/>
                </a:solidFill>
                <a:effectLst/>
                <a:uLnTx/>
                <a:uFillTx/>
                <a:latin typeface="+mn-lt"/>
                <a:ea typeface="+mn-ea"/>
                <a:cs typeface="+mn-cs"/>
              </a:rPr>
              <a:t>in anyway</a:t>
            </a:r>
          </a:p>
        </p:txBody>
      </p:sp>
      <p:sp>
        <p:nvSpPr>
          <p:cNvPr id="7" name="Oval 6">
            <a:extLst>
              <a:ext uri="{FF2B5EF4-FFF2-40B4-BE49-F238E27FC236}">
                <a16:creationId xmlns:a16="http://schemas.microsoft.com/office/drawing/2014/main" id="{15266E5A-08A7-44E4-8764-98C55F785A1F}"/>
              </a:ext>
            </a:extLst>
          </p:cNvPr>
          <p:cNvSpPr/>
          <p:nvPr/>
        </p:nvSpPr>
        <p:spPr>
          <a:xfrm>
            <a:off x="1575152" y="2571797"/>
            <a:ext cx="3401763" cy="1181387"/>
          </a:xfrm>
          <a:prstGeom prst="ellipse">
            <a:avLst/>
          </a:prstGeom>
          <a:noFill/>
          <a:ln>
            <a:solidFill>
              <a:schemeClr val="tx1"/>
            </a:solidFill>
          </a:ln>
        </p:spPr>
        <p:style>
          <a:lnRef idx="0">
            <a:scrgbClr r="0" g="0" b="0"/>
          </a:lnRef>
          <a:fillRef idx="1">
            <a:scrgbClr r="0" g="0" b="0"/>
          </a:fillRef>
          <a:effectRef idx="0">
            <a:schemeClr val="accent1">
              <a:tint val="50000"/>
              <a:alpha val="40000"/>
              <a:hueOff val="0"/>
              <a:satOff val="0"/>
              <a:lumOff val="0"/>
              <a:alphaOff val="0"/>
            </a:schemeClr>
          </a:effectRef>
          <a:fontRef idx="minor">
            <a:schemeClr val="lt1">
              <a:hueOff val="0"/>
              <a:satOff val="0"/>
              <a:lumOff val="0"/>
              <a:alphaOff val="0"/>
            </a:schemeClr>
          </a:fontRef>
        </p:style>
      </p:sp>
      <p:sp>
        <p:nvSpPr>
          <p:cNvPr id="9" name="Arrow: Down 8">
            <a:extLst>
              <a:ext uri="{FF2B5EF4-FFF2-40B4-BE49-F238E27FC236}">
                <a16:creationId xmlns:a16="http://schemas.microsoft.com/office/drawing/2014/main" id="{99FFC0D0-9D06-4B12-8BF9-F4EE6EC42EE3}"/>
              </a:ext>
            </a:extLst>
          </p:cNvPr>
          <p:cNvSpPr/>
          <p:nvPr/>
        </p:nvSpPr>
        <p:spPr>
          <a:xfrm>
            <a:off x="2855592" y="5488786"/>
            <a:ext cx="659256" cy="421924"/>
          </a:xfrm>
          <a:prstGeom prst="downArrow">
            <a:avLst/>
          </a:prstGeom>
          <a:solidFill>
            <a:schemeClr val="accent1"/>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10" name="Freeform: Shape 9">
            <a:extLst>
              <a:ext uri="{FF2B5EF4-FFF2-40B4-BE49-F238E27FC236}">
                <a16:creationId xmlns:a16="http://schemas.microsoft.com/office/drawing/2014/main" id="{46800895-1098-4751-AD7A-8C4B09E9916B}"/>
              </a:ext>
            </a:extLst>
          </p:cNvPr>
          <p:cNvSpPr/>
          <p:nvPr/>
        </p:nvSpPr>
        <p:spPr>
          <a:xfrm>
            <a:off x="1117393" y="5811415"/>
            <a:ext cx="4070337" cy="421925"/>
          </a:xfrm>
          <a:custGeom>
            <a:avLst/>
            <a:gdLst>
              <a:gd name="connsiteX0" fmla="*/ 0 w 3164430"/>
              <a:gd name="connsiteY0" fmla="*/ 0 h 791107"/>
              <a:gd name="connsiteX1" fmla="*/ 3164430 w 3164430"/>
              <a:gd name="connsiteY1" fmla="*/ 0 h 791107"/>
              <a:gd name="connsiteX2" fmla="*/ 3164430 w 3164430"/>
              <a:gd name="connsiteY2" fmla="*/ 791107 h 791107"/>
              <a:gd name="connsiteX3" fmla="*/ 0 w 3164430"/>
              <a:gd name="connsiteY3" fmla="*/ 791107 h 791107"/>
              <a:gd name="connsiteX4" fmla="*/ 0 w 3164430"/>
              <a:gd name="connsiteY4" fmla="*/ 0 h 791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4430" h="791107">
                <a:moveTo>
                  <a:pt x="0" y="0"/>
                </a:moveTo>
                <a:lnTo>
                  <a:pt x="3164430" y="0"/>
                </a:lnTo>
                <a:lnTo>
                  <a:pt x="3164430" y="791107"/>
                </a:lnTo>
                <a:lnTo>
                  <a:pt x="0" y="79110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noProof="0" dirty="0"/>
              <a:t>Senior smart home product or service</a:t>
            </a:r>
          </a:p>
        </p:txBody>
      </p:sp>
      <p:sp>
        <p:nvSpPr>
          <p:cNvPr id="11" name="Freeform: Shape 10">
            <a:extLst>
              <a:ext uri="{FF2B5EF4-FFF2-40B4-BE49-F238E27FC236}">
                <a16:creationId xmlns:a16="http://schemas.microsoft.com/office/drawing/2014/main" id="{8CFE112A-C358-4266-94A6-7A765A22120D}"/>
              </a:ext>
            </a:extLst>
          </p:cNvPr>
          <p:cNvSpPr/>
          <p:nvPr/>
        </p:nvSpPr>
        <p:spPr>
          <a:xfrm>
            <a:off x="2378991" y="2945603"/>
            <a:ext cx="1277227" cy="1230156"/>
          </a:xfrm>
          <a:custGeom>
            <a:avLst/>
            <a:gdLst>
              <a:gd name="connsiteX0" fmla="*/ 0 w 1277227"/>
              <a:gd name="connsiteY0" fmla="*/ 615078 h 1230156"/>
              <a:gd name="connsiteX1" fmla="*/ 638614 w 1277227"/>
              <a:gd name="connsiteY1" fmla="*/ 0 h 1230156"/>
              <a:gd name="connsiteX2" fmla="*/ 1277228 w 1277227"/>
              <a:gd name="connsiteY2" fmla="*/ 615078 h 1230156"/>
              <a:gd name="connsiteX3" fmla="*/ 638614 w 1277227"/>
              <a:gd name="connsiteY3" fmla="*/ 1230156 h 1230156"/>
              <a:gd name="connsiteX4" fmla="*/ 0 w 1277227"/>
              <a:gd name="connsiteY4" fmla="*/ 615078 h 1230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7227" h="1230156">
                <a:moveTo>
                  <a:pt x="0" y="615078"/>
                </a:moveTo>
                <a:cubicBezTo>
                  <a:pt x="0" y="275380"/>
                  <a:pt x="285917" y="0"/>
                  <a:pt x="638614" y="0"/>
                </a:cubicBezTo>
                <a:cubicBezTo>
                  <a:pt x="991311" y="0"/>
                  <a:pt x="1277228" y="275380"/>
                  <a:pt x="1277228" y="615078"/>
                </a:cubicBezTo>
                <a:cubicBezTo>
                  <a:pt x="1277228" y="954776"/>
                  <a:pt x="991311" y="1230156"/>
                  <a:pt x="638614" y="1230156"/>
                </a:cubicBezTo>
                <a:cubicBezTo>
                  <a:pt x="285917" y="1230156"/>
                  <a:pt x="0" y="954776"/>
                  <a:pt x="0" y="615078"/>
                </a:cubicBez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7366" tIns="200472" rIns="207366" bIns="200472" numCol="1" spcCol="1270" anchor="ctr" anchorCtr="0">
            <a:noAutofit/>
          </a:bodyPr>
          <a:lstStyle/>
          <a:p>
            <a:pPr marL="0" lvl="0" indent="0" algn="ctr" defTabSz="711200">
              <a:lnSpc>
                <a:spcPct val="90000"/>
              </a:lnSpc>
              <a:spcBef>
                <a:spcPct val="0"/>
              </a:spcBef>
              <a:spcAft>
                <a:spcPct val="35000"/>
              </a:spcAft>
              <a:buNone/>
            </a:pPr>
            <a:r>
              <a:rPr lang="en-US" sz="1600" kern="1200" noProof="0" dirty="0"/>
              <a:t>Lack of quality</a:t>
            </a:r>
          </a:p>
        </p:txBody>
      </p:sp>
      <p:sp>
        <p:nvSpPr>
          <p:cNvPr id="12" name="Shape 11">
            <a:extLst>
              <a:ext uri="{FF2B5EF4-FFF2-40B4-BE49-F238E27FC236}">
                <a16:creationId xmlns:a16="http://schemas.microsoft.com/office/drawing/2014/main" id="{2B412540-7DF0-4B30-B875-D078602B5BD7}"/>
              </a:ext>
            </a:extLst>
          </p:cNvPr>
          <p:cNvSpPr/>
          <p:nvPr/>
        </p:nvSpPr>
        <p:spPr>
          <a:xfrm>
            <a:off x="1376874" y="2400391"/>
            <a:ext cx="3691835" cy="2953468"/>
          </a:xfrm>
          <a:prstGeom prst="funnel">
            <a:avLst/>
          </a:prstGeom>
          <a:ln>
            <a:solidFill>
              <a:schemeClr val="tx1"/>
            </a:solidFill>
          </a:ln>
        </p:spPr>
        <p:style>
          <a:lnRef idx="1">
            <a:scrgbClr r="0" g="0" b="0"/>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nvGrpSpPr>
          <p:cNvPr id="3" name="Group 2">
            <a:extLst>
              <a:ext uri="{FF2B5EF4-FFF2-40B4-BE49-F238E27FC236}">
                <a16:creationId xmlns:a16="http://schemas.microsoft.com/office/drawing/2014/main" id="{781DF4D4-B836-4EFC-8ACE-8F31A258FFB6}"/>
              </a:ext>
            </a:extLst>
          </p:cNvPr>
          <p:cNvGrpSpPr/>
          <p:nvPr/>
        </p:nvGrpSpPr>
        <p:grpSpPr>
          <a:xfrm>
            <a:off x="1824552" y="1819572"/>
            <a:ext cx="1169677" cy="1161151"/>
            <a:chOff x="1824552" y="1819572"/>
            <a:chExt cx="1169677" cy="1161151"/>
          </a:xfrm>
        </p:grpSpPr>
        <p:sp>
          <p:nvSpPr>
            <p:cNvPr id="16" name="Oval 15">
              <a:extLst>
                <a:ext uri="{FF2B5EF4-FFF2-40B4-BE49-F238E27FC236}">
                  <a16:creationId xmlns:a16="http://schemas.microsoft.com/office/drawing/2014/main" id="{3127DBF8-DC6E-467D-8604-09B2F16CD08E}"/>
                </a:ext>
              </a:extLst>
            </p:cNvPr>
            <p:cNvSpPr/>
            <p:nvPr/>
          </p:nvSpPr>
          <p:spPr>
            <a:xfrm>
              <a:off x="1824552" y="1819572"/>
              <a:ext cx="1169677" cy="1161151"/>
            </a:xfrm>
            <a:prstGeom prst="ellipse">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Oval 4">
              <a:extLst>
                <a:ext uri="{FF2B5EF4-FFF2-40B4-BE49-F238E27FC236}">
                  <a16:creationId xmlns:a16="http://schemas.microsoft.com/office/drawing/2014/main" id="{70328CAC-1AD1-4879-88CE-485FAFD6B53D}"/>
                </a:ext>
              </a:extLst>
            </p:cNvPr>
            <p:cNvSpPr txBox="1"/>
            <p:nvPr/>
          </p:nvSpPr>
          <p:spPr>
            <a:xfrm>
              <a:off x="1995847" y="2038843"/>
              <a:ext cx="827086" cy="821057"/>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marL="0" marR="0" lvl="0" indent="0" algn="ctr" defTabSz="666750" rtl="0" eaLnBrk="1" fontAlgn="auto" latinLnBrk="0" hangingPunct="1">
                <a:lnSpc>
                  <a:spcPct val="90000"/>
                </a:lnSpc>
                <a:spcBef>
                  <a:spcPct val="0"/>
                </a:spcBef>
                <a:spcAft>
                  <a:spcPct val="35000"/>
                </a:spcAft>
                <a:buClrTx/>
                <a:buSzTx/>
                <a:buFontTx/>
                <a:buNone/>
                <a:tabLst/>
                <a:defRPr/>
              </a:pPr>
              <a:r>
                <a:rPr kumimoji="0" lang="sv-SE" sz="1600" b="0" i="0" u="none" strike="noStrike" kern="1200" cap="none" spc="0" normalizeH="0" baseline="0" noProof="0" dirty="0">
                  <a:ln>
                    <a:noFill/>
                  </a:ln>
                  <a:solidFill>
                    <a:srgbClr val="FFFFFF"/>
                  </a:solidFill>
                  <a:effectLst/>
                  <a:uLnTx/>
                  <a:uFillTx/>
                  <a:ea typeface="+mn-ea"/>
                  <a:cs typeface="+mn-cs"/>
                </a:rPr>
                <a:t>Trust in AI</a:t>
              </a:r>
              <a:endParaRPr kumimoji="0" lang="en-US" sz="1600" b="0" i="0" u="none" strike="noStrike" kern="1200" cap="none" spc="0" normalizeH="0" baseline="0" noProof="0" dirty="0">
                <a:ln>
                  <a:noFill/>
                </a:ln>
                <a:solidFill>
                  <a:srgbClr val="FFFFFF"/>
                </a:solidFill>
                <a:effectLst/>
                <a:uLnTx/>
                <a:uFillTx/>
                <a:ea typeface="+mn-ea"/>
                <a:cs typeface="+mn-cs"/>
              </a:endParaRPr>
            </a:p>
          </p:txBody>
        </p:sp>
      </p:grpSp>
      <p:grpSp>
        <p:nvGrpSpPr>
          <p:cNvPr id="18" name="Group 17">
            <a:extLst>
              <a:ext uri="{FF2B5EF4-FFF2-40B4-BE49-F238E27FC236}">
                <a16:creationId xmlns:a16="http://schemas.microsoft.com/office/drawing/2014/main" id="{CD12D97D-AEAB-4E63-A9F1-8CE8168DD336}"/>
              </a:ext>
            </a:extLst>
          </p:cNvPr>
          <p:cNvGrpSpPr/>
          <p:nvPr/>
        </p:nvGrpSpPr>
        <p:grpSpPr>
          <a:xfrm>
            <a:off x="3664715" y="2400148"/>
            <a:ext cx="1169677" cy="1161152"/>
            <a:chOff x="4587617" y="0"/>
            <a:chExt cx="1524000" cy="1524000"/>
          </a:xfrm>
        </p:grpSpPr>
        <p:sp>
          <p:nvSpPr>
            <p:cNvPr id="19" name="Oval 18">
              <a:extLst>
                <a:ext uri="{FF2B5EF4-FFF2-40B4-BE49-F238E27FC236}">
                  <a16:creationId xmlns:a16="http://schemas.microsoft.com/office/drawing/2014/main" id="{FE4F1DC3-3DB1-4459-8B0D-A20CC95AA861}"/>
                </a:ext>
              </a:extLst>
            </p:cNvPr>
            <p:cNvSpPr/>
            <p:nvPr/>
          </p:nvSpPr>
          <p:spPr>
            <a:xfrm>
              <a:off x="4587617" y="0"/>
              <a:ext cx="1524000" cy="1524000"/>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Oval 4">
              <a:extLst>
                <a:ext uri="{FF2B5EF4-FFF2-40B4-BE49-F238E27FC236}">
                  <a16:creationId xmlns:a16="http://schemas.microsoft.com/office/drawing/2014/main" id="{B1C970F3-CD85-45A9-BCDB-BECB07897EFF}"/>
                </a:ext>
              </a:extLst>
            </p:cNvPr>
            <p:cNvSpPr txBox="1"/>
            <p:nvPr/>
          </p:nvSpPr>
          <p:spPr>
            <a:xfrm>
              <a:off x="4810802" y="223185"/>
              <a:ext cx="1077630" cy="10776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5400" tIns="25400" rIns="25400" bIns="25400" numCol="1" spcCol="1270" anchor="ctr" anchorCtr="0">
              <a:noAutofit/>
            </a:bodyPr>
            <a:lstStyle/>
            <a:p>
              <a:pPr marL="0" marR="0" lvl="0" indent="0" algn="ctr" defTabSz="889000" rtl="0" eaLnBrk="1" fontAlgn="auto" latinLnBrk="0" hangingPunct="1">
                <a:lnSpc>
                  <a:spcPct val="90000"/>
                </a:lnSpc>
                <a:spcBef>
                  <a:spcPct val="0"/>
                </a:spcBef>
                <a:spcAft>
                  <a:spcPct val="35000"/>
                </a:spcAft>
                <a:buClrTx/>
                <a:buSzTx/>
                <a:buFontTx/>
                <a:buNone/>
                <a:tabLst/>
                <a:defRPr/>
              </a:pPr>
              <a:r>
                <a:rPr kumimoji="0" lang="en-US" sz="1600" b="0" i="0" u="none" strike="noStrike" kern="1200" cap="none" spc="0" normalizeH="0" baseline="0" noProof="0" dirty="0">
                  <a:ln>
                    <a:noFill/>
                  </a:ln>
                  <a:solidFill>
                    <a:srgbClr val="FFFFFF"/>
                  </a:solidFill>
                  <a:effectLst/>
                  <a:uLnTx/>
                  <a:uFillTx/>
                  <a:ea typeface="+mn-ea"/>
                  <a:cs typeface="+mn-cs"/>
                </a:rPr>
                <a:t>Personal data </a:t>
              </a:r>
            </a:p>
          </p:txBody>
        </p:sp>
      </p:grpSp>
      <p:sp>
        <p:nvSpPr>
          <p:cNvPr id="22" name="TextBox 21">
            <a:extLst>
              <a:ext uri="{FF2B5EF4-FFF2-40B4-BE49-F238E27FC236}">
                <a16:creationId xmlns:a16="http://schemas.microsoft.com/office/drawing/2014/main" id="{D8EB1390-1F7B-4DC9-9408-F708DCD968A9}"/>
              </a:ext>
            </a:extLst>
          </p:cNvPr>
          <p:cNvSpPr txBox="1"/>
          <p:nvPr/>
        </p:nvSpPr>
        <p:spPr bwMode="auto">
          <a:xfrm>
            <a:off x="426179" y="6237288"/>
            <a:ext cx="5500688" cy="31950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buClr>
                <a:schemeClr val="tx1"/>
              </a:buClr>
            </a:pPr>
            <a:r>
              <a:rPr lang="sv-SE" sz="800" dirty="0">
                <a:solidFill>
                  <a:schemeClr val="tx2"/>
                </a:solidFill>
                <a:latin typeface="+mn-lt"/>
              </a:rPr>
              <a:t>Source: Ericsson ConsumerLab Analytical platform, Senior study, October 2019</a:t>
            </a:r>
          </a:p>
          <a:p>
            <a:pPr>
              <a:buClr>
                <a:schemeClr val="tx1"/>
              </a:buClr>
            </a:pPr>
            <a:r>
              <a:rPr lang="sv-SE" sz="800" dirty="0">
                <a:solidFill>
                  <a:schemeClr val="tx2"/>
                </a:solidFill>
                <a:latin typeface="+mn-lt"/>
              </a:rPr>
              <a:t>Base: Online population </a:t>
            </a:r>
            <a:r>
              <a:rPr lang="sv-SE" sz="800" dirty="0" err="1">
                <a:solidFill>
                  <a:schemeClr val="tx2"/>
                </a:solidFill>
                <a:latin typeface="+mn-lt"/>
              </a:rPr>
              <a:t>aged</a:t>
            </a:r>
            <a:r>
              <a:rPr lang="sv-SE" sz="800" dirty="0">
                <a:solidFill>
                  <a:schemeClr val="tx2"/>
                </a:solidFill>
                <a:latin typeface="+mn-lt"/>
              </a:rPr>
              <a:t> 65-74 </a:t>
            </a:r>
            <a:r>
              <a:rPr lang="sv-SE" sz="800" dirty="0" err="1">
                <a:solidFill>
                  <a:schemeClr val="tx2"/>
                </a:solidFill>
                <a:latin typeface="+mn-lt"/>
              </a:rPr>
              <a:t>years</a:t>
            </a:r>
            <a:r>
              <a:rPr lang="sv-SE" sz="800" dirty="0">
                <a:solidFill>
                  <a:schemeClr val="tx2"/>
                </a:solidFill>
                <a:latin typeface="+mn-lt"/>
              </a:rPr>
              <a:t> within Canada, China, Germany, Italy, Japan, Sweden. UK and US</a:t>
            </a:r>
            <a:endParaRPr lang="en-US" sz="800" dirty="0">
              <a:solidFill>
                <a:schemeClr val="tx2"/>
              </a:solidFill>
              <a:latin typeface="+mn-lt"/>
            </a:endParaRPr>
          </a:p>
        </p:txBody>
      </p:sp>
      <p:pic>
        <p:nvPicPr>
          <p:cNvPr id="25" name="Picture 24">
            <a:extLst>
              <a:ext uri="{FF2B5EF4-FFF2-40B4-BE49-F238E27FC236}">
                <a16:creationId xmlns:a16="http://schemas.microsoft.com/office/drawing/2014/main" id="{514533B5-A3D5-4459-A656-0418675EC2B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116200" y="4149725"/>
            <a:ext cx="2596376" cy="2089150"/>
          </a:xfrm>
          <a:prstGeom prst="rect">
            <a:avLst/>
          </a:prstGeom>
        </p:spPr>
      </p:pic>
    </p:spTree>
    <p:custDataLst>
      <p:custData r:id="rId1"/>
      <p:custData r:id="rId2"/>
      <p:tags r:id="rId3"/>
    </p:custDataLst>
    <p:extLst>
      <p:ext uri="{BB962C8B-B14F-4D97-AF65-F5344CB8AC3E}">
        <p14:creationId xmlns:p14="http://schemas.microsoft.com/office/powerpoint/2010/main" val="2723026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6C701-7189-421F-9EA9-5BA7EE4182B0}"/>
              </a:ext>
            </a:extLst>
          </p:cNvPr>
          <p:cNvSpPr>
            <a:spLocks noGrp="1"/>
          </p:cNvSpPr>
          <p:nvPr>
            <p:ph type="title"/>
          </p:nvPr>
        </p:nvSpPr>
        <p:spPr>
          <a:xfrm>
            <a:off x="426179" y="476250"/>
            <a:ext cx="10721976" cy="1081088"/>
          </a:xfrm>
        </p:spPr>
        <p:txBody>
          <a:bodyPr/>
          <a:lstStyle/>
          <a:p>
            <a:r>
              <a:rPr lang="en-US" dirty="0"/>
              <a:t>Seniors are curios about AR/VR entertainment </a:t>
            </a:r>
            <a:br>
              <a:rPr lang="en-US" dirty="0"/>
            </a:br>
            <a:r>
              <a:rPr lang="en-US" dirty="0"/>
              <a:t>– but utility before pleasure</a:t>
            </a:r>
          </a:p>
        </p:txBody>
      </p:sp>
      <p:sp>
        <p:nvSpPr>
          <p:cNvPr id="20" name="Content Placeholder 1">
            <a:extLst>
              <a:ext uri="{FF2B5EF4-FFF2-40B4-BE49-F238E27FC236}">
                <a16:creationId xmlns:a16="http://schemas.microsoft.com/office/drawing/2014/main" id="{525FB794-BBFC-4E1D-9970-BD3D6655C084}"/>
              </a:ext>
            </a:extLst>
          </p:cNvPr>
          <p:cNvSpPr txBox="1">
            <a:spLocks/>
          </p:cNvSpPr>
          <p:nvPr/>
        </p:nvSpPr>
        <p:spPr>
          <a:xfrm>
            <a:off x="5301302" y="1815292"/>
            <a:ext cx="4090080" cy="2203022"/>
          </a:xfrm>
          <a:prstGeom prst="rect">
            <a:avLst/>
          </a:prstGeom>
          <a:solidFill>
            <a:schemeClr val="accent1"/>
          </a:solidFill>
          <a:ln>
            <a:noFill/>
          </a:ln>
        </p:spPr>
        <p:txBody>
          <a:bodyPr lIns="91440" tIns="109728" anchor="ct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119063" indent="-119063">
              <a:spcAft>
                <a:spcPts val="0"/>
              </a:spcAft>
              <a:buClr>
                <a:schemeClr val="bg1"/>
              </a:buClr>
              <a:buFont typeface="Arial" panose="020B0604020202020204" pitchFamily="34" charset="0"/>
              <a:buChar char="•"/>
            </a:pPr>
            <a:r>
              <a:rPr lang="en-US" sz="1400" spc="0" dirty="0">
                <a:solidFill>
                  <a:schemeClr val="bg1"/>
                </a:solidFill>
              </a:rPr>
              <a:t>7 in 10 (8 in 10) seniors 65-74 are interested in at least one of the VR/AR services</a:t>
            </a:r>
          </a:p>
          <a:p>
            <a:pPr marL="119063" indent="-119063">
              <a:spcAft>
                <a:spcPts val="0"/>
              </a:spcAft>
              <a:buClr>
                <a:schemeClr val="bg1"/>
              </a:buClr>
              <a:buFont typeface="Arial" panose="020B0604020202020204" pitchFamily="34" charset="0"/>
              <a:buChar char="•"/>
            </a:pPr>
            <a:r>
              <a:rPr lang="sv-SE" sz="1400" spc="0" dirty="0">
                <a:solidFill>
                  <a:schemeClr val="bg1"/>
                </a:solidFill>
              </a:rPr>
              <a:t>A</a:t>
            </a:r>
            <a:r>
              <a:rPr lang="en-US" sz="1400" spc="0" dirty="0" err="1">
                <a:solidFill>
                  <a:schemeClr val="bg1"/>
                </a:solidFill>
              </a:rPr>
              <a:t>lmost</a:t>
            </a:r>
            <a:r>
              <a:rPr lang="en-US" sz="1400" spc="0" dirty="0">
                <a:solidFill>
                  <a:schemeClr val="bg1"/>
                </a:solidFill>
              </a:rPr>
              <a:t> half of the seniors 65-74 years are interested in learning a new skill or hobby via VR/AR while 4 in 10 interested in travel virtually</a:t>
            </a:r>
          </a:p>
          <a:p>
            <a:pPr marL="119063" indent="-119063">
              <a:spcAft>
                <a:spcPts val="0"/>
              </a:spcAft>
              <a:buClr>
                <a:schemeClr val="bg1"/>
              </a:buClr>
              <a:buFont typeface="Arial" panose="020B0604020202020204" pitchFamily="34" charset="0"/>
              <a:buChar char="•"/>
            </a:pPr>
            <a:r>
              <a:rPr lang="sv-SE" sz="1400" spc="0" dirty="0">
                <a:solidFill>
                  <a:schemeClr val="bg1"/>
                </a:solidFill>
              </a:rPr>
              <a:t>U</a:t>
            </a:r>
            <a:r>
              <a:rPr lang="en-US" sz="1400" spc="0" dirty="0" err="1">
                <a:solidFill>
                  <a:schemeClr val="bg1"/>
                </a:solidFill>
              </a:rPr>
              <a:t>tility</a:t>
            </a:r>
            <a:r>
              <a:rPr lang="en-US" sz="1400" spc="0" dirty="0">
                <a:solidFill>
                  <a:schemeClr val="bg1"/>
                </a:solidFill>
              </a:rPr>
              <a:t> before pleasure since try out sports and play VR games are the least interesting VR activities for seniors</a:t>
            </a:r>
          </a:p>
        </p:txBody>
      </p:sp>
      <p:sp>
        <p:nvSpPr>
          <p:cNvPr id="19" name="TextBox 18">
            <a:extLst>
              <a:ext uri="{FF2B5EF4-FFF2-40B4-BE49-F238E27FC236}">
                <a16:creationId xmlns:a16="http://schemas.microsoft.com/office/drawing/2014/main" id="{B08ABFCE-0288-4865-B528-1700534AFC6E}"/>
              </a:ext>
            </a:extLst>
          </p:cNvPr>
          <p:cNvSpPr txBox="1"/>
          <p:nvPr/>
        </p:nvSpPr>
        <p:spPr bwMode="auto">
          <a:xfrm>
            <a:off x="9754924" y="1792844"/>
            <a:ext cx="1315090" cy="2190931"/>
          </a:xfrm>
          <a:prstGeom prst="rect">
            <a:avLst/>
          </a:prstGeom>
          <a:solidFill>
            <a:schemeClr val="accent1"/>
          </a:solidFill>
          <a:ln w="12700">
            <a:noFill/>
            <a:miter lim="800000"/>
            <a:headEnd/>
            <a:tailEnd/>
          </a:ln>
        </p:spPr>
        <p:txBody>
          <a:bodyPr vert="horz" wrap="square" lIns="91440" tIns="36000" rIns="91440" bIns="36576" numCol="1" rtlCol="0" anchor="t" anchorCtr="0" compatLnSpc="1">
            <a:prstTxWarp prst="textNoShape">
              <a:avLst/>
            </a:prstTxWarp>
            <a:noAutofit/>
          </a:bodyPr>
          <a:lstStyle/>
          <a:p>
            <a:pPr marL="0" indent="0" algn="l">
              <a:buClr>
                <a:schemeClr val="tx1"/>
              </a:buClr>
              <a:buNone/>
            </a:pPr>
            <a:r>
              <a:rPr lang="en-US" sz="2800" dirty="0">
                <a:solidFill>
                  <a:schemeClr val="bg1"/>
                </a:solidFill>
                <a:latin typeface="+mj-lt"/>
              </a:rPr>
              <a:t>1 in 2</a:t>
            </a:r>
          </a:p>
          <a:p>
            <a:pPr algn="l">
              <a:buClr>
                <a:schemeClr val="tx1"/>
              </a:buClr>
            </a:pPr>
            <a:r>
              <a:rPr lang="en-US" sz="1200" dirty="0">
                <a:solidFill>
                  <a:schemeClr val="bg1"/>
                </a:solidFill>
                <a:latin typeface="+mn-lt"/>
              </a:rPr>
              <a:t>seniors think VR will allow them to have the experiences they want, even if they must be isolated, quarantined or alone </a:t>
            </a:r>
            <a:endParaRPr lang="en-US" sz="1400" dirty="0">
              <a:solidFill>
                <a:schemeClr val="bg1"/>
              </a:solidFill>
              <a:latin typeface="+mn-lt"/>
            </a:endParaRPr>
          </a:p>
        </p:txBody>
      </p:sp>
      <p:graphicFrame>
        <p:nvGraphicFramePr>
          <p:cNvPr id="15" name="Chart 14">
            <a:extLst>
              <a:ext uri="{FF2B5EF4-FFF2-40B4-BE49-F238E27FC236}">
                <a16:creationId xmlns:a16="http://schemas.microsoft.com/office/drawing/2014/main" id="{AC7BA50E-0C6F-4D6A-9DFB-C9A7AD959CA1}"/>
              </a:ext>
            </a:extLst>
          </p:cNvPr>
          <p:cNvGraphicFramePr/>
          <p:nvPr/>
        </p:nvGraphicFramePr>
        <p:xfrm>
          <a:off x="468129" y="4038601"/>
          <a:ext cx="11244445" cy="2205182"/>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25">
            <a:extLst>
              <a:ext uri="{FF2B5EF4-FFF2-40B4-BE49-F238E27FC236}">
                <a16:creationId xmlns:a16="http://schemas.microsoft.com/office/drawing/2014/main" id="{1BB20D4C-7250-488E-A42E-9C72D815F17E}"/>
              </a:ext>
            </a:extLst>
          </p:cNvPr>
          <p:cNvSpPr txBox="1"/>
          <p:nvPr/>
        </p:nvSpPr>
        <p:spPr bwMode="auto">
          <a:xfrm>
            <a:off x="426179" y="6237288"/>
            <a:ext cx="5500688" cy="31950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buClr>
                <a:schemeClr val="tx1"/>
              </a:buClr>
            </a:pPr>
            <a:r>
              <a:rPr lang="sv-SE" sz="800" dirty="0">
                <a:solidFill>
                  <a:schemeClr val="tx2"/>
                </a:solidFill>
                <a:latin typeface="+mn-lt"/>
              </a:rPr>
              <a:t>Source: Ericsson ConsumerLab Analytical platform, Senior study, October 2019</a:t>
            </a:r>
          </a:p>
          <a:p>
            <a:pPr>
              <a:buClr>
                <a:schemeClr val="tx1"/>
              </a:buClr>
            </a:pPr>
            <a:r>
              <a:rPr lang="sv-SE" sz="800" dirty="0">
                <a:solidFill>
                  <a:schemeClr val="tx2"/>
                </a:solidFill>
                <a:latin typeface="+mn-lt"/>
              </a:rPr>
              <a:t>Base: Online population </a:t>
            </a:r>
            <a:r>
              <a:rPr lang="sv-SE" sz="800" dirty="0" err="1">
                <a:solidFill>
                  <a:schemeClr val="tx2"/>
                </a:solidFill>
                <a:latin typeface="+mn-lt"/>
              </a:rPr>
              <a:t>aged</a:t>
            </a:r>
            <a:r>
              <a:rPr lang="sv-SE" sz="800" dirty="0">
                <a:solidFill>
                  <a:schemeClr val="tx2"/>
                </a:solidFill>
                <a:latin typeface="+mn-lt"/>
              </a:rPr>
              <a:t> 65-74 </a:t>
            </a:r>
            <a:r>
              <a:rPr lang="sv-SE" sz="800" dirty="0" err="1">
                <a:solidFill>
                  <a:schemeClr val="tx2"/>
                </a:solidFill>
                <a:latin typeface="+mn-lt"/>
              </a:rPr>
              <a:t>years</a:t>
            </a:r>
            <a:r>
              <a:rPr lang="sv-SE" sz="800" dirty="0">
                <a:solidFill>
                  <a:schemeClr val="tx2"/>
                </a:solidFill>
                <a:latin typeface="+mn-lt"/>
              </a:rPr>
              <a:t> within Canada, China, Germany, Italy, Japan, Sweden. UK and US</a:t>
            </a:r>
            <a:endParaRPr lang="en-US" sz="800" dirty="0">
              <a:solidFill>
                <a:schemeClr val="tx2"/>
              </a:solidFill>
              <a:latin typeface="+mn-lt"/>
            </a:endParaRPr>
          </a:p>
        </p:txBody>
      </p:sp>
      <p:pic>
        <p:nvPicPr>
          <p:cNvPr id="21" name="Picture 20">
            <a:extLst>
              <a:ext uri="{FF2B5EF4-FFF2-40B4-BE49-F238E27FC236}">
                <a16:creationId xmlns:a16="http://schemas.microsoft.com/office/drawing/2014/main" id="{7D3B8B5A-AB0C-4BC9-B40B-82C3BE86A746}"/>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163038" y="1792844"/>
            <a:ext cx="3774722" cy="2203022"/>
          </a:xfrm>
          <a:prstGeom prst="rect">
            <a:avLst/>
          </a:prstGeom>
        </p:spPr>
      </p:pic>
    </p:spTree>
    <p:custDataLst>
      <p:tags r:id="rId1"/>
    </p:custDataLst>
    <p:extLst>
      <p:ext uri="{BB962C8B-B14F-4D97-AF65-F5344CB8AC3E}">
        <p14:creationId xmlns:p14="http://schemas.microsoft.com/office/powerpoint/2010/main" val="2536952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18"/>
        <p:cNvGrpSpPr/>
        <p:nvPr/>
      </p:nvGrpSpPr>
      <p:grpSpPr>
        <a:xfrm>
          <a:off x="0" y="0"/>
          <a:ext cx="0" cy="0"/>
          <a:chOff x="0" y="0"/>
          <a:chExt cx="0" cy="0"/>
        </a:xfrm>
      </p:grpSpPr>
      <p:cxnSp>
        <p:nvCxnSpPr>
          <p:cNvPr id="96" name="Shape 25060"/>
          <p:cNvCxnSpPr>
            <a:cxnSpLocks/>
          </p:cNvCxnSpPr>
          <p:nvPr/>
        </p:nvCxnSpPr>
        <p:spPr>
          <a:xfrm>
            <a:off x="4903577" y="4015841"/>
            <a:ext cx="2607665" cy="0"/>
          </a:xfrm>
          <a:prstGeom prst="straightConnector1">
            <a:avLst/>
          </a:prstGeom>
          <a:noFill/>
          <a:ln w="101600" cap="flat" cmpd="sng">
            <a:solidFill>
              <a:schemeClr val="bg1"/>
            </a:solidFill>
            <a:prstDash val="solid"/>
            <a:round/>
            <a:headEnd type="none" w="sm" len="sm"/>
            <a:tailEnd type="none" w="sm" len="sm"/>
          </a:ln>
        </p:spPr>
      </p:cxnSp>
      <p:sp>
        <p:nvSpPr>
          <p:cNvPr id="97" name="Shape 25063"/>
          <p:cNvSpPr txBox="1"/>
          <p:nvPr/>
        </p:nvSpPr>
        <p:spPr>
          <a:xfrm>
            <a:off x="6357237" y="1832236"/>
            <a:ext cx="1562062" cy="571096"/>
          </a:xfrm>
          <a:prstGeom prst="rect">
            <a:avLst/>
          </a:prstGeom>
          <a:noFill/>
          <a:ln>
            <a:noFill/>
          </a:ln>
        </p:spPr>
        <p:txBody>
          <a:bodyPr spcFirstLastPara="1" wrap="square" lIns="0" tIns="16933" rIns="0" bIns="0" anchor="b"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n-lt"/>
                <a:ea typeface="Ericsson Hilda"/>
                <a:cs typeface="Ericsson Hilda"/>
                <a:sym typeface="Ericsson Hilda"/>
              </a:rPr>
              <a:t>Lack of good apps</a:t>
            </a:r>
          </a:p>
        </p:txBody>
      </p:sp>
      <p:sp>
        <p:nvSpPr>
          <p:cNvPr id="98" name="Shape 25064"/>
          <p:cNvSpPr txBox="1"/>
          <p:nvPr/>
        </p:nvSpPr>
        <p:spPr>
          <a:xfrm>
            <a:off x="3947133" y="1832236"/>
            <a:ext cx="1368400" cy="571096"/>
          </a:xfrm>
          <a:prstGeom prst="rect">
            <a:avLst/>
          </a:prstGeom>
          <a:noFill/>
          <a:ln>
            <a:noFill/>
          </a:ln>
        </p:spPr>
        <p:txBody>
          <a:bodyPr spcFirstLastPara="1" wrap="square" lIns="0" tIns="16933" rIns="0" bIns="0" anchor="b"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n-lt"/>
                <a:ea typeface="Ericsson Hilda"/>
                <a:cs typeface="Ericsson Hilda"/>
                <a:sym typeface="Ericsson Hilda"/>
              </a:rPr>
              <a:t>High prices on apps</a:t>
            </a:r>
          </a:p>
        </p:txBody>
      </p:sp>
      <p:sp>
        <p:nvSpPr>
          <p:cNvPr id="99" name="Shape 25065"/>
          <p:cNvSpPr txBox="1"/>
          <p:nvPr/>
        </p:nvSpPr>
        <p:spPr>
          <a:xfrm>
            <a:off x="8597731" y="3073550"/>
            <a:ext cx="1641734" cy="571096"/>
          </a:xfrm>
          <a:prstGeom prst="rect">
            <a:avLst/>
          </a:prstGeom>
          <a:noFill/>
          <a:ln>
            <a:noFill/>
          </a:ln>
        </p:spPr>
        <p:txBody>
          <a:bodyPr spcFirstLastPara="1" wrap="square" lIns="0" tIns="16933" rIns="0" bIns="0" anchor="ctr" anchorCtr="0">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n-lt"/>
                <a:ea typeface="Ericsson Hilda"/>
                <a:cs typeface="Ericsson Hilda"/>
                <a:sym typeface="Ericsson Hilda"/>
              </a:rPr>
              <a:t>Low awareness of which apps are in market</a:t>
            </a:r>
          </a:p>
        </p:txBody>
      </p:sp>
      <p:sp>
        <p:nvSpPr>
          <p:cNvPr id="100" name="Shape 25066"/>
          <p:cNvSpPr txBox="1"/>
          <p:nvPr/>
        </p:nvSpPr>
        <p:spPr>
          <a:xfrm>
            <a:off x="1101344" y="1832236"/>
            <a:ext cx="2036000" cy="571096"/>
          </a:xfrm>
          <a:prstGeom prst="rect">
            <a:avLst/>
          </a:prstGeom>
          <a:noFill/>
          <a:ln>
            <a:noFill/>
          </a:ln>
        </p:spPr>
        <p:txBody>
          <a:bodyPr spcFirstLastPara="1" wrap="square" lIns="0" tIns="16933" rIns="0" bIns="0" anchor="b"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n-lt"/>
                <a:ea typeface="Ericsson Hilda"/>
                <a:cs typeface="Ericsson Hilda"/>
                <a:sym typeface="Ericsson Hilda"/>
              </a:rPr>
              <a:t>No time to search and download</a:t>
            </a:r>
          </a:p>
        </p:txBody>
      </p:sp>
      <p:sp>
        <p:nvSpPr>
          <p:cNvPr id="101" name="Shape 25067"/>
          <p:cNvSpPr txBox="1"/>
          <p:nvPr/>
        </p:nvSpPr>
        <p:spPr>
          <a:xfrm>
            <a:off x="4474591" y="4288280"/>
            <a:ext cx="2111417" cy="571096"/>
          </a:xfrm>
          <a:prstGeom prst="rect">
            <a:avLst/>
          </a:prstGeom>
          <a:noFill/>
          <a:ln>
            <a:noFill/>
          </a:ln>
        </p:spPr>
        <p:txBody>
          <a:bodyPr spcFirstLastPara="1" wrap="square" lIns="0" tIns="16933" rIns="0" bIns="0" anchor="t"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n-lt"/>
                <a:ea typeface="Ericsson Hilda"/>
                <a:cs typeface="Ericsson Hilda"/>
                <a:sym typeface="Ericsson Hilda"/>
              </a:rPr>
              <a:t>Partner has issues </a:t>
            </a:r>
            <a:br>
              <a:rPr kumimoji="0" lang="en-GB" sz="1800" b="0" i="0" u="none" strike="noStrike" kern="1200" cap="none" spc="0" normalizeH="0" baseline="0" noProof="0" dirty="0">
                <a:ln>
                  <a:noFill/>
                </a:ln>
                <a:solidFill>
                  <a:srgbClr val="FFFFFF"/>
                </a:solidFill>
                <a:effectLst/>
                <a:uLnTx/>
                <a:uFillTx/>
                <a:latin typeface="+mn-lt"/>
                <a:ea typeface="Ericsson Hilda"/>
                <a:cs typeface="Ericsson Hilda"/>
                <a:sym typeface="Ericsson Hilda"/>
              </a:rPr>
            </a:br>
            <a:r>
              <a:rPr kumimoji="0" lang="en-GB" sz="1800" b="0" i="0" u="none" strike="noStrike" kern="1200" cap="none" spc="0" normalizeH="0" baseline="0" noProof="0" dirty="0">
                <a:ln>
                  <a:noFill/>
                </a:ln>
                <a:solidFill>
                  <a:srgbClr val="FFFFFF"/>
                </a:solidFill>
                <a:effectLst/>
                <a:uLnTx/>
                <a:uFillTx/>
                <a:latin typeface="+mn-lt"/>
                <a:ea typeface="Ericsson Hilda"/>
                <a:cs typeface="Ericsson Hilda"/>
                <a:sym typeface="Ericsson Hilda"/>
              </a:rPr>
              <a:t>if using more apps </a:t>
            </a:r>
          </a:p>
        </p:txBody>
      </p:sp>
      <p:sp>
        <p:nvSpPr>
          <p:cNvPr id="102" name="Shape 25068"/>
          <p:cNvSpPr txBox="1"/>
          <p:nvPr/>
        </p:nvSpPr>
        <p:spPr>
          <a:xfrm>
            <a:off x="1920019" y="4468443"/>
            <a:ext cx="1971337" cy="432000"/>
          </a:xfrm>
          <a:prstGeom prst="rect">
            <a:avLst/>
          </a:prstGeom>
          <a:noFill/>
          <a:ln>
            <a:noFill/>
          </a:ln>
        </p:spPr>
        <p:txBody>
          <a:bodyPr spcFirstLastPara="1" wrap="square" lIns="0" tIns="16933" rIns="0" bIns="0" anchor="t" anchorCtr="0">
            <a:noAutofit/>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n-lt"/>
                <a:ea typeface="Ericsson Hilda"/>
                <a:cs typeface="Ericsson Hilda"/>
                <a:sym typeface="Ericsson Hilda"/>
              </a:rPr>
              <a:t>Apps are not adapted to elderly </a:t>
            </a:r>
          </a:p>
        </p:txBody>
      </p:sp>
      <p:sp>
        <p:nvSpPr>
          <p:cNvPr id="103" name="Shape 25069"/>
          <p:cNvSpPr txBox="1"/>
          <p:nvPr/>
        </p:nvSpPr>
        <p:spPr>
          <a:xfrm>
            <a:off x="4175134" y="5667207"/>
            <a:ext cx="2090001" cy="580901"/>
          </a:xfrm>
          <a:prstGeom prst="rect">
            <a:avLst/>
          </a:prstGeom>
          <a:noFill/>
          <a:ln>
            <a:noFill/>
          </a:ln>
        </p:spPr>
        <p:txBody>
          <a:bodyPr spcFirstLastPara="1" wrap="square" lIns="0" tIns="10133" rIns="0" bIns="0" anchor="ctr" anchorCtr="0">
            <a:noAutofit/>
          </a:bodyPr>
          <a:lstStyle/>
          <a:p>
            <a:pPr marL="0" marR="6773" lvl="0" indent="0" algn="ctr" defTabSz="914400" rtl="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n-lt"/>
                <a:ea typeface="Ericsson Hilda"/>
                <a:cs typeface="Ericsson Hilda"/>
                <a:sym typeface="Ericsson Hilda"/>
              </a:rPr>
              <a:t>Difficult to find and download apps</a:t>
            </a:r>
          </a:p>
        </p:txBody>
      </p:sp>
      <p:sp>
        <p:nvSpPr>
          <p:cNvPr id="104" name="Shape 25070"/>
          <p:cNvSpPr txBox="1"/>
          <p:nvPr/>
        </p:nvSpPr>
        <p:spPr>
          <a:xfrm>
            <a:off x="6638830" y="4299580"/>
            <a:ext cx="1676245" cy="571096"/>
          </a:xfrm>
          <a:prstGeom prst="rect">
            <a:avLst/>
          </a:prstGeom>
          <a:noFill/>
          <a:ln>
            <a:noFill/>
          </a:ln>
        </p:spPr>
        <p:txBody>
          <a:bodyPr spcFirstLastPara="1" wrap="square" lIns="0" tIns="16933" rIns="0" bIns="0" anchor="t" anchorCtr="0">
            <a:no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n-lt"/>
                <a:ea typeface="Ericsson Hilda"/>
                <a:cs typeface="Ericsson Hilda"/>
                <a:sym typeface="Ericsson Hilda"/>
              </a:rPr>
              <a:t>Difficult to learn how to use apps</a:t>
            </a:r>
          </a:p>
        </p:txBody>
      </p:sp>
      <p:sp>
        <p:nvSpPr>
          <p:cNvPr id="105" name="Shape 25071"/>
          <p:cNvSpPr txBox="1"/>
          <p:nvPr/>
        </p:nvSpPr>
        <p:spPr>
          <a:xfrm>
            <a:off x="7344185" y="5673758"/>
            <a:ext cx="1989041" cy="508830"/>
          </a:xfrm>
          <a:prstGeom prst="rect">
            <a:avLst/>
          </a:prstGeom>
          <a:noFill/>
          <a:ln>
            <a:noFill/>
          </a:ln>
        </p:spPr>
        <p:txBody>
          <a:bodyPr spcFirstLastPara="1" wrap="square" lIns="0" tIns="10133" rIns="0" bIns="0" anchor="t" anchorCtr="0">
            <a:noAutofit/>
          </a:bodyPr>
          <a:lstStyle/>
          <a:p>
            <a:pPr marL="0" marR="6773" lvl="0" indent="0" algn="ctr" defTabSz="914400" rtl="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mn-lt"/>
                <a:ea typeface="Ericsson Hilda"/>
                <a:cs typeface="Ericsson Hilda"/>
                <a:sym typeface="Ericsson Hilda"/>
              </a:rPr>
              <a:t>Have nobody to </a:t>
            </a:r>
            <a:br>
              <a:rPr kumimoji="0" lang="en-GB" sz="1800" b="0" i="0" u="none" strike="noStrike" kern="1200" cap="none" spc="0" normalizeH="0" baseline="0" noProof="0" dirty="0">
                <a:ln>
                  <a:noFill/>
                </a:ln>
                <a:solidFill>
                  <a:srgbClr val="FFFFFF"/>
                </a:solidFill>
                <a:effectLst/>
                <a:uLnTx/>
                <a:uFillTx/>
                <a:latin typeface="+mn-lt"/>
                <a:ea typeface="Ericsson Hilda"/>
                <a:cs typeface="Ericsson Hilda"/>
                <a:sym typeface="Ericsson Hilda"/>
              </a:rPr>
            </a:br>
            <a:r>
              <a:rPr kumimoji="0" lang="en-GB" sz="1800" b="0" i="0" u="none" strike="noStrike" kern="1200" cap="none" spc="0" normalizeH="0" baseline="0" noProof="0" dirty="0">
                <a:ln>
                  <a:noFill/>
                </a:ln>
                <a:solidFill>
                  <a:srgbClr val="FFFFFF"/>
                </a:solidFill>
                <a:effectLst/>
                <a:uLnTx/>
                <a:uFillTx/>
                <a:latin typeface="+mn-lt"/>
                <a:ea typeface="Ericsson Hilda"/>
                <a:cs typeface="Ericsson Hilda"/>
                <a:sym typeface="Ericsson Hilda"/>
              </a:rPr>
              <a:t>ask to get help</a:t>
            </a:r>
          </a:p>
        </p:txBody>
      </p:sp>
      <p:cxnSp>
        <p:nvCxnSpPr>
          <p:cNvPr id="106" name="Shape 25072"/>
          <p:cNvCxnSpPr/>
          <p:nvPr/>
        </p:nvCxnSpPr>
        <p:spPr>
          <a:xfrm>
            <a:off x="2136801" y="2699891"/>
            <a:ext cx="5407200" cy="0"/>
          </a:xfrm>
          <a:prstGeom prst="straightConnector1">
            <a:avLst/>
          </a:prstGeom>
          <a:noFill/>
          <a:ln w="101600" cap="flat" cmpd="sng">
            <a:solidFill>
              <a:schemeClr val="bg1"/>
            </a:solidFill>
            <a:prstDash val="solid"/>
            <a:round/>
            <a:headEnd type="none" w="sm" len="sm"/>
            <a:tailEnd type="none" w="sm" len="sm"/>
          </a:ln>
        </p:spPr>
      </p:cxnSp>
      <p:cxnSp>
        <p:nvCxnSpPr>
          <p:cNvPr id="107" name="Shape 25073"/>
          <p:cNvCxnSpPr/>
          <p:nvPr/>
        </p:nvCxnSpPr>
        <p:spPr>
          <a:xfrm>
            <a:off x="4965116" y="5369227"/>
            <a:ext cx="5751200" cy="0"/>
          </a:xfrm>
          <a:prstGeom prst="straightConnector1">
            <a:avLst/>
          </a:prstGeom>
          <a:noFill/>
          <a:ln w="101600" cap="flat" cmpd="sng">
            <a:solidFill>
              <a:schemeClr val="bg1"/>
            </a:solidFill>
            <a:prstDash val="solid"/>
            <a:round/>
            <a:headEnd type="none" w="sm" len="sm"/>
            <a:tailEnd type="triangle" w="med" len="med"/>
          </a:ln>
        </p:spPr>
      </p:cxnSp>
      <p:sp>
        <p:nvSpPr>
          <p:cNvPr id="108" name="Shape 25074"/>
          <p:cNvSpPr/>
          <p:nvPr/>
        </p:nvSpPr>
        <p:spPr>
          <a:xfrm>
            <a:off x="7016246" y="2632917"/>
            <a:ext cx="134000" cy="134000"/>
          </a:xfrm>
          <a:prstGeom prst="ellipse">
            <a:avLst/>
          </a:prstGeom>
          <a:solidFill>
            <a:schemeClr val="accent5"/>
          </a:soli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mn-lt"/>
              <a:ea typeface="Ericsson Hilda"/>
              <a:cs typeface="Ericsson Hilda"/>
              <a:sym typeface="Ericsson Hilda"/>
            </a:endParaRPr>
          </a:p>
        </p:txBody>
      </p:sp>
      <p:sp>
        <p:nvSpPr>
          <p:cNvPr id="114" name="Shape 25080"/>
          <p:cNvSpPr/>
          <p:nvPr/>
        </p:nvSpPr>
        <p:spPr>
          <a:xfrm>
            <a:off x="4548761" y="2632917"/>
            <a:ext cx="134000" cy="134000"/>
          </a:xfrm>
          <a:prstGeom prst="ellipse">
            <a:avLst/>
          </a:prstGeom>
          <a:solidFill>
            <a:schemeClr val="accent5"/>
          </a:soli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mn-lt"/>
              <a:ea typeface="Ericsson Hilda"/>
              <a:cs typeface="Ericsson Hilda"/>
              <a:sym typeface="Ericsson Hilda"/>
            </a:endParaRPr>
          </a:p>
        </p:txBody>
      </p:sp>
      <p:sp>
        <p:nvSpPr>
          <p:cNvPr id="115" name="Shape 25081"/>
          <p:cNvSpPr/>
          <p:nvPr/>
        </p:nvSpPr>
        <p:spPr>
          <a:xfrm>
            <a:off x="2081277" y="2632917"/>
            <a:ext cx="134000" cy="134000"/>
          </a:xfrm>
          <a:prstGeom prst="ellipse">
            <a:avLst/>
          </a:prstGeom>
          <a:solidFill>
            <a:schemeClr val="accent5"/>
          </a:soli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mn-lt"/>
              <a:ea typeface="Ericsson Hilda"/>
              <a:cs typeface="Ericsson Hilda"/>
              <a:sym typeface="Ericsson Hilda"/>
            </a:endParaRPr>
          </a:p>
        </p:txBody>
      </p:sp>
      <p:sp>
        <p:nvSpPr>
          <p:cNvPr id="117" name="Shape 25083"/>
          <p:cNvSpPr/>
          <p:nvPr/>
        </p:nvSpPr>
        <p:spPr>
          <a:xfrm>
            <a:off x="6758220" y="2699819"/>
            <a:ext cx="1586222" cy="1357067"/>
          </a:xfrm>
          <a:prstGeom prst="arc">
            <a:avLst>
              <a:gd name="adj1" fmla="val 16101423"/>
              <a:gd name="adj2" fmla="val 21463720"/>
            </a:avLst>
          </a:prstGeom>
          <a:noFill/>
          <a:ln w="101600" cap="flat" cmpd="sng">
            <a:solidFill>
              <a:schemeClr val="bg1"/>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81818"/>
              </a:solidFill>
              <a:effectLst/>
              <a:uLnTx/>
              <a:uFillTx/>
              <a:latin typeface="+mn-lt"/>
              <a:ea typeface="Ericsson Hilda"/>
              <a:cs typeface="Ericsson Hilda"/>
              <a:sym typeface="Ericsson Hilda"/>
            </a:endParaRPr>
          </a:p>
        </p:txBody>
      </p:sp>
      <p:sp>
        <p:nvSpPr>
          <p:cNvPr id="118" name="Shape 25061"/>
          <p:cNvSpPr/>
          <p:nvPr/>
        </p:nvSpPr>
        <p:spPr>
          <a:xfrm rot="10800000" flipH="1">
            <a:off x="6756477" y="2664886"/>
            <a:ext cx="1574627" cy="1357067"/>
          </a:xfrm>
          <a:prstGeom prst="arc">
            <a:avLst>
              <a:gd name="adj1" fmla="val 16035078"/>
              <a:gd name="adj2" fmla="val 64140"/>
            </a:avLst>
          </a:prstGeom>
          <a:noFill/>
          <a:ln w="101600" cap="flat" cmpd="sng">
            <a:solidFill>
              <a:schemeClr val="bg1"/>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81818"/>
              </a:solidFill>
              <a:effectLst/>
              <a:uLnTx/>
              <a:uFillTx/>
              <a:latin typeface="+mn-lt"/>
              <a:ea typeface="Ericsson Hilda"/>
              <a:cs typeface="Ericsson Hilda"/>
              <a:sym typeface="Ericsson Hilda"/>
            </a:endParaRPr>
          </a:p>
        </p:txBody>
      </p:sp>
      <p:sp>
        <p:nvSpPr>
          <p:cNvPr id="120" name="Shape 25085"/>
          <p:cNvSpPr/>
          <p:nvPr/>
        </p:nvSpPr>
        <p:spPr>
          <a:xfrm flipH="1">
            <a:off x="4150666" y="4014197"/>
            <a:ext cx="1586222" cy="1383421"/>
          </a:xfrm>
          <a:prstGeom prst="arc">
            <a:avLst>
              <a:gd name="adj1" fmla="val 16101423"/>
              <a:gd name="adj2" fmla="val 21463720"/>
            </a:avLst>
          </a:prstGeom>
          <a:noFill/>
          <a:ln w="101600" cap="flat" cmpd="sng">
            <a:solidFill>
              <a:schemeClr val="bg1"/>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81818"/>
              </a:solidFill>
              <a:effectLst/>
              <a:uLnTx/>
              <a:uFillTx/>
              <a:latin typeface="+mn-lt"/>
              <a:ea typeface="Ericsson Hilda"/>
              <a:cs typeface="Ericsson Hilda"/>
              <a:sym typeface="Ericsson Hilda"/>
            </a:endParaRPr>
          </a:p>
        </p:txBody>
      </p:sp>
      <p:sp>
        <p:nvSpPr>
          <p:cNvPr id="121" name="Shape 25086"/>
          <p:cNvSpPr/>
          <p:nvPr/>
        </p:nvSpPr>
        <p:spPr>
          <a:xfrm rot="10800000">
            <a:off x="4150463" y="3978589"/>
            <a:ext cx="1574627" cy="1383421"/>
          </a:xfrm>
          <a:prstGeom prst="arc">
            <a:avLst>
              <a:gd name="adj1" fmla="val 16035078"/>
              <a:gd name="adj2" fmla="val 64140"/>
            </a:avLst>
          </a:prstGeom>
          <a:noFill/>
          <a:ln w="101600" cap="flat" cmpd="sng">
            <a:solidFill>
              <a:schemeClr val="bg1"/>
            </a:solidFill>
            <a:prstDash val="solid"/>
            <a:round/>
            <a:headEnd type="none" w="sm" len="sm"/>
            <a:tailEnd type="none" w="sm" len="sm"/>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181818"/>
              </a:solidFill>
              <a:effectLst/>
              <a:uLnTx/>
              <a:uFillTx/>
              <a:latin typeface="+mn-lt"/>
              <a:ea typeface="Ericsson Hilda"/>
              <a:cs typeface="Ericsson Hilda"/>
              <a:sym typeface="Ericsson Hilda"/>
            </a:endParaRPr>
          </a:p>
        </p:txBody>
      </p:sp>
      <p:sp>
        <p:nvSpPr>
          <p:cNvPr id="122" name="Shape 25087"/>
          <p:cNvSpPr/>
          <p:nvPr/>
        </p:nvSpPr>
        <p:spPr>
          <a:xfrm>
            <a:off x="4053630" y="4588367"/>
            <a:ext cx="134000" cy="134000"/>
          </a:xfrm>
          <a:prstGeom prst="ellipse">
            <a:avLst/>
          </a:prstGeom>
          <a:solidFill>
            <a:schemeClr val="accent5"/>
          </a:soli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mn-lt"/>
              <a:ea typeface="Ericsson Hilda"/>
              <a:cs typeface="Ericsson Hilda"/>
              <a:sym typeface="Ericsson Hilda"/>
            </a:endParaRPr>
          </a:p>
        </p:txBody>
      </p:sp>
      <p:sp>
        <p:nvSpPr>
          <p:cNvPr id="123" name="Shape 25088"/>
          <p:cNvSpPr/>
          <p:nvPr/>
        </p:nvSpPr>
        <p:spPr>
          <a:xfrm>
            <a:off x="8271706" y="3296801"/>
            <a:ext cx="134000" cy="134000"/>
          </a:xfrm>
          <a:prstGeom prst="ellipse">
            <a:avLst/>
          </a:prstGeom>
          <a:solidFill>
            <a:schemeClr val="accent5"/>
          </a:soli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mn-lt"/>
              <a:ea typeface="Ericsson Hilda"/>
              <a:cs typeface="Ericsson Hilda"/>
              <a:sym typeface="Ericsson Hilda"/>
            </a:endParaRPr>
          </a:p>
        </p:txBody>
      </p:sp>
      <p:sp>
        <p:nvSpPr>
          <p:cNvPr id="125" name="Shape 25090"/>
          <p:cNvSpPr/>
          <p:nvPr/>
        </p:nvSpPr>
        <p:spPr>
          <a:xfrm>
            <a:off x="5050277" y="5299529"/>
            <a:ext cx="134000" cy="134000"/>
          </a:xfrm>
          <a:prstGeom prst="ellipse">
            <a:avLst/>
          </a:prstGeom>
          <a:solidFill>
            <a:schemeClr val="accent5"/>
          </a:solidFill>
          <a:ln>
            <a:noFill/>
          </a:ln>
        </p:spPr>
        <p:txBody>
          <a:bodyPr spcFirstLastPara="1" wrap="square" lIns="121900" tIns="60933" rIns="121900" bIns="60933"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mn-lt"/>
              <a:ea typeface="Ericsson Hilda"/>
              <a:cs typeface="Ericsson Hilda"/>
              <a:sym typeface="Ericsson Hilda"/>
            </a:endParaRPr>
          </a:p>
        </p:txBody>
      </p:sp>
      <p:sp>
        <p:nvSpPr>
          <p:cNvPr id="2" name="Oval 1"/>
          <p:cNvSpPr>
            <a:spLocks noChangeAspect="1"/>
          </p:cNvSpPr>
          <p:nvPr/>
        </p:nvSpPr>
        <p:spPr>
          <a:xfrm>
            <a:off x="4414551" y="2496946"/>
            <a:ext cx="433564" cy="43200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ea typeface="+mn-ea"/>
                <a:cs typeface="+mn-cs"/>
              </a:rPr>
              <a:t>2</a:t>
            </a:r>
            <a:endParaRPr kumimoji="0" lang="en-SG" sz="2000" b="0" i="0" u="none" strike="noStrike" kern="1200" cap="none" spc="0" normalizeH="0" baseline="0" noProof="0" dirty="0">
              <a:ln>
                <a:noFill/>
              </a:ln>
              <a:solidFill>
                <a:srgbClr val="FFFFFF"/>
              </a:solidFill>
              <a:effectLst/>
              <a:uLnTx/>
              <a:uFillTx/>
              <a:ea typeface="+mn-ea"/>
              <a:cs typeface="+mn-cs"/>
            </a:endParaRPr>
          </a:p>
        </p:txBody>
      </p:sp>
      <p:sp>
        <p:nvSpPr>
          <p:cNvPr id="128" name="Oval 127"/>
          <p:cNvSpPr>
            <a:spLocks noChangeAspect="1"/>
          </p:cNvSpPr>
          <p:nvPr/>
        </p:nvSpPr>
        <p:spPr>
          <a:xfrm>
            <a:off x="6921486" y="2496946"/>
            <a:ext cx="433564" cy="43200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ea typeface="+mn-ea"/>
                <a:cs typeface="+mn-cs"/>
              </a:rPr>
              <a:t>3</a:t>
            </a:r>
            <a:endParaRPr kumimoji="0" lang="en-SG" sz="2000" b="0" i="0" u="none" strike="noStrike" kern="1200" cap="none" spc="0" normalizeH="0" baseline="0" noProof="0" dirty="0">
              <a:ln>
                <a:noFill/>
              </a:ln>
              <a:solidFill>
                <a:srgbClr val="FFFFFF"/>
              </a:solidFill>
              <a:effectLst/>
              <a:uLnTx/>
              <a:uFillTx/>
              <a:ea typeface="+mn-ea"/>
              <a:cs typeface="+mn-cs"/>
            </a:endParaRPr>
          </a:p>
        </p:txBody>
      </p:sp>
      <p:sp>
        <p:nvSpPr>
          <p:cNvPr id="129" name="Oval 128"/>
          <p:cNvSpPr>
            <a:spLocks noChangeAspect="1"/>
          </p:cNvSpPr>
          <p:nvPr/>
        </p:nvSpPr>
        <p:spPr>
          <a:xfrm>
            <a:off x="8093828" y="3147801"/>
            <a:ext cx="433564" cy="43200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ea typeface="+mn-ea"/>
                <a:cs typeface="+mn-cs"/>
              </a:rPr>
              <a:t>4</a:t>
            </a:r>
            <a:endParaRPr kumimoji="0" lang="en-SG" sz="2000" b="0" i="0" u="none" strike="noStrike" kern="1200" cap="none" spc="0" normalizeH="0" baseline="0" noProof="0" dirty="0">
              <a:ln>
                <a:noFill/>
              </a:ln>
              <a:solidFill>
                <a:srgbClr val="FFFFFF"/>
              </a:solidFill>
              <a:effectLst/>
              <a:uLnTx/>
              <a:uFillTx/>
              <a:ea typeface="+mn-ea"/>
              <a:cs typeface="+mn-cs"/>
            </a:endParaRPr>
          </a:p>
        </p:txBody>
      </p:sp>
      <p:sp>
        <p:nvSpPr>
          <p:cNvPr id="130" name="Oval 129"/>
          <p:cNvSpPr>
            <a:spLocks noChangeAspect="1"/>
          </p:cNvSpPr>
          <p:nvPr/>
        </p:nvSpPr>
        <p:spPr>
          <a:xfrm>
            <a:off x="7140425" y="3814017"/>
            <a:ext cx="433564" cy="43200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ea typeface="+mn-ea"/>
                <a:cs typeface="+mn-cs"/>
              </a:rPr>
              <a:t>5</a:t>
            </a:r>
            <a:endParaRPr kumimoji="0" lang="en-SG" sz="2000" b="0" i="0" u="none" strike="noStrike" kern="1200" cap="none" spc="0" normalizeH="0" baseline="0" noProof="0" dirty="0">
              <a:ln>
                <a:noFill/>
              </a:ln>
              <a:solidFill>
                <a:srgbClr val="FFFFFF"/>
              </a:solidFill>
              <a:effectLst/>
              <a:uLnTx/>
              <a:uFillTx/>
              <a:ea typeface="+mn-ea"/>
              <a:cs typeface="+mn-cs"/>
            </a:endParaRPr>
          </a:p>
        </p:txBody>
      </p:sp>
      <p:sp>
        <p:nvSpPr>
          <p:cNvPr id="131" name="Oval 130"/>
          <p:cNvSpPr>
            <a:spLocks noChangeAspect="1"/>
          </p:cNvSpPr>
          <p:nvPr/>
        </p:nvSpPr>
        <p:spPr>
          <a:xfrm>
            <a:off x="4912425" y="3814017"/>
            <a:ext cx="433564" cy="43200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ea typeface="+mn-ea"/>
                <a:cs typeface="+mn-cs"/>
              </a:rPr>
              <a:t>6</a:t>
            </a:r>
            <a:endParaRPr kumimoji="0" lang="en-SG" sz="2000" b="0" i="0" u="none" strike="noStrike" kern="1200" cap="none" spc="0" normalizeH="0" baseline="0" noProof="0" dirty="0">
              <a:ln>
                <a:noFill/>
              </a:ln>
              <a:solidFill>
                <a:srgbClr val="FFFFFF"/>
              </a:solidFill>
              <a:effectLst/>
              <a:uLnTx/>
              <a:uFillTx/>
              <a:ea typeface="+mn-ea"/>
              <a:cs typeface="+mn-cs"/>
            </a:endParaRPr>
          </a:p>
        </p:txBody>
      </p:sp>
      <p:sp>
        <p:nvSpPr>
          <p:cNvPr id="132" name="Oval 131"/>
          <p:cNvSpPr>
            <a:spLocks noChangeAspect="1"/>
          </p:cNvSpPr>
          <p:nvPr/>
        </p:nvSpPr>
        <p:spPr>
          <a:xfrm>
            <a:off x="3970848" y="4439367"/>
            <a:ext cx="433564" cy="43200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ea typeface="+mn-ea"/>
                <a:cs typeface="+mn-cs"/>
              </a:rPr>
              <a:t>7</a:t>
            </a:r>
            <a:endParaRPr kumimoji="0" lang="en-SG" sz="2000" b="0" i="0" u="none" strike="noStrike" kern="1200" cap="none" spc="0" normalizeH="0" baseline="0" noProof="0" dirty="0">
              <a:ln>
                <a:noFill/>
              </a:ln>
              <a:solidFill>
                <a:srgbClr val="FFFFFF"/>
              </a:solidFill>
              <a:effectLst/>
              <a:uLnTx/>
              <a:uFillTx/>
              <a:ea typeface="+mn-ea"/>
              <a:cs typeface="+mn-cs"/>
            </a:endParaRPr>
          </a:p>
        </p:txBody>
      </p:sp>
      <p:sp>
        <p:nvSpPr>
          <p:cNvPr id="133" name="Oval 132"/>
          <p:cNvSpPr>
            <a:spLocks noChangeAspect="1"/>
          </p:cNvSpPr>
          <p:nvPr/>
        </p:nvSpPr>
        <p:spPr>
          <a:xfrm>
            <a:off x="1920019" y="2496946"/>
            <a:ext cx="433564" cy="43200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ea typeface="+mn-ea"/>
                <a:cs typeface="+mn-cs"/>
              </a:rPr>
              <a:t>1</a:t>
            </a:r>
            <a:endParaRPr kumimoji="0" lang="en-SG" sz="2000" b="0" i="0" u="none" strike="noStrike" kern="1200" cap="none" spc="0" normalizeH="0" baseline="0" noProof="0" dirty="0">
              <a:ln>
                <a:noFill/>
              </a:ln>
              <a:solidFill>
                <a:srgbClr val="FFFFFF"/>
              </a:solidFill>
              <a:effectLst/>
              <a:uLnTx/>
              <a:uFillTx/>
              <a:ea typeface="+mn-ea"/>
              <a:cs typeface="+mn-cs"/>
            </a:endParaRPr>
          </a:p>
        </p:txBody>
      </p:sp>
      <p:sp>
        <p:nvSpPr>
          <p:cNvPr id="134" name="Oval 133"/>
          <p:cNvSpPr>
            <a:spLocks noChangeAspect="1"/>
          </p:cNvSpPr>
          <p:nvPr/>
        </p:nvSpPr>
        <p:spPr>
          <a:xfrm>
            <a:off x="4912425" y="5167937"/>
            <a:ext cx="433564" cy="43200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ea typeface="+mn-ea"/>
                <a:cs typeface="+mn-cs"/>
              </a:rPr>
              <a:t>8</a:t>
            </a:r>
            <a:endParaRPr kumimoji="0" lang="en-SG" sz="2000" b="0" i="0" u="none" strike="noStrike" kern="1200" cap="none" spc="0" normalizeH="0" baseline="0" noProof="0" dirty="0">
              <a:ln>
                <a:noFill/>
              </a:ln>
              <a:solidFill>
                <a:srgbClr val="FFFFFF"/>
              </a:solidFill>
              <a:effectLst/>
              <a:uLnTx/>
              <a:uFillTx/>
              <a:ea typeface="+mn-ea"/>
              <a:cs typeface="+mn-cs"/>
            </a:endParaRPr>
          </a:p>
        </p:txBody>
      </p:sp>
      <p:sp>
        <p:nvSpPr>
          <p:cNvPr id="135" name="Oval 134"/>
          <p:cNvSpPr>
            <a:spLocks noChangeAspect="1"/>
          </p:cNvSpPr>
          <p:nvPr/>
        </p:nvSpPr>
        <p:spPr>
          <a:xfrm>
            <a:off x="8087441" y="5167937"/>
            <a:ext cx="433564" cy="432000"/>
          </a:xfrm>
          <a:prstGeom prst="ellipse">
            <a:avLst/>
          </a:prstGeom>
          <a:solidFill>
            <a:schemeClr val="accent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ea typeface="+mn-ea"/>
                <a:cs typeface="+mn-cs"/>
              </a:rPr>
              <a:t>9</a:t>
            </a:r>
            <a:endParaRPr kumimoji="0" lang="en-SG" sz="2000" b="0" i="0" u="none" strike="noStrike" kern="1200" cap="none" spc="0" normalizeH="0" baseline="0" noProof="0" dirty="0">
              <a:ln>
                <a:noFill/>
              </a:ln>
              <a:solidFill>
                <a:srgbClr val="FFFFFF"/>
              </a:solidFill>
              <a:effectLst/>
              <a:uLnTx/>
              <a:uFillTx/>
              <a:ea typeface="+mn-ea"/>
              <a:cs typeface="+mn-cs"/>
            </a:endParaRPr>
          </a:p>
        </p:txBody>
      </p:sp>
      <p:sp>
        <p:nvSpPr>
          <p:cNvPr id="6" name="Title 5">
            <a:extLst>
              <a:ext uri="{FF2B5EF4-FFF2-40B4-BE49-F238E27FC236}">
                <a16:creationId xmlns:a16="http://schemas.microsoft.com/office/drawing/2014/main" id="{C7084CD3-3ED8-4B7F-86FD-6F712EDBAFD1}"/>
              </a:ext>
            </a:extLst>
          </p:cNvPr>
          <p:cNvSpPr>
            <a:spLocks noGrp="1"/>
          </p:cNvSpPr>
          <p:nvPr>
            <p:ph type="title"/>
          </p:nvPr>
        </p:nvSpPr>
        <p:spPr/>
        <p:txBody>
          <a:bodyPr/>
          <a:lstStyle/>
          <a:p>
            <a:r>
              <a:rPr lang="en-US" dirty="0"/>
              <a:t>A tricky way to start using (VR/AR) apps </a:t>
            </a:r>
            <a:br>
              <a:rPr lang="en-US" dirty="0"/>
            </a:br>
            <a:r>
              <a:rPr lang="en-US" sz="2800" kern="1200" spc="0" dirty="0">
                <a:solidFill>
                  <a:srgbClr val="FFFFFF"/>
                </a:solidFill>
              </a:rPr>
              <a:t>Barriers in ranking order</a:t>
            </a:r>
            <a:endParaRPr lang="en-US" dirty="0"/>
          </a:p>
        </p:txBody>
      </p:sp>
      <p:sp>
        <p:nvSpPr>
          <p:cNvPr id="5" name="TextBox 4">
            <a:extLst>
              <a:ext uri="{FF2B5EF4-FFF2-40B4-BE49-F238E27FC236}">
                <a16:creationId xmlns:a16="http://schemas.microsoft.com/office/drawing/2014/main" id="{025E9AFD-D64B-419E-970F-166324556F25}"/>
              </a:ext>
            </a:extLst>
          </p:cNvPr>
          <p:cNvSpPr txBox="1"/>
          <p:nvPr/>
        </p:nvSpPr>
        <p:spPr bwMode="auto">
          <a:xfrm>
            <a:off x="10791005" y="5170595"/>
            <a:ext cx="914400" cy="914400"/>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181818"/>
              </a:buClr>
              <a:buSzTx/>
              <a:buFontTx/>
              <a:buNone/>
              <a:tabLst/>
              <a:defRPr/>
            </a:pPr>
            <a:r>
              <a:rPr kumimoji="0" lang="sv-SE" sz="2000" b="0" i="0" u="none" strike="noStrike" kern="1200" cap="none" spc="0" normalizeH="0" baseline="0" noProof="0" dirty="0">
                <a:ln>
                  <a:noFill/>
                </a:ln>
                <a:solidFill>
                  <a:srgbClr val="FFFFFF"/>
                </a:solidFill>
                <a:effectLst/>
                <a:uLnTx/>
                <a:uFillTx/>
                <a:latin typeface="+mn-lt"/>
                <a:ea typeface="+mn-ea"/>
                <a:cs typeface="+mn-cs"/>
              </a:rPr>
              <a:t>App</a:t>
            </a:r>
            <a:endParaRPr kumimoji="0" lang="en-US" sz="2000" b="0" i="0" u="none" strike="noStrike" kern="1200" cap="none" spc="0" normalizeH="0" baseline="0" noProof="0" dirty="0" err="1">
              <a:ln>
                <a:noFill/>
              </a:ln>
              <a:solidFill>
                <a:srgbClr val="FFFFFF"/>
              </a:solidFill>
              <a:effectLst/>
              <a:uLnTx/>
              <a:uFillTx/>
              <a:latin typeface="+mn-lt"/>
              <a:ea typeface="+mn-ea"/>
              <a:cs typeface="+mn-cs"/>
            </a:endParaRPr>
          </a:p>
        </p:txBody>
      </p:sp>
      <p:sp>
        <p:nvSpPr>
          <p:cNvPr id="40" name="TextBox 39">
            <a:extLst>
              <a:ext uri="{FF2B5EF4-FFF2-40B4-BE49-F238E27FC236}">
                <a16:creationId xmlns:a16="http://schemas.microsoft.com/office/drawing/2014/main" id="{C633200F-5C37-4AD8-9868-F66E1AA824AD}"/>
              </a:ext>
            </a:extLst>
          </p:cNvPr>
          <p:cNvSpPr txBox="1"/>
          <p:nvPr/>
        </p:nvSpPr>
        <p:spPr bwMode="auto">
          <a:xfrm>
            <a:off x="426179" y="6237288"/>
            <a:ext cx="5500688" cy="31950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buClr>
                <a:schemeClr val="tx1"/>
              </a:buClr>
            </a:pPr>
            <a:r>
              <a:rPr lang="sv-SE" sz="800" dirty="0">
                <a:solidFill>
                  <a:schemeClr val="bg1"/>
                </a:solidFill>
                <a:latin typeface="+mn-lt"/>
              </a:rPr>
              <a:t>Source: Ericsson ConsumerLab Analytical platform, Senior study, October 2019</a:t>
            </a:r>
          </a:p>
          <a:p>
            <a:pPr>
              <a:buClr>
                <a:schemeClr val="tx1"/>
              </a:buClr>
            </a:pPr>
            <a:r>
              <a:rPr lang="sv-SE" sz="800" dirty="0">
                <a:solidFill>
                  <a:schemeClr val="bg1"/>
                </a:solidFill>
                <a:latin typeface="+mn-lt"/>
              </a:rPr>
              <a:t>Base: Online population </a:t>
            </a:r>
            <a:r>
              <a:rPr lang="sv-SE" sz="800" dirty="0" err="1">
                <a:solidFill>
                  <a:schemeClr val="bg1"/>
                </a:solidFill>
                <a:latin typeface="+mn-lt"/>
              </a:rPr>
              <a:t>aged</a:t>
            </a:r>
            <a:r>
              <a:rPr lang="sv-SE" sz="800" dirty="0">
                <a:solidFill>
                  <a:schemeClr val="bg1"/>
                </a:solidFill>
                <a:latin typeface="+mn-lt"/>
              </a:rPr>
              <a:t> 65-74 </a:t>
            </a:r>
            <a:r>
              <a:rPr lang="sv-SE" sz="800" dirty="0" err="1">
                <a:solidFill>
                  <a:schemeClr val="bg1"/>
                </a:solidFill>
                <a:latin typeface="+mn-lt"/>
              </a:rPr>
              <a:t>years</a:t>
            </a:r>
            <a:r>
              <a:rPr lang="sv-SE" sz="800" dirty="0">
                <a:solidFill>
                  <a:schemeClr val="bg1"/>
                </a:solidFill>
                <a:latin typeface="+mn-lt"/>
              </a:rPr>
              <a:t> within Canada, China, Germany, Italy, Japan, Sweden. UK and US</a:t>
            </a:r>
            <a:endParaRPr lang="en-US" sz="800" dirty="0">
              <a:solidFill>
                <a:schemeClr val="bg1"/>
              </a:solidFill>
              <a:latin typeface="+mn-lt"/>
            </a:endParaRPr>
          </a:p>
        </p:txBody>
      </p:sp>
    </p:spTree>
    <p:custDataLst>
      <p:custData r:id="rId1"/>
      <p:custData r:id="rId2"/>
      <p:tags r:id="rId3"/>
    </p:custDataLst>
    <p:extLst>
      <p:ext uri="{BB962C8B-B14F-4D97-AF65-F5344CB8AC3E}">
        <p14:creationId xmlns:p14="http://schemas.microsoft.com/office/powerpoint/2010/main" val="29778330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50B1E8-5856-4292-BF89-82DC64751EDE}"/>
              </a:ext>
            </a:extLst>
          </p:cNvPr>
          <p:cNvSpPr>
            <a:spLocks noGrp="1"/>
          </p:cNvSpPr>
          <p:nvPr>
            <p:ph type="title"/>
          </p:nvPr>
        </p:nvSpPr>
        <p:spPr/>
        <p:txBody>
          <a:bodyPr/>
          <a:lstStyle/>
          <a:p>
            <a:r>
              <a:rPr lang="en-US" dirty="0"/>
              <a:t>Future companion can be a robot </a:t>
            </a:r>
          </a:p>
        </p:txBody>
      </p:sp>
      <p:sp>
        <p:nvSpPr>
          <p:cNvPr id="2" name="Content Placeholder 1">
            <a:extLst>
              <a:ext uri="{FF2B5EF4-FFF2-40B4-BE49-F238E27FC236}">
                <a16:creationId xmlns:a16="http://schemas.microsoft.com/office/drawing/2014/main" id="{73898030-F08E-4E7E-AD08-DAD1685B4DF1}"/>
              </a:ext>
            </a:extLst>
          </p:cNvPr>
          <p:cNvSpPr>
            <a:spLocks noGrp="1"/>
          </p:cNvSpPr>
          <p:nvPr>
            <p:ph sz="quarter" idx="4294967295"/>
          </p:nvPr>
        </p:nvSpPr>
        <p:spPr>
          <a:xfrm>
            <a:off x="494393" y="1852613"/>
            <a:ext cx="5457825" cy="4392612"/>
          </a:xfrm>
        </p:spPr>
        <p:txBody>
          <a:bodyPr/>
          <a:lstStyle/>
          <a:p>
            <a:r>
              <a:rPr lang="en-US" spc="0" dirty="0"/>
              <a:t>Seniors who are lonely: 5 in 10 among those who spend most of their time alone – and expect to be lonelier the older they get – show interest for social robots (functions)</a:t>
            </a:r>
          </a:p>
          <a:p>
            <a:r>
              <a:rPr lang="en-US" spc="0" dirty="0"/>
              <a:t>Seniors who are tech interested: 6 in 10 seniors in the segment Ageing techies are even more interested in social robots</a:t>
            </a:r>
          </a:p>
        </p:txBody>
      </p:sp>
      <p:pic>
        <p:nvPicPr>
          <p:cNvPr id="6" name="Picture 5">
            <a:extLst>
              <a:ext uri="{FF2B5EF4-FFF2-40B4-BE49-F238E27FC236}">
                <a16:creationId xmlns:a16="http://schemas.microsoft.com/office/drawing/2014/main" id="{F605AC8B-A072-394B-BB10-79DFD4DB8ECA}"/>
              </a:ext>
            </a:extLst>
          </p:cNvPr>
          <p:cNvPicPr>
            <a:picLocks noChangeAspect="1"/>
          </p:cNvPicPr>
          <p:nvPr/>
        </p:nvPicPr>
        <p:blipFill rotWithShape="1">
          <a:blip r:embed="rId6">
            <a:extLst>
              <a:ext uri="{28A0092B-C50C-407E-A947-70E740481C1C}">
                <a14:useLocalDpi xmlns:a14="http://schemas.microsoft.com/office/drawing/2010/main" val="0"/>
              </a:ext>
            </a:extLst>
          </a:blip>
          <a:srcRect l="4379" r="9540"/>
          <a:stretch/>
        </p:blipFill>
        <p:spPr>
          <a:xfrm>
            <a:off x="6240463" y="1844675"/>
            <a:ext cx="5472111" cy="4392613"/>
          </a:xfrm>
          <a:prstGeom prst="rect">
            <a:avLst/>
          </a:prstGeom>
        </p:spPr>
      </p:pic>
      <p:sp>
        <p:nvSpPr>
          <p:cNvPr id="8" name="TextBox 7">
            <a:extLst>
              <a:ext uri="{FF2B5EF4-FFF2-40B4-BE49-F238E27FC236}">
                <a16:creationId xmlns:a16="http://schemas.microsoft.com/office/drawing/2014/main" id="{74930BA5-6051-4382-ABD6-DC7F989CB100}"/>
              </a:ext>
            </a:extLst>
          </p:cNvPr>
          <p:cNvSpPr txBox="1"/>
          <p:nvPr/>
        </p:nvSpPr>
        <p:spPr bwMode="auto">
          <a:xfrm>
            <a:off x="426179" y="6237288"/>
            <a:ext cx="5500688" cy="31950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buClr>
                <a:schemeClr val="tx1"/>
              </a:buClr>
            </a:pPr>
            <a:r>
              <a:rPr lang="sv-SE" sz="800" dirty="0">
                <a:solidFill>
                  <a:schemeClr val="tx2"/>
                </a:solidFill>
                <a:latin typeface="+mn-lt"/>
              </a:rPr>
              <a:t>Source: Ericsson ConsumerLab Analytical platform, Senior study, October 2019</a:t>
            </a:r>
          </a:p>
          <a:p>
            <a:pPr>
              <a:buClr>
                <a:schemeClr val="tx1"/>
              </a:buClr>
            </a:pPr>
            <a:r>
              <a:rPr lang="sv-SE" sz="800" dirty="0">
                <a:solidFill>
                  <a:schemeClr val="tx2"/>
                </a:solidFill>
                <a:latin typeface="+mn-lt"/>
              </a:rPr>
              <a:t>Base: Online population </a:t>
            </a:r>
            <a:r>
              <a:rPr lang="sv-SE" sz="800" dirty="0" err="1">
                <a:solidFill>
                  <a:schemeClr val="tx2"/>
                </a:solidFill>
                <a:latin typeface="+mn-lt"/>
              </a:rPr>
              <a:t>aged</a:t>
            </a:r>
            <a:r>
              <a:rPr lang="sv-SE" sz="800" dirty="0">
                <a:solidFill>
                  <a:schemeClr val="tx2"/>
                </a:solidFill>
                <a:latin typeface="+mn-lt"/>
              </a:rPr>
              <a:t> 65-74 </a:t>
            </a:r>
            <a:r>
              <a:rPr lang="sv-SE" sz="800" dirty="0" err="1">
                <a:solidFill>
                  <a:schemeClr val="tx2"/>
                </a:solidFill>
                <a:latin typeface="+mn-lt"/>
              </a:rPr>
              <a:t>years</a:t>
            </a:r>
            <a:r>
              <a:rPr lang="sv-SE" sz="800" dirty="0">
                <a:solidFill>
                  <a:schemeClr val="tx2"/>
                </a:solidFill>
                <a:latin typeface="+mn-lt"/>
              </a:rPr>
              <a:t> within Canada, China, Germany, Italy, Japan, Sweden. UK and US</a:t>
            </a:r>
            <a:endParaRPr lang="en-US" sz="800" dirty="0">
              <a:solidFill>
                <a:schemeClr val="tx2"/>
              </a:solidFill>
              <a:latin typeface="+mn-lt"/>
            </a:endParaRPr>
          </a:p>
        </p:txBody>
      </p:sp>
    </p:spTree>
    <p:custDataLst>
      <p:custData r:id="rId1"/>
      <p:custData r:id="rId2"/>
      <p:tags r:id="rId3"/>
    </p:custDataLst>
    <p:extLst>
      <p:ext uri="{BB962C8B-B14F-4D97-AF65-F5344CB8AC3E}">
        <p14:creationId xmlns:p14="http://schemas.microsoft.com/office/powerpoint/2010/main" val="3688616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FBCF1-1BFE-4DD5-925E-2FF4B258DEF9}"/>
              </a:ext>
            </a:extLst>
          </p:cNvPr>
          <p:cNvSpPr>
            <a:spLocks noGrp="1"/>
          </p:cNvSpPr>
          <p:nvPr>
            <p:ph type="title"/>
          </p:nvPr>
        </p:nvSpPr>
        <p:spPr/>
        <p:txBody>
          <a:bodyPr/>
          <a:lstStyle/>
          <a:p>
            <a:r>
              <a:rPr lang="en-US" dirty="0"/>
              <a:t>Many requirements on social robots</a:t>
            </a:r>
          </a:p>
        </p:txBody>
      </p:sp>
      <p:cxnSp>
        <p:nvCxnSpPr>
          <p:cNvPr id="48" name="Elbow Connector 15">
            <a:extLst>
              <a:ext uri="{FF2B5EF4-FFF2-40B4-BE49-F238E27FC236}">
                <a16:creationId xmlns:a16="http://schemas.microsoft.com/office/drawing/2014/main" id="{83C4DEB1-CD93-4542-85E7-A0DC90D68AFC}"/>
              </a:ext>
            </a:extLst>
          </p:cNvPr>
          <p:cNvCxnSpPr>
            <a:cxnSpLocks/>
          </p:cNvCxnSpPr>
          <p:nvPr/>
        </p:nvCxnSpPr>
        <p:spPr bwMode="auto">
          <a:xfrm>
            <a:off x="3069301" y="4390597"/>
            <a:ext cx="1689899" cy="0"/>
          </a:xfrm>
          <a:prstGeom prst="straightConnector1">
            <a:avLst/>
          </a:prstGeom>
          <a:solidFill>
            <a:schemeClr val="accent1"/>
          </a:solidFill>
          <a:ln w="12700" cap="flat" cmpd="sng" algn="ctr">
            <a:solidFill>
              <a:schemeClr val="tx1"/>
            </a:solidFill>
            <a:prstDash val="solid"/>
            <a:round/>
            <a:headEnd type="none" w="med" len="med"/>
            <a:tailEnd type="none"/>
          </a:ln>
          <a:effectLst/>
        </p:spPr>
      </p:cxnSp>
      <p:cxnSp>
        <p:nvCxnSpPr>
          <p:cNvPr id="52" name="Elbow Connector 3">
            <a:extLst>
              <a:ext uri="{FF2B5EF4-FFF2-40B4-BE49-F238E27FC236}">
                <a16:creationId xmlns:a16="http://schemas.microsoft.com/office/drawing/2014/main" id="{3FF381F3-64EF-4DC6-9209-AD222F357B4E}"/>
              </a:ext>
            </a:extLst>
          </p:cNvPr>
          <p:cNvCxnSpPr>
            <a:cxnSpLocks/>
          </p:cNvCxnSpPr>
          <p:nvPr/>
        </p:nvCxnSpPr>
        <p:spPr bwMode="auto">
          <a:xfrm flipV="1">
            <a:off x="3069301" y="2833160"/>
            <a:ext cx="1143000" cy="0"/>
          </a:xfrm>
          <a:prstGeom prst="straightConnector1">
            <a:avLst/>
          </a:prstGeom>
          <a:solidFill>
            <a:schemeClr val="accent1"/>
          </a:solidFill>
          <a:ln w="12700" cap="flat" cmpd="sng" algn="ctr">
            <a:solidFill>
              <a:schemeClr val="tx1"/>
            </a:solidFill>
            <a:prstDash val="solid"/>
            <a:round/>
            <a:headEnd type="none" w="med" len="med"/>
            <a:tailEnd type="none"/>
          </a:ln>
          <a:effectLst/>
        </p:spPr>
      </p:cxnSp>
      <p:cxnSp>
        <p:nvCxnSpPr>
          <p:cNvPr id="56" name="Elbow Connector 17">
            <a:extLst>
              <a:ext uri="{FF2B5EF4-FFF2-40B4-BE49-F238E27FC236}">
                <a16:creationId xmlns:a16="http://schemas.microsoft.com/office/drawing/2014/main" id="{E2EC0312-C96E-44CC-B499-4EE6C9D4FACF}"/>
              </a:ext>
            </a:extLst>
          </p:cNvPr>
          <p:cNvCxnSpPr>
            <a:cxnSpLocks/>
          </p:cNvCxnSpPr>
          <p:nvPr/>
        </p:nvCxnSpPr>
        <p:spPr bwMode="auto">
          <a:xfrm>
            <a:off x="3126934" y="5798765"/>
            <a:ext cx="2571484" cy="0"/>
          </a:xfrm>
          <a:prstGeom prst="straightConnector1">
            <a:avLst/>
          </a:prstGeom>
          <a:solidFill>
            <a:schemeClr val="accent1"/>
          </a:solidFill>
          <a:ln w="12700" cap="flat" cmpd="sng" algn="ctr">
            <a:solidFill>
              <a:schemeClr val="tx1"/>
            </a:solidFill>
            <a:prstDash val="solid"/>
            <a:round/>
            <a:headEnd type="none" w="med" len="med"/>
            <a:tailEnd type="none"/>
          </a:ln>
          <a:effectLst/>
        </p:spPr>
      </p:cxnSp>
      <p:cxnSp>
        <p:nvCxnSpPr>
          <p:cNvPr id="60" name="Elbow Connector 26">
            <a:extLst>
              <a:ext uri="{FF2B5EF4-FFF2-40B4-BE49-F238E27FC236}">
                <a16:creationId xmlns:a16="http://schemas.microsoft.com/office/drawing/2014/main" id="{F84D06A0-4BF4-41C4-A74E-505B4924BD2D}"/>
              </a:ext>
            </a:extLst>
          </p:cNvPr>
          <p:cNvCxnSpPr>
            <a:cxnSpLocks/>
          </p:cNvCxnSpPr>
          <p:nvPr/>
        </p:nvCxnSpPr>
        <p:spPr bwMode="auto">
          <a:xfrm flipV="1">
            <a:off x="6656705" y="2183663"/>
            <a:ext cx="2491027" cy="1"/>
          </a:xfrm>
          <a:prstGeom prst="straightConnector1">
            <a:avLst/>
          </a:prstGeom>
          <a:solidFill>
            <a:schemeClr val="accent1"/>
          </a:solidFill>
          <a:ln w="3175" cap="flat" cmpd="sng" algn="ctr">
            <a:solidFill>
              <a:schemeClr val="tx1"/>
            </a:solidFill>
            <a:prstDash val="solid"/>
            <a:round/>
            <a:headEnd type="none" w="med" len="med"/>
            <a:tailEnd type="none"/>
          </a:ln>
          <a:effectLst/>
        </p:spPr>
      </p:cxnSp>
      <p:cxnSp>
        <p:nvCxnSpPr>
          <p:cNvPr id="64" name="Elbow Connector 25">
            <a:extLst>
              <a:ext uri="{FF2B5EF4-FFF2-40B4-BE49-F238E27FC236}">
                <a16:creationId xmlns:a16="http://schemas.microsoft.com/office/drawing/2014/main" id="{8B8E7076-2B32-4A27-B704-F252409EA2B2}"/>
              </a:ext>
            </a:extLst>
          </p:cNvPr>
          <p:cNvCxnSpPr>
            <a:cxnSpLocks/>
          </p:cNvCxnSpPr>
          <p:nvPr/>
        </p:nvCxnSpPr>
        <p:spPr bwMode="auto">
          <a:xfrm>
            <a:off x="7967945" y="3683208"/>
            <a:ext cx="1170432" cy="0"/>
          </a:xfrm>
          <a:prstGeom prst="straightConnector1">
            <a:avLst/>
          </a:prstGeom>
          <a:solidFill>
            <a:schemeClr val="accent1"/>
          </a:solidFill>
          <a:ln w="12700" cap="flat" cmpd="sng" algn="ctr">
            <a:solidFill>
              <a:schemeClr val="tx1"/>
            </a:solidFill>
            <a:prstDash val="solid"/>
            <a:round/>
            <a:headEnd type="none" w="med" len="med"/>
            <a:tailEnd type="none"/>
          </a:ln>
          <a:effectLst/>
        </p:spPr>
      </p:cxnSp>
      <p:cxnSp>
        <p:nvCxnSpPr>
          <p:cNvPr id="67" name="Elbow Connector 23">
            <a:extLst>
              <a:ext uri="{FF2B5EF4-FFF2-40B4-BE49-F238E27FC236}">
                <a16:creationId xmlns:a16="http://schemas.microsoft.com/office/drawing/2014/main" id="{493996E6-FCF8-4592-BBC2-55FD350052C5}"/>
              </a:ext>
            </a:extLst>
          </p:cNvPr>
          <p:cNvCxnSpPr>
            <a:cxnSpLocks/>
          </p:cNvCxnSpPr>
          <p:nvPr/>
        </p:nvCxnSpPr>
        <p:spPr bwMode="auto">
          <a:xfrm>
            <a:off x="7937465" y="5267618"/>
            <a:ext cx="1198527" cy="0"/>
          </a:xfrm>
          <a:prstGeom prst="straightConnector1">
            <a:avLst/>
          </a:prstGeom>
          <a:solidFill>
            <a:schemeClr val="accent1"/>
          </a:solidFill>
          <a:ln w="12700" cap="flat" cmpd="sng" algn="ctr">
            <a:solidFill>
              <a:schemeClr val="tx1"/>
            </a:solidFill>
            <a:prstDash val="solid"/>
            <a:round/>
            <a:headEnd type="none" w="med" len="med"/>
            <a:tailEnd type="none"/>
          </a:ln>
          <a:effectLst/>
        </p:spPr>
      </p:cxnSp>
      <p:sp>
        <p:nvSpPr>
          <p:cNvPr id="68" name="Flowchart: Connector 67">
            <a:extLst>
              <a:ext uri="{FF2B5EF4-FFF2-40B4-BE49-F238E27FC236}">
                <a16:creationId xmlns:a16="http://schemas.microsoft.com/office/drawing/2014/main" id="{C4756254-C469-4AA9-8094-B0721AAF82A1}"/>
              </a:ext>
            </a:extLst>
          </p:cNvPr>
          <p:cNvSpPr/>
          <p:nvPr/>
        </p:nvSpPr>
        <p:spPr bwMode="auto">
          <a:xfrm>
            <a:off x="4592999" y="2532890"/>
            <a:ext cx="3022336" cy="3022336"/>
          </a:xfrm>
          <a:prstGeom prst="flowChartConnector">
            <a:avLst/>
          </a:prstGeom>
          <a:noFill/>
          <a:ln w="25400" cap="flat" cmpd="sng" algn="ctr">
            <a:noFill/>
            <a:prstDash val="solid"/>
            <a:round/>
            <a:headEnd type="none" w="med" len="med"/>
            <a:tailEnd type="none" w="med" len="med"/>
          </a:ln>
          <a:effectLst/>
        </p:spPr>
        <p:txBody>
          <a:bodyPr rot="0" spcFirstLastPara="0" vertOverflow="overflow" horzOverflow="overflow" vert="horz" wrap="none" lIns="0" tIns="36000" rIns="0" bIns="36576"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81818"/>
              </a:solidFill>
              <a:effectLst/>
              <a:uLnTx/>
              <a:uFillTx/>
              <a:latin typeface="Ericsson Hilda"/>
              <a:ea typeface="+mn-ea"/>
              <a:cs typeface="+mn-cs"/>
            </a:endParaRPr>
          </a:p>
        </p:txBody>
      </p:sp>
      <p:sp>
        <p:nvSpPr>
          <p:cNvPr id="100" name="Arrow: Chevron 99">
            <a:extLst>
              <a:ext uri="{FF2B5EF4-FFF2-40B4-BE49-F238E27FC236}">
                <a16:creationId xmlns:a16="http://schemas.microsoft.com/office/drawing/2014/main" id="{5DB1289D-18E6-441F-9BA8-C14B09404E96}"/>
              </a:ext>
            </a:extLst>
          </p:cNvPr>
          <p:cNvSpPr/>
          <p:nvPr/>
        </p:nvSpPr>
        <p:spPr bwMode="auto">
          <a:xfrm rot="16200000">
            <a:off x="4687407" y="3945821"/>
            <a:ext cx="121816" cy="175517"/>
          </a:xfrm>
          <a:prstGeom prst="chevron">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2000" b="0" i="0" u="none" strike="noStrike" kern="1200" cap="none" spc="0" normalizeH="0" baseline="0" noProof="0" err="1">
              <a:ln>
                <a:noFill/>
              </a:ln>
              <a:solidFill>
                <a:srgbClr val="FFFFFF"/>
              </a:solidFill>
              <a:effectLst/>
              <a:uLnTx/>
              <a:uFillTx/>
              <a:latin typeface="Ericsson Hilda"/>
              <a:ea typeface="+mn-ea"/>
              <a:cs typeface="+mn-cs"/>
            </a:endParaRPr>
          </a:p>
        </p:txBody>
      </p:sp>
      <p:sp>
        <p:nvSpPr>
          <p:cNvPr id="101" name="Arrow: Chevron 100">
            <a:extLst>
              <a:ext uri="{FF2B5EF4-FFF2-40B4-BE49-F238E27FC236}">
                <a16:creationId xmlns:a16="http://schemas.microsoft.com/office/drawing/2014/main" id="{64661A52-896E-4463-A7EF-D29B4DAA32E3}"/>
              </a:ext>
            </a:extLst>
          </p:cNvPr>
          <p:cNvSpPr/>
          <p:nvPr/>
        </p:nvSpPr>
        <p:spPr bwMode="auto">
          <a:xfrm rot="5400000" flipV="1">
            <a:off x="7553823" y="3956093"/>
            <a:ext cx="121816" cy="175517"/>
          </a:xfrm>
          <a:prstGeom prst="chevron">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2000" b="0" i="0" u="none" strike="noStrike" kern="1200" cap="none" spc="0" normalizeH="0" baseline="0" noProof="0" err="1">
              <a:ln>
                <a:noFill/>
              </a:ln>
              <a:solidFill>
                <a:srgbClr val="FFFFFF"/>
              </a:solidFill>
              <a:effectLst/>
              <a:uLnTx/>
              <a:uFillTx/>
              <a:latin typeface="Ericsson Hilda"/>
              <a:ea typeface="+mn-ea"/>
              <a:cs typeface="+mn-cs"/>
            </a:endParaRPr>
          </a:p>
        </p:txBody>
      </p:sp>
      <p:sp>
        <p:nvSpPr>
          <p:cNvPr id="102" name="Arrow: Chevron 101">
            <a:extLst>
              <a:ext uri="{FF2B5EF4-FFF2-40B4-BE49-F238E27FC236}">
                <a16:creationId xmlns:a16="http://schemas.microsoft.com/office/drawing/2014/main" id="{B1435353-ED2A-4AD3-AEB1-F39ED7F446DC}"/>
              </a:ext>
            </a:extLst>
          </p:cNvPr>
          <p:cNvSpPr/>
          <p:nvPr/>
        </p:nvSpPr>
        <p:spPr bwMode="auto">
          <a:xfrm rot="8835471" flipV="1">
            <a:off x="6806475" y="5200023"/>
            <a:ext cx="121816" cy="175517"/>
          </a:xfrm>
          <a:prstGeom prst="chevron">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2000" b="0" i="0" u="none" strike="noStrike" kern="1200" cap="none" spc="0" normalizeH="0" baseline="0" noProof="0" err="1">
              <a:ln>
                <a:noFill/>
              </a:ln>
              <a:solidFill>
                <a:srgbClr val="FFFFFF"/>
              </a:solidFill>
              <a:effectLst/>
              <a:uLnTx/>
              <a:uFillTx/>
              <a:latin typeface="Ericsson Hilda"/>
              <a:ea typeface="+mn-ea"/>
              <a:cs typeface="+mn-cs"/>
            </a:endParaRPr>
          </a:p>
        </p:txBody>
      </p:sp>
      <p:sp>
        <p:nvSpPr>
          <p:cNvPr id="103" name="Arrow: Chevron 102">
            <a:extLst>
              <a:ext uri="{FF2B5EF4-FFF2-40B4-BE49-F238E27FC236}">
                <a16:creationId xmlns:a16="http://schemas.microsoft.com/office/drawing/2014/main" id="{B86795DA-E175-46EC-BA74-16EFEA9733F3}"/>
              </a:ext>
            </a:extLst>
          </p:cNvPr>
          <p:cNvSpPr/>
          <p:nvPr/>
        </p:nvSpPr>
        <p:spPr bwMode="auto">
          <a:xfrm rot="12780357" flipV="1">
            <a:off x="5363259" y="5257794"/>
            <a:ext cx="121816" cy="175517"/>
          </a:xfrm>
          <a:prstGeom prst="chevron">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2000" b="0" i="0" u="none" strike="noStrike" kern="1200" cap="none" spc="0" normalizeH="0" baseline="0" noProof="0" err="1">
              <a:ln>
                <a:noFill/>
              </a:ln>
              <a:solidFill>
                <a:srgbClr val="FFFFFF"/>
              </a:solidFill>
              <a:effectLst/>
              <a:uLnTx/>
              <a:uFillTx/>
              <a:latin typeface="Ericsson Hilda"/>
              <a:ea typeface="+mn-ea"/>
              <a:cs typeface="+mn-cs"/>
            </a:endParaRPr>
          </a:p>
        </p:txBody>
      </p:sp>
      <p:sp>
        <p:nvSpPr>
          <p:cNvPr id="105" name="Arrow: Chevron 104">
            <a:extLst>
              <a:ext uri="{FF2B5EF4-FFF2-40B4-BE49-F238E27FC236}">
                <a16:creationId xmlns:a16="http://schemas.microsoft.com/office/drawing/2014/main" id="{7094C927-BCE2-4036-8FB9-BACC6B53629C}"/>
              </a:ext>
            </a:extLst>
          </p:cNvPr>
          <p:cNvSpPr/>
          <p:nvPr/>
        </p:nvSpPr>
        <p:spPr bwMode="auto">
          <a:xfrm rot="12780357" flipH="1">
            <a:off x="6793477" y="2768550"/>
            <a:ext cx="121816" cy="175517"/>
          </a:xfrm>
          <a:prstGeom prst="chevron">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lvl="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a:pPr>
            <a:endParaRPr kumimoji="0" lang="en-US" sz="2000" b="0" i="0" u="none" strike="noStrike" kern="1200" cap="none" spc="0" normalizeH="0" baseline="0" noProof="0" err="1">
              <a:ln>
                <a:noFill/>
              </a:ln>
              <a:solidFill>
                <a:srgbClr val="FFFFFF"/>
              </a:solidFill>
              <a:effectLst/>
              <a:uLnTx/>
              <a:uFillTx/>
              <a:latin typeface="Ericsson Hilda"/>
              <a:ea typeface="+mn-ea"/>
              <a:cs typeface="+mn-cs"/>
            </a:endParaRPr>
          </a:p>
        </p:txBody>
      </p:sp>
      <p:sp>
        <p:nvSpPr>
          <p:cNvPr id="29" name="Oval 28">
            <a:extLst>
              <a:ext uri="{FF2B5EF4-FFF2-40B4-BE49-F238E27FC236}">
                <a16:creationId xmlns:a16="http://schemas.microsoft.com/office/drawing/2014/main" id="{B4B039CA-A21B-40F2-925E-2A25E4F48DFB}"/>
              </a:ext>
            </a:extLst>
          </p:cNvPr>
          <p:cNvSpPr/>
          <p:nvPr/>
        </p:nvSpPr>
        <p:spPr>
          <a:xfrm>
            <a:off x="5459133" y="1860243"/>
            <a:ext cx="1371600" cy="1371600"/>
          </a:xfrm>
          <a:prstGeom prst="ellipse">
            <a:avLst/>
          </a:prstGeom>
          <a:solidFill>
            <a:schemeClr val="accent1"/>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ea typeface="+mn-ea"/>
                <a:cs typeface="+mn-cs"/>
              </a:rPr>
              <a:t>When alone </a:t>
            </a:r>
          </a:p>
        </p:txBody>
      </p:sp>
      <p:sp>
        <p:nvSpPr>
          <p:cNvPr id="78" name="Oval 77">
            <a:extLst>
              <a:ext uri="{FF2B5EF4-FFF2-40B4-BE49-F238E27FC236}">
                <a16:creationId xmlns:a16="http://schemas.microsoft.com/office/drawing/2014/main" id="{10520752-95CC-40F3-BBE3-2B09F4B2617F}"/>
              </a:ext>
            </a:extLst>
          </p:cNvPr>
          <p:cNvSpPr/>
          <p:nvPr/>
        </p:nvSpPr>
        <p:spPr>
          <a:xfrm>
            <a:off x="6875764" y="2562090"/>
            <a:ext cx="1371600" cy="1371600"/>
          </a:xfrm>
          <a:prstGeom prst="ellipse">
            <a:avLst/>
          </a:prstGeom>
          <a:solidFill>
            <a:schemeClr val="accent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ea typeface="+mn-ea"/>
                <a:cs typeface="+mn-cs"/>
              </a:rPr>
              <a:t>Mobility and intelligence before humor</a:t>
            </a:r>
          </a:p>
        </p:txBody>
      </p:sp>
      <p:sp>
        <p:nvSpPr>
          <p:cNvPr id="80" name="Oval 79">
            <a:extLst>
              <a:ext uri="{FF2B5EF4-FFF2-40B4-BE49-F238E27FC236}">
                <a16:creationId xmlns:a16="http://schemas.microsoft.com/office/drawing/2014/main" id="{9648FBEA-5E47-46CF-AE73-0EFD5E23441A}"/>
              </a:ext>
            </a:extLst>
          </p:cNvPr>
          <p:cNvSpPr/>
          <p:nvPr/>
        </p:nvSpPr>
        <p:spPr>
          <a:xfrm>
            <a:off x="6850953" y="4123049"/>
            <a:ext cx="1371600" cy="1371600"/>
          </a:xfrm>
          <a:prstGeom prst="ellipse">
            <a:avLst/>
          </a:prstGeom>
          <a:solidFill>
            <a:schemeClr val="accent2"/>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ea typeface="+mn-ea"/>
                <a:cs typeface="+mn-cs"/>
              </a:rPr>
              <a:t>Robot with </a:t>
            </a:r>
            <a:r>
              <a:rPr lang="en-US" sz="1400" dirty="0">
                <a:solidFill>
                  <a:srgbClr val="FFFFFF"/>
                </a:solidFill>
              </a:rPr>
              <a:t>emotions</a:t>
            </a:r>
            <a:endParaRPr kumimoji="0" lang="en-US" sz="1400" b="0" i="0" u="none" strike="noStrike" kern="1200" cap="none" spc="0" normalizeH="0" baseline="0" noProof="0" dirty="0">
              <a:ln>
                <a:noFill/>
              </a:ln>
              <a:solidFill>
                <a:srgbClr val="FFFFFF"/>
              </a:solidFill>
              <a:effectLst/>
              <a:uLnTx/>
              <a:uFillTx/>
              <a:ea typeface="+mn-ea"/>
              <a:cs typeface="+mn-cs"/>
            </a:endParaRPr>
          </a:p>
        </p:txBody>
      </p:sp>
      <p:sp>
        <p:nvSpPr>
          <p:cNvPr id="82" name="Oval 81">
            <a:extLst>
              <a:ext uri="{FF2B5EF4-FFF2-40B4-BE49-F238E27FC236}">
                <a16:creationId xmlns:a16="http://schemas.microsoft.com/office/drawing/2014/main" id="{0BA3BD64-3BCB-4D01-9388-B3AD8951C908}"/>
              </a:ext>
            </a:extLst>
          </p:cNvPr>
          <p:cNvSpPr/>
          <p:nvPr/>
        </p:nvSpPr>
        <p:spPr>
          <a:xfrm>
            <a:off x="4161017" y="4123049"/>
            <a:ext cx="1371600" cy="1371600"/>
          </a:xfrm>
          <a:prstGeom prst="ellipse">
            <a:avLst/>
          </a:prstGeom>
          <a:solidFill>
            <a:schemeClr val="accent6"/>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ea typeface="+mn-ea"/>
                <a:cs typeface="+mn-cs"/>
              </a:rPr>
              <a:t>A robot should be </a:t>
            </a:r>
            <a:r>
              <a:rPr lang="en-US" sz="1400" dirty="0"/>
              <a:t>– </a:t>
            </a:r>
            <a:r>
              <a:rPr kumimoji="0" lang="en-US" sz="1400" b="0" i="0" u="none" strike="noStrike" kern="1200" cap="none" spc="0" normalizeH="0" baseline="0" noProof="0" dirty="0">
                <a:ln>
                  <a:noFill/>
                </a:ln>
                <a:solidFill>
                  <a:srgbClr val="FFFFFF"/>
                </a:solidFill>
                <a:effectLst/>
                <a:uLnTx/>
                <a:uFillTx/>
                <a:ea typeface="+mn-ea"/>
                <a:cs typeface="+mn-cs"/>
              </a:rPr>
              <a:t>a robot</a:t>
            </a:r>
          </a:p>
        </p:txBody>
      </p:sp>
      <p:sp>
        <p:nvSpPr>
          <p:cNvPr id="83" name="Oval 82">
            <a:extLst>
              <a:ext uri="{FF2B5EF4-FFF2-40B4-BE49-F238E27FC236}">
                <a16:creationId xmlns:a16="http://schemas.microsoft.com/office/drawing/2014/main" id="{B164ED83-3DA0-414D-B48A-1C353B12BC62}"/>
              </a:ext>
            </a:extLst>
          </p:cNvPr>
          <p:cNvSpPr/>
          <p:nvPr/>
        </p:nvSpPr>
        <p:spPr>
          <a:xfrm>
            <a:off x="4062514" y="2562090"/>
            <a:ext cx="1371600" cy="1371600"/>
          </a:xfrm>
          <a:prstGeom prst="ellipse">
            <a:avLst/>
          </a:prstGeom>
          <a:solidFill>
            <a:schemeClr val="accent6"/>
          </a:solidFill>
          <a:ln w="25400" cap="flat"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ea typeface="+mn-ea"/>
                <a:cs typeface="+mn-cs"/>
              </a:rPr>
              <a:t>Not human enough and no trust</a:t>
            </a:r>
          </a:p>
        </p:txBody>
      </p:sp>
      <p:sp>
        <p:nvSpPr>
          <p:cNvPr id="63" name="Content Placeholder 7">
            <a:extLst>
              <a:ext uri="{FF2B5EF4-FFF2-40B4-BE49-F238E27FC236}">
                <a16:creationId xmlns:a16="http://schemas.microsoft.com/office/drawing/2014/main" id="{B0A1765C-33D1-4F63-9FC6-78A5F09385EB}"/>
              </a:ext>
            </a:extLst>
          </p:cNvPr>
          <p:cNvSpPr txBox="1">
            <a:spLocks/>
          </p:cNvSpPr>
          <p:nvPr/>
        </p:nvSpPr>
        <p:spPr bwMode="auto">
          <a:xfrm>
            <a:off x="464030" y="5256408"/>
            <a:ext cx="2575818" cy="976303"/>
          </a:xfrm>
          <a:prstGeom prst="rect">
            <a:avLst/>
          </a:prstGeom>
          <a:noFill/>
          <a:ln w="9525">
            <a:noFill/>
            <a:miter lim="800000"/>
            <a:headEnd/>
            <a:tailEnd/>
          </a:ln>
        </p:spPr>
        <p:txBody>
          <a:bodyPr vert="horz" wrap="square" lIns="180000" tIns="0" rIns="180000" bIns="0" numCol="1" anchor="ctr" anchorCtr="0" compatLnSpc="1">
            <a:prstTxWarp prst="textNoShape">
              <a:avLst/>
            </a:prstTxWarp>
          </a:bodyPr>
          <a:lstStyle>
            <a:lvl1pPr marL="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n-lt"/>
                <a:ea typeface="+mn-ea"/>
                <a:cs typeface="+mn-cs"/>
              </a:defRPr>
            </a:lvl1pPr>
            <a:lvl2pPr marL="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2pPr>
            <a:lvl3pPr marL="3429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3pPr>
            <a:lvl4pPr marL="6858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4pPr>
            <a:lvl5pPr marL="10287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marR="0" lvl="0" indent="0" algn="l" defTabSz="914400" rtl="0" eaLnBrk="1" fontAlgn="base" latinLnBrk="0" hangingPunct="1">
              <a:lnSpc>
                <a:spcPct val="100000"/>
              </a:lnSpc>
              <a:spcBef>
                <a:spcPts val="300"/>
              </a:spcBef>
              <a:spcAft>
                <a:spcPct val="0"/>
              </a:spcAft>
              <a:buClr>
                <a:srgbClr val="181818"/>
              </a:buClr>
              <a:buSzTx/>
              <a:buFont typeface="Ericsson Hilda Light" panose="020B0604020202020204" pitchFamily="34" charset="0"/>
              <a:buNone/>
              <a:tabLst/>
              <a:defRPr/>
            </a:pPr>
            <a:r>
              <a:rPr kumimoji="0" lang="en-US" sz="1400" b="0" i="0" u="none" strike="noStrike" kern="1000" cap="none" spc="-30" normalizeH="0" baseline="0" noProof="0" dirty="0">
                <a:ln>
                  <a:noFill/>
                </a:ln>
                <a:solidFill>
                  <a:srgbClr val="181818"/>
                </a:solidFill>
                <a:effectLst/>
                <a:uLnTx/>
                <a:uFillTx/>
                <a:ea typeface="+mn-ea"/>
                <a:cs typeface="+mn-cs"/>
              </a:rPr>
              <a:t>Third drivers: 2 in 10 also mention that a robot is easy to have a good relationship with, and will never you leave you</a:t>
            </a:r>
          </a:p>
        </p:txBody>
      </p:sp>
      <p:sp>
        <p:nvSpPr>
          <p:cNvPr id="84" name="Content Placeholder 7">
            <a:extLst>
              <a:ext uri="{FF2B5EF4-FFF2-40B4-BE49-F238E27FC236}">
                <a16:creationId xmlns:a16="http://schemas.microsoft.com/office/drawing/2014/main" id="{920AEA42-2026-45CC-A474-4E3391BC687B}"/>
              </a:ext>
            </a:extLst>
          </p:cNvPr>
          <p:cNvSpPr txBox="1">
            <a:spLocks/>
          </p:cNvSpPr>
          <p:nvPr/>
        </p:nvSpPr>
        <p:spPr bwMode="auto">
          <a:xfrm>
            <a:off x="9168486" y="3405552"/>
            <a:ext cx="2575818" cy="754363"/>
          </a:xfrm>
          <a:prstGeom prst="rect">
            <a:avLst/>
          </a:prstGeom>
          <a:noFill/>
          <a:ln w="9525">
            <a:noFill/>
            <a:miter lim="800000"/>
            <a:headEnd/>
            <a:tailEnd/>
          </a:ln>
        </p:spPr>
        <p:txBody>
          <a:bodyPr vert="horz" wrap="square" lIns="180000" tIns="0" rIns="91440" bIns="0" numCol="1" anchor="ctr" anchorCtr="0" compatLnSpc="1">
            <a:prstTxWarp prst="textNoShape">
              <a:avLst/>
            </a:prstTxWarp>
          </a:bodyPr>
          <a:lstStyle>
            <a:lvl1pPr marL="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n-lt"/>
                <a:ea typeface="+mn-ea"/>
                <a:cs typeface="+mn-cs"/>
              </a:defRPr>
            </a:lvl1pPr>
            <a:lvl2pPr marL="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2pPr>
            <a:lvl3pPr marL="3429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3pPr>
            <a:lvl4pPr marL="6858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4pPr>
            <a:lvl5pPr marL="10287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marR="0" lvl="0" indent="0" algn="l" defTabSz="914400" rtl="0" eaLnBrk="1" fontAlgn="base" latinLnBrk="0" hangingPunct="1">
              <a:lnSpc>
                <a:spcPct val="100000"/>
              </a:lnSpc>
              <a:spcBef>
                <a:spcPts val="300"/>
              </a:spcBef>
              <a:spcAft>
                <a:spcPct val="0"/>
              </a:spcAft>
              <a:buClr>
                <a:srgbClr val="181818"/>
              </a:buClr>
              <a:buSzTx/>
              <a:buFont typeface="Ericsson Hilda Light" panose="020B0604020202020204" pitchFamily="34" charset="0"/>
              <a:buNone/>
              <a:tabLst/>
              <a:defRPr/>
            </a:pPr>
            <a:r>
              <a:rPr lang="en-US" sz="1400" dirty="0">
                <a:solidFill>
                  <a:srgbClr val="181818"/>
                </a:solidFill>
              </a:rPr>
              <a:t>First </a:t>
            </a:r>
            <a:r>
              <a:rPr kumimoji="0" lang="en-US" sz="1400" b="0" i="0" u="none" strike="noStrike" kern="1000" cap="none" spc="-30" normalizeH="0" baseline="0" noProof="0" dirty="0">
                <a:ln>
                  <a:noFill/>
                </a:ln>
                <a:solidFill>
                  <a:srgbClr val="181818"/>
                </a:solidFill>
                <a:effectLst/>
                <a:uLnTx/>
                <a:uFillTx/>
                <a:ea typeface="+mn-ea"/>
                <a:cs typeface="+mn-cs"/>
              </a:rPr>
              <a:t>drivers: good mobility</a:t>
            </a:r>
            <a:r>
              <a:rPr lang="en-US" sz="1400" dirty="0">
                <a:solidFill>
                  <a:srgbClr val="181818"/>
                </a:solidFill>
              </a:rPr>
              <a:t> and</a:t>
            </a:r>
            <a:r>
              <a:rPr kumimoji="0" lang="en-US" sz="1400" b="0" i="0" u="none" strike="noStrike" kern="1000" cap="none" spc="-30" normalizeH="0" baseline="0" noProof="0" dirty="0">
                <a:ln>
                  <a:noFill/>
                </a:ln>
                <a:solidFill>
                  <a:srgbClr val="181818"/>
                </a:solidFill>
                <a:effectLst/>
                <a:uLnTx/>
                <a:uFillTx/>
                <a:ea typeface="+mn-ea"/>
                <a:cs typeface="+mn-cs"/>
              </a:rPr>
              <a:t> intelligence outperforming good vocabulary and humor</a:t>
            </a:r>
          </a:p>
        </p:txBody>
      </p:sp>
      <p:sp>
        <p:nvSpPr>
          <p:cNvPr id="85" name="Content Placeholder 7">
            <a:extLst>
              <a:ext uri="{FF2B5EF4-FFF2-40B4-BE49-F238E27FC236}">
                <a16:creationId xmlns:a16="http://schemas.microsoft.com/office/drawing/2014/main" id="{9C5EBC2D-65FB-4E54-BB05-F395E74AE27A}"/>
              </a:ext>
            </a:extLst>
          </p:cNvPr>
          <p:cNvSpPr txBox="1">
            <a:spLocks/>
          </p:cNvSpPr>
          <p:nvPr/>
        </p:nvSpPr>
        <p:spPr bwMode="auto">
          <a:xfrm>
            <a:off x="9136302" y="1856853"/>
            <a:ext cx="2575818" cy="1280160"/>
          </a:xfrm>
          <a:prstGeom prst="rect">
            <a:avLst/>
          </a:prstGeom>
          <a:noFill/>
          <a:ln w="9525">
            <a:noFill/>
            <a:miter lim="800000"/>
            <a:headEnd/>
            <a:tailEnd/>
          </a:ln>
        </p:spPr>
        <p:txBody>
          <a:bodyPr vert="horz" wrap="square" lIns="180000" tIns="0" rIns="180000" bIns="0" numCol="1" anchor="ctr" anchorCtr="0" compatLnSpc="1">
            <a:prstTxWarp prst="textNoShape">
              <a:avLst/>
            </a:prstTxWarp>
          </a:bodyPr>
          <a:lstStyle>
            <a:lvl1pPr marL="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n-lt"/>
                <a:ea typeface="+mn-ea"/>
                <a:cs typeface="+mn-cs"/>
              </a:defRPr>
            </a:lvl1pPr>
            <a:lvl2pPr marL="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2pPr>
            <a:lvl3pPr marL="3429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3pPr>
            <a:lvl4pPr marL="6858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4pPr>
            <a:lvl5pPr marL="10287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marR="0" lvl="0" indent="0" algn="l" defTabSz="914400" rtl="0" eaLnBrk="1" fontAlgn="base" latinLnBrk="0" hangingPunct="1">
              <a:lnSpc>
                <a:spcPct val="100000"/>
              </a:lnSpc>
              <a:spcBef>
                <a:spcPts val="300"/>
              </a:spcBef>
              <a:spcAft>
                <a:spcPct val="0"/>
              </a:spcAft>
              <a:buClr>
                <a:srgbClr val="181818"/>
              </a:buClr>
              <a:buSzTx/>
              <a:buFont typeface="Ericsson Hilda Light" panose="020B0604020202020204" pitchFamily="34" charset="0"/>
              <a:buNone/>
              <a:tabLst/>
              <a:defRPr/>
            </a:pPr>
            <a:r>
              <a:rPr kumimoji="0" lang="en-US" sz="1400" b="0" i="0" u="none" strike="noStrike" kern="1000" cap="none" spc="-30" normalizeH="0" baseline="0" noProof="0" dirty="0">
                <a:ln>
                  <a:noFill/>
                </a:ln>
                <a:solidFill>
                  <a:srgbClr val="181818"/>
                </a:solidFill>
                <a:effectLst/>
                <a:uLnTx/>
                <a:uFillTx/>
                <a:ea typeface="+mn-ea"/>
                <a:cs typeface="+mn-cs"/>
              </a:rPr>
              <a:t>When and what? When alone is the most typical situation to see a robot at home. Also, to let it do boring things – cleaning and making meals. </a:t>
            </a:r>
          </a:p>
        </p:txBody>
      </p:sp>
      <p:sp>
        <p:nvSpPr>
          <p:cNvPr id="89" name="Content Placeholder 7">
            <a:extLst>
              <a:ext uri="{FF2B5EF4-FFF2-40B4-BE49-F238E27FC236}">
                <a16:creationId xmlns:a16="http://schemas.microsoft.com/office/drawing/2014/main" id="{30E4794E-EF54-48A8-8A59-5672B2626850}"/>
              </a:ext>
            </a:extLst>
          </p:cNvPr>
          <p:cNvSpPr txBox="1">
            <a:spLocks/>
          </p:cNvSpPr>
          <p:nvPr/>
        </p:nvSpPr>
        <p:spPr bwMode="auto">
          <a:xfrm>
            <a:off x="491960" y="3663609"/>
            <a:ext cx="2575818" cy="1070586"/>
          </a:xfrm>
          <a:prstGeom prst="rect">
            <a:avLst/>
          </a:prstGeom>
          <a:noFill/>
          <a:ln w="9525">
            <a:noFill/>
            <a:miter lim="800000"/>
            <a:headEnd/>
            <a:tailEnd/>
          </a:ln>
        </p:spPr>
        <p:txBody>
          <a:bodyPr vert="horz" wrap="square" lIns="180000" tIns="0" rIns="180000" bIns="0" numCol="1" anchor="ctr" anchorCtr="0" compatLnSpc="1">
            <a:prstTxWarp prst="textNoShape">
              <a:avLst/>
            </a:prstTxWarp>
          </a:bodyPr>
          <a:lstStyle>
            <a:lvl1pPr marL="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n-lt"/>
                <a:ea typeface="+mn-ea"/>
                <a:cs typeface="+mn-cs"/>
              </a:defRPr>
            </a:lvl1pPr>
            <a:lvl2pPr marL="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2pPr>
            <a:lvl3pPr marL="3429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3pPr>
            <a:lvl4pPr marL="6858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4pPr>
            <a:lvl5pPr marL="10287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marR="0" lvl="0" indent="0" algn="l" defTabSz="914400" rtl="0" eaLnBrk="1" fontAlgn="base" latinLnBrk="0" hangingPunct="1">
              <a:lnSpc>
                <a:spcPct val="100000"/>
              </a:lnSpc>
              <a:spcBef>
                <a:spcPts val="300"/>
              </a:spcBef>
              <a:spcAft>
                <a:spcPct val="0"/>
              </a:spcAft>
              <a:buClr>
                <a:srgbClr val="181818"/>
              </a:buClr>
              <a:buSzTx/>
              <a:buFont typeface="Ericsson Hilda Light" panose="020B0604020202020204" pitchFamily="34" charset="0"/>
              <a:buNone/>
              <a:tabLst/>
              <a:defRPr/>
            </a:pPr>
            <a:r>
              <a:rPr kumimoji="0" lang="en-US" sz="1400" b="0" i="0" u="none" strike="noStrike" kern="1000" cap="none" spc="-30" normalizeH="0" baseline="0" noProof="0" dirty="0">
                <a:ln>
                  <a:noFill/>
                </a:ln>
                <a:solidFill>
                  <a:srgbClr val="181818"/>
                </a:solidFill>
                <a:effectLst/>
                <a:uLnTx/>
                <a:uFillTx/>
                <a:ea typeface="+mn-ea"/>
                <a:cs typeface="+mn-cs"/>
              </a:rPr>
              <a:t>Biggest barrier for accepting a social robot is the negative aspect that half simply don’t like robots taking on a human role which half think</a:t>
            </a:r>
          </a:p>
        </p:txBody>
      </p:sp>
      <p:sp>
        <p:nvSpPr>
          <p:cNvPr id="90" name="Content Placeholder 7">
            <a:extLst>
              <a:ext uri="{FF2B5EF4-FFF2-40B4-BE49-F238E27FC236}">
                <a16:creationId xmlns:a16="http://schemas.microsoft.com/office/drawing/2014/main" id="{80512E22-D5DB-49B7-98C6-A54AE58A328B}"/>
              </a:ext>
            </a:extLst>
          </p:cNvPr>
          <p:cNvSpPr txBox="1">
            <a:spLocks/>
          </p:cNvSpPr>
          <p:nvPr/>
        </p:nvSpPr>
        <p:spPr bwMode="auto">
          <a:xfrm>
            <a:off x="9135992" y="4808849"/>
            <a:ext cx="2575818" cy="1194926"/>
          </a:xfrm>
          <a:prstGeom prst="rect">
            <a:avLst/>
          </a:prstGeom>
          <a:noFill/>
          <a:ln w="9525">
            <a:noFill/>
            <a:miter lim="800000"/>
            <a:headEnd/>
            <a:tailEnd/>
          </a:ln>
        </p:spPr>
        <p:txBody>
          <a:bodyPr vert="horz" wrap="square" lIns="180000" tIns="0" rIns="91440" bIns="0" numCol="1" anchor="ctr" anchorCtr="0" compatLnSpc="1">
            <a:prstTxWarp prst="textNoShape">
              <a:avLst/>
            </a:prstTxWarp>
          </a:bodyPr>
          <a:lstStyle>
            <a:lvl1pPr marL="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n-lt"/>
                <a:ea typeface="+mn-ea"/>
                <a:cs typeface="+mn-cs"/>
              </a:defRPr>
            </a:lvl1pPr>
            <a:lvl2pPr marL="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2pPr>
            <a:lvl3pPr marL="3429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3pPr>
            <a:lvl4pPr marL="6858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4pPr>
            <a:lvl5pPr marL="10287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marR="0" lvl="0" indent="0" algn="l" defTabSz="914400" rtl="0" eaLnBrk="1" fontAlgn="base" latinLnBrk="0" hangingPunct="1">
              <a:lnSpc>
                <a:spcPct val="100000"/>
              </a:lnSpc>
              <a:spcBef>
                <a:spcPts val="300"/>
              </a:spcBef>
              <a:spcAft>
                <a:spcPct val="0"/>
              </a:spcAft>
              <a:buClr>
                <a:srgbClr val="181818"/>
              </a:buClr>
              <a:buSzTx/>
              <a:buFont typeface="Ericsson Hilda Light" panose="020B0604020202020204" pitchFamily="34" charset="0"/>
              <a:buNone/>
              <a:tabLst/>
              <a:defRPr/>
            </a:pPr>
            <a:r>
              <a:rPr kumimoji="0" lang="en-US" sz="1400" b="0" i="0" u="none" strike="noStrike" kern="1000" cap="none" spc="-30" normalizeH="0" baseline="0" noProof="0" dirty="0">
                <a:ln>
                  <a:noFill/>
                </a:ln>
                <a:solidFill>
                  <a:srgbClr val="181818"/>
                </a:solidFill>
                <a:effectLst/>
                <a:uLnTx/>
                <a:uFillTx/>
                <a:ea typeface="+mn-ea"/>
                <a:cs typeface="+mn-cs"/>
              </a:rPr>
              <a:t>Second drivers: 4 in 10 of the seniors also think that the ability to react on emotions and being able to show emotions are important</a:t>
            </a:r>
          </a:p>
        </p:txBody>
      </p:sp>
      <p:sp>
        <p:nvSpPr>
          <p:cNvPr id="91" name="Content Placeholder 7">
            <a:extLst>
              <a:ext uri="{FF2B5EF4-FFF2-40B4-BE49-F238E27FC236}">
                <a16:creationId xmlns:a16="http://schemas.microsoft.com/office/drawing/2014/main" id="{5685B2A9-0023-4448-82D6-5E6C5BC56349}"/>
              </a:ext>
            </a:extLst>
          </p:cNvPr>
          <p:cNvSpPr txBox="1">
            <a:spLocks/>
          </p:cNvSpPr>
          <p:nvPr/>
        </p:nvSpPr>
        <p:spPr bwMode="auto">
          <a:xfrm>
            <a:off x="481921" y="2173834"/>
            <a:ext cx="2575818" cy="976303"/>
          </a:xfrm>
          <a:prstGeom prst="rect">
            <a:avLst/>
          </a:prstGeom>
          <a:noFill/>
          <a:ln w="9525">
            <a:noFill/>
            <a:miter lim="800000"/>
            <a:headEnd/>
            <a:tailEnd/>
          </a:ln>
        </p:spPr>
        <p:txBody>
          <a:bodyPr vert="horz" wrap="square" lIns="180000" tIns="0" rIns="180000" bIns="0" numCol="1" anchor="ctr" anchorCtr="0" compatLnSpc="1">
            <a:prstTxWarp prst="textNoShape">
              <a:avLst/>
            </a:prstTxWarp>
          </a:bodyPr>
          <a:lstStyle>
            <a:lvl1pPr marL="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n-lt"/>
                <a:ea typeface="+mn-ea"/>
                <a:cs typeface="+mn-cs"/>
              </a:defRPr>
            </a:lvl1pPr>
            <a:lvl2pPr marL="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2pPr>
            <a:lvl3pPr marL="3429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3pPr>
            <a:lvl4pPr marL="6858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4pPr>
            <a:lvl5pPr marL="1028700" indent="0" algn="l" rtl="0" eaLnBrk="1" fontAlgn="base" hangingPunct="1">
              <a:spcBef>
                <a:spcPts val="300"/>
              </a:spcBef>
              <a:spcAft>
                <a:spcPct val="0"/>
              </a:spcAft>
              <a:buClr>
                <a:schemeClr val="tx1"/>
              </a:buClr>
              <a:buFont typeface="Ericsson Hilda Light" panose="020B0604020202020204" pitchFamily="34" charset="0"/>
              <a:buNone/>
              <a:defRPr sz="2500" kern="1000" spc="-30">
                <a:solidFill>
                  <a:schemeClr val="tx1"/>
                </a:solidFill>
                <a:latin typeface="+mj-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marR="0" lvl="0" indent="0" algn="l" defTabSz="914400" rtl="0" eaLnBrk="1" fontAlgn="base" latinLnBrk="0" hangingPunct="1">
              <a:lnSpc>
                <a:spcPct val="100000"/>
              </a:lnSpc>
              <a:spcBef>
                <a:spcPts val="300"/>
              </a:spcBef>
              <a:spcAft>
                <a:spcPct val="0"/>
              </a:spcAft>
              <a:buClr>
                <a:srgbClr val="181818"/>
              </a:buClr>
              <a:buSzTx/>
              <a:buFont typeface="Ericsson Hilda Light" panose="020B0604020202020204" pitchFamily="34" charset="0"/>
              <a:buNone/>
              <a:tabLst/>
              <a:defRPr/>
            </a:pPr>
            <a:r>
              <a:rPr kumimoji="0" lang="en-US" sz="1400" b="0" i="0" u="none" strike="noStrike" kern="1000" cap="none" spc="-30" normalizeH="0" baseline="0" noProof="0" dirty="0">
                <a:ln>
                  <a:noFill/>
                </a:ln>
                <a:solidFill>
                  <a:srgbClr val="181818"/>
                </a:solidFill>
                <a:effectLst/>
                <a:uLnTx/>
                <a:uFillTx/>
                <a:ea typeface="+mn-ea"/>
                <a:cs typeface="+mn-cs"/>
              </a:rPr>
              <a:t>Seniors mean that robots never will be human enough to socialize with them – and that you can't trust them</a:t>
            </a:r>
          </a:p>
        </p:txBody>
      </p:sp>
      <p:sp>
        <p:nvSpPr>
          <p:cNvPr id="35" name="Oval 34">
            <a:extLst>
              <a:ext uri="{FF2B5EF4-FFF2-40B4-BE49-F238E27FC236}">
                <a16:creationId xmlns:a16="http://schemas.microsoft.com/office/drawing/2014/main" id="{A3149774-DB8E-4052-998B-26AF697C5C25}"/>
              </a:ext>
            </a:extLst>
          </p:cNvPr>
          <p:cNvSpPr/>
          <p:nvPr/>
        </p:nvSpPr>
        <p:spPr>
          <a:xfrm>
            <a:off x="5459133" y="4909871"/>
            <a:ext cx="1371600" cy="1371600"/>
          </a:xfrm>
          <a:prstGeom prst="ellipse">
            <a:avLst/>
          </a:pr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marL="0" marR="0" lvl="0" indent="0" algn="ctr" defTabSz="533400" rtl="0" eaLnBrk="1" fontAlgn="auto" latinLnBrk="0" hangingPunct="1">
              <a:lnSpc>
                <a:spcPct val="100000"/>
              </a:lnSpc>
              <a:spcBef>
                <a:spcPct val="0"/>
              </a:spcBef>
              <a:spcAft>
                <a:spcPct val="35000"/>
              </a:spcAft>
              <a:buClrTx/>
              <a:buSzTx/>
              <a:buFontTx/>
              <a:buNone/>
              <a:tabLst/>
              <a:defRPr/>
            </a:pPr>
            <a:r>
              <a:rPr kumimoji="0" lang="en-US" sz="1400" b="0" i="0" u="none" strike="noStrike" kern="1200" cap="none" spc="0" normalizeH="0" baseline="0" noProof="0" dirty="0">
                <a:ln>
                  <a:noFill/>
                </a:ln>
                <a:solidFill>
                  <a:srgbClr val="FFFFFF"/>
                </a:solidFill>
                <a:effectLst/>
                <a:uLnTx/>
                <a:uFillTx/>
                <a:ea typeface="+mn-ea"/>
                <a:cs typeface="+mn-cs"/>
              </a:rPr>
              <a:t>Less complicated relationship</a:t>
            </a:r>
          </a:p>
        </p:txBody>
      </p:sp>
      <p:sp>
        <p:nvSpPr>
          <p:cNvPr id="34" name="TextBox 33">
            <a:extLst>
              <a:ext uri="{FF2B5EF4-FFF2-40B4-BE49-F238E27FC236}">
                <a16:creationId xmlns:a16="http://schemas.microsoft.com/office/drawing/2014/main" id="{A9F715D4-4DFA-4A18-B791-D3D84419CB97}"/>
              </a:ext>
            </a:extLst>
          </p:cNvPr>
          <p:cNvSpPr txBox="1"/>
          <p:nvPr/>
        </p:nvSpPr>
        <p:spPr bwMode="auto">
          <a:xfrm>
            <a:off x="426179" y="6237288"/>
            <a:ext cx="5500688" cy="31950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buClr>
                <a:schemeClr val="tx1"/>
              </a:buClr>
            </a:pPr>
            <a:r>
              <a:rPr lang="sv-SE" sz="800" dirty="0">
                <a:solidFill>
                  <a:schemeClr val="tx2"/>
                </a:solidFill>
                <a:latin typeface="+mn-lt"/>
              </a:rPr>
              <a:t>Source: Ericsson ConsumerLab Analytical platform, Senior study, October 2019</a:t>
            </a:r>
          </a:p>
          <a:p>
            <a:pPr>
              <a:buClr>
                <a:schemeClr val="tx1"/>
              </a:buClr>
            </a:pPr>
            <a:r>
              <a:rPr lang="sv-SE" sz="800" dirty="0">
                <a:solidFill>
                  <a:schemeClr val="tx2"/>
                </a:solidFill>
                <a:latin typeface="+mn-lt"/>
              </a:rPr>
              <a:t>Base: Online population </a:t>
            </a:r>
            <a:r>
              <a:rPr lang="sv-SE" sz="800" dirty="0" err="1">
                <a:solidFill>
                  <a:schemeClr val="tx2"/>
                </a:solidFill>
                <a:latin typeface="+mn-lt"/>
              </a:rPr>
              <a:t>aged</a:t>
            </a:r>
            <a:r>
              <a:rPr lang="sv-SE" sz="800" dirty="0">
                <a:solidFill>
                  <a:schemeClr val="tx2"/>
                </a:solidFill>
                <a:latin typeface="+mn-lt"/>
              </a:rPr>
              <a:t> 65-74 </a:t>
            </a:r>
            <a:r>
              <a:rPr lang="sv-SE" sz="800" dirty="0" err="1">
                <a:solidFill>
                  <a:schemeClr val="tx2"/>
                </a:solidFill>
                <a:latin typeface="+mn-lt"/>
              </a:rPr>
              <a:t>years</a:t>
            </a:r>
            <a:r>
              <a:rPr lang="sv-SE" sz="800" dirty="0">
                <a:solidFill>
                  <a:schemeClr val="tx2"/>
                </a:solidFill>
                <a:latin typeface="+mn-lt"/>
              </a:rPr>
              <a:t> within Canada, China, Germany, Italy, Japan, Sweden. UK and US</a:t>
            </a:r>
            <a:endParaRPr lang="en-US" sz="800" dirty="0">
              <a:solidFill>
                <a:schemeClr val="tx2"/>
              </a:solidFill>
              <a:latin typeface="+mn-lt"/>
            </a:endParaRPr>
          </a:p>
        </p:txBody>
      </p:sp>
      <p:pic>
        <p:nvPicPr>
          <p:cNvPr id="37" name="Picture Placeholder 27">
            <a:extLst>
              <a:ext uri="{FF2B5EF4-FFF2-40B4-BE49-F238E27FC236}">
                <a16:creationId xmlns:a16="http://schemas.microsoft.com/office/drawing/2014/main" id="{3AF6A870-C975-430B-B5AD-79326540C8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5657895" y="3530281"/>
            <a:ext cx="1081151" cy="1081151"/>
          </a:xfrm>
          <a:prstGeom prst="rect">
            <a:avLst/>
          </a:prstGeom>
        </p:spPr>
      </p:pic>
      <p:sp>
        <p:nvSpPr>
          <p:cNvPr id="3" name="Rectangle 2">
            <a:extLst>
              <a:ext uri="{FF2B5EF4-FFF2-40B4-BE49-F238E27FC236}">
                <a16:creationId xmlns:a16="http://schemas.microsoft.com/office/drawing/2014/main" id="{1CDAE8C5-BB30-4279-B1B5-AE31FA98E896}"/>
              </a:ext>
            </a:extLst>
          </p:cNvPr>
          <p:cNvSpPr/>
          <p:nvPr/>
        </p:nvSpPr>
        <p:spPr bwMode="auto">
          <a:xfrm>
            <a:off x="7231705" y="6379813"/>
            <a:ext cx="136980" cy="144459"/>
          </a:xfrm>
          <a:prstGeom prst="rect">
            <a:avLst/>
          </a:prstGeom>
          <a:solidFill>
            <a:schemeClr val="accent6"/>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chemeClr val="bg1"/>
              </a:solidFill>
              <a:latin typeface="+mn-lt"/>
            </a:endParaRPr>
          </a:p>
        </p:txBody>
      </p:sp>
      <p:sp>
        <p:nvSpPr>
          <p:cNvPr id="4" name="Rectangle 3">
            <a:extLst>
              <a:ext uri="{FF2B5EF4-FFF2-40B4-BE49-F238E27FC236}">
                <a16:creationId xmlns:a16="http://schemas.microsoft.com/office/drawing/2014/main" id="{580CBF51-6427-448B-88FF-71BB109B8174}"/>
              </a:ext>
            </a:extLst>
          </p:cNvPr>
          <p:cNvSpPr/>
          <p:nvPr/>
        </p:nvSpPr>
        <p:spPr>
          <a:xfrm>
            <a:off x="7300195" y="6328932"/>
            <a:ext cx="633507" cy="246221"/>
          </a:xfrm>
          <a:prstGeom prst="rect">
            <a:avLst/>
          </a:prstGeom>
        </p:spPr>
        <p:txBody>
          <a:bodyPr wrap="none">
            <a:spAutoFit/>
          </a:bodyPr>
          <a:lstStyle/>
          <a:p>
            <a:pPr marR="0" algn="l" defTabSz="914400" rtl="0" eaLnBrk="1" fontAlgn="base" latinLnBrk="0" hangingPunct="1">
              <a:lnSpc>
                <a:spcPct val="100000"/>
              </a:lnSpc>
              <a:spcBef>
                <a:spcPts val="300"/>
              </a:spcBef>
              <a:spcAft>
                <a:spcPct val="0"/>
              </a:spcAft>
              <a:buClrTx/>
              <a:buSzTx/>
              <a:tabLst/>
            </a:pPr>
            <a:r>
              <a:rPr lang="sv-SE" sz="1000" dirty="0">
                <a:solidFill>
                  <a:schemeClr val="tx1"/>
                </a:solidFill>
                <a:latin typeface="+mn-lt"/>
              </a:rPr>
              <a:t>Barriers</a:t>
            </a:r>
            <a:endParaRPr lang="en-US" sz="1000" dirty="0">
              <a:solidFill>
                <a:schemeClr val="tx1"/>
              </a:solidFill>
              <a:latin typeface="+mn-lt"/>
            </a:endParaRPr>
          </a:p>
        </p:txBody>
      </p:sp>
      <p:sp>
        <p:nvSpPr>
          <p:cNvPr id="36" name="Rectangle 35">
            <a:extLst>
              <a:ext uri="{FF2B5EF4-FFF2-40B4-BE49-F238E27FC236}">
                <a16:creationId xmlns:a16="http://schemas.microsoft.com/office/drawing/2014/main" id="{FCD6E377-F371-4A89-B403-9EFD09BC1AA3}"/>
              </a:ext>
            </a:extLst>
          </p:cNvPr>
          <p:cNvSpPr/>
          <p:nvPr/>
        </p:nvSpPr>
        <p:spPr>
          <a:xfrm>
            <a:off x="8165632" y="6328932"/>
            <a:ext cx="569387" cy="246221"/>
          </a:xfrm>
          <a:prstGeom prst="rect">
            <a:avLst/>
          </a:prstGeom>
        </p:spPr>
        <p:txBody>
          <a:bodyPr wrap="none">
            <a:spAutoFit/>
          </a:bodyPr>
          <a:lstStyle/>
          <a:p>
            <a:pPr marR="0" algn="l" defTabSz="914400" rtl="0" eaLnBrk="1" fontAlgn="base" latinLnBrk="0" hangingPunct="1">
              <a:lnSpc>
                <a:spcPct val="100000"/>
              </a:lnSpc>
              <a:spcBef>
                <a:spcPts val="300"/>
              </a:spcBef>
              <a:spcAft>
                <a:spcPct val="0"/>
              </a:spcAft>
              <a:buClrTx/>
              <a:buSzTx/>
              <a:tabLst/>
            </a:pPr>
            <a:r>
              <a:rPr lang="sv-SE" sz="1000" dirty="0">
                <a:solidFill>
                  <a:schemeClr val="tx1"/>
                </a:solidFill>
                <a:latin typeface="+mn-lt"/>
              </a:rPr>
              <a:t>Drivers</a:t>
            </a:r>
            <a:endParaRPr lang="en-US" sz="1000" dirty="0">
              <a:solidFill>
                <a:schemeClr val="tx1"/>
              </a:solidFill>
              <a:latin typeface="+mn-lt"/>
            </a:endParaRPr>
          </a:p>
        </p:txBody>
      </p:sp>
      <p:sp>
        <p:nvSpPr>
          <p:cNvPr id="38" name="Rectangle 37">
            <a:extLst>
              <a:ext uri="{FF2B5EF4-FFF2-40B4-BE49-F238E27FC236}">
                <a16:creationId xmlns:a16="http://schemas.microsoft.com/office/drawing/2014/main" id="{F5319234-8A36-4B5C-AA34-D534E59F0349}"/>
              </a:ext>
            </a:extLst>
          </p:cNvPr>
          <p:cNvSpPr/>
          <p:nvPr/>
        </p:nvSpPr>
        <p:spPr bwMode="auto">
          <a:xfrm>
            <a:off x="8085573" y="6379813"/>
            <a:ext cx="136980" cy="144459"/>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180000" indent="-180000" algn="l">
              <a:spcBef>
                <a:spcPts val="800"/>
              </a:spcBef>
              <a:buFont typeface="Ericsson Hilda" panose="00000500000000000000" pitchFamily="2" charset="0"/>
              <a:buChar char="●"/>
            </a:pPr>
            <a:endParaRPr lang="en-US" dirty="0" err="1">
              <a:solidFill>
                <a:schemeClr val="bg1"/>
              </a:solidFill>
              <a:latin typeface="+mn-lt"/>
            </a:endParaRPr>
          </a:p>
        </p:txBody>
      </p:sp>
    </p:spTree>
    <p:custDataLst>
      <p:custData r:id="rId1"/>
      <p:custData r:id="rId2"/>
    </p:custDataLst>
    <p:extLst>
      <p:ext uri="{BB962C8B-B14F-4D97-AF65-F5344CB8AC3E}">
        <p14:creationId xmlns:p14="http://schemas.microsoft.com/office/powerpoint/2010/main" val="1149058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4" y="476250"/>
            <a:ext cx="10253889" cy="1081088"/>
          </a:xfrm>
        </p:spPr>
        <p:txBody>
          <a:bodyPr vert="horz" wrap="square" lIns="72000" tIns="36000" rIns="73152" bIns="36576" numCol="1" anchor="t" anchorCtr="0" compatLnSpc="1">
            <a:prstTxWarp prst="textNoShape">
              <a:avLst/>
            </a:prstTxWarp>
            <a:normAutofit/>
          </a:bodyPr>
          <a:lstStyle/>
          <a:p>
            <a:r>
              <a:rPr lang="en-US" sz="3700" kern="1400" spc="-160">
                <a:latin typeface="+mj-lt"/>
                <a:ea typeface="+mj-ea"/>
                <a:cs typeface="+mj-cs"/>
              </a:rPr>
              <a:t>A reliable network has played an important roll during crisis for exercise and health</a:t>
            </a:r>
          </a:p>
        </p:txBody>
      </p:sp>
      <p:sp>
        <p:nvSpPr>
          <p:cNvPr id="13" name="Rectangle 12">
            <a:extLst>
              <a:ext uri="{FF2B5EF4-FFF2-40B4-BE49-F238E27FC236}">
                <a16:creationId xmlns:a16="http://schemas.microsoft.com/office/drawing/2014/main" id="{96B19252-36C1-4889-BB89-1674676AE838}"/>
              </a:ext>
            </a:extLst>
          </p:cNvPr>
          <p:cNvSpPr>
            <a:spLocks/>
          </p:cNvSpPr>
          <p:nvPr/>
        </p:nvSpPr>
        <p:spPr>
          <a:xfrm>
            <a:off x="485319" y="1855444"/>
            <a:ext cx="2592389" cy="4392613"/>
          </a:xfrm>
          <a:prstGeom prst="rect">
            <a:avLst/>
          </a:prstGeom>
          <a:solidFill>
            <a:srgbClr val="E0E0E0"/>
          </a:solidFill>
        </p:spPr>
        <p:txBody>
          <a:bodyPr rot="0" spcFirstLastPara="0" vertOverflow="overflow" horzOverflow="overflow" vert="horz" lIns="91440" tIns="182880" rIns="91440" bIns="36000" numCol="1" spcCol="0" rtlCol="0" fromWordArt="0" anchorCtr="0" forceAA="0" compatLnSpc="1">
            <a:prstTxWarp prst="textNoShape">
              <a:avLst/>
            </a:prstTxWarp>
            <a:normAutofit/>
          </a:bodyPr>
          <a:lstStyle/>
          <a:p>
            <a:pPr algn="l" rtl="0" fontAlgn="base">
              <a:spcBef>
                <a:spcPts val="800"/>
              </a:spcBef>
              <a:spcAft>
                <a:spcPct val="0"/>
              </a:spcAft>
            </a:pPr>
            <a:r>
              <a:rPr lang="en-US" b="1" kern="1000" spc="-30" dirty="0">
                <a:solidFill>
                  <a:schemeClr val="tx1"/>
                </a:solidFill>
                <a:latin typeface="+mn-lt"/>
              </a:rPr>
              <a:t>Online health videos to replace or complement going to gym</a:t>
            </a:r>
          </a:p>
          <a:p>
            <a:pPr algn="l" rtl="0" fontAlgn="base">
              <a:spcBef>
                <a:spcPts val="800"/>
              </a:spcBef>
              <a:spcAft>
                <a:spcPct val="0"/>
              </a:spcAft>
            </a:pPr>
            <a:r>
              <a:rPr lang="en-US" kern="1000" spc="-30" dirty="0">
                <a:solidFill>
                  <a:schemeClr val="tx1"/>
                </a:solidFill>
                <a:latin typeface="+mn-lt"/>
              </a:rPr>
              <a:t>3 in 10 seniors 65-74 years think online health activities could replace or supplement going to the gym even after that the Coronavirus crisis has been resolved</a:t>
            </a:r>
          </a:p>
        </p:txBody>
      </p:sp>
      <p:sp>
        <p:nvSpPr>
          <p:cNvPr id="24" name="Rectangle 23">
            <a:extLst>
              <a:ext uri="{FF2B5EF4-FFF2-40B4-BE49-F238E27FC236}">
                <a16:creationId xmlns:a16="http://schemas.microsoft.com/office/drawing/2014/main" id="{7999C4A1-E045-4904-A67A-B2B4FDFD8A31}"/>
              </a:ext>
            </a:extLst>
          </p:cNvPr>
          <p:cNvSpPr>
            <a:spLocks/>
          </p:cNvSpPr>
          <p:nvPr/>
        </p:nvSpPr>
        <p:spPr>
          <a:xfrm>
            <a:off x="3359150" y="1855444"/>
            <a:ext cx="2592388" cy="4392614"/>
          </a:xfrm>
          <a:prstGeom prst="rect">
            <a:avLst/>
          </a:prstGeom>
          <a:solidFill>
            <a:srgbClr val="E0E0E0"/>
          </a:solidFill>
        </p:spPr>
        <p:txBody>
          <a:bodyPr rot="0" spcFirstLastPara="0" vertOverflow="overflow" horzOverflow="overflow" vert="horz" lIns="91440" tIns="182880" rIns="91440" bIns="36000" numCol="1" spcCol="0" rtlCol="0" fromWordArt="0" anchorCtr="0" forceAA="0" compatLnSpc="1">
            <a:prstTxWarp prst="textNoShape">
              <a:avLst/>
            </a:prstTxWarp>
            <a:normAutofit/>
          </a:bodyPr>
          <a:lstStyle/>
          <a:p>
            <a:pPr algn="l" rtl="0" fontAlgn="base">
              <a:spcBef>
                <a:spcPts val="800"/>
              </a:spcBef>
              <a:spcAft>
                <a:spcPct val="0"/>
              </a:spcAft>
              <a:defRPr/>
            </a:pPr>
            <a:r>
              <a:rPr lang="en-US" b="1" kern="1000" spc="-30" dirty="0">
                <a:solidFill>
                  <a:schemeClr val="tx1"/>
                </a:solidFill>
                <a:latin typeface="+mn-lt"/>
              </a:rPr>
              <a:t>Increased usage of health consultation apps </a:t>
            </a:r>
          </a:p>
          <a:p>
            <a:pPr algn="l" rtl="0" fontAlgn="base">
              <a:spcBef>
                <a:spcPts val="800"/>
              </a:spcBef>
              <a:spcAft>
                <a:spcPct val="0"/>
              </a:spcAft>
              <a:defRPr/>
            </a:pPr>
            <a:r>
              <a:rPr lang="en-US" kern="1000" spc="-30" dirty="0">
                <a:solidFill>
                  <a:schemeClr val="tx1"/>
                </a:solidFill>
                <a:latin typeface="+mn-lt"/>
              </a:rPr>
              <a:t>3 in 10 have downloaded any type of Corona app due to the crisis. Also, now 2 in 10 among seniors use remote health consultation apps. But less common then among all consumers.</a:t>
            </a:r>
          </a:p>
        </p:txBody>
      </p:sp>
      <p:sp>
        <p:nvSpPr>
          <p:cNvPr id="3" name="Rectangle 2">
            <a:extLst>
              <a:ext uri="{FF2B5EF4-FFF2-40B4-BE49-F238E27FC236}">
                <a16:creationId xmlns:a16="http://schemas.microsoft.com/office/drawing/2014/main" id="{33416C59-29A4-4F74-9D2B-995A685852B5}"/>
              </a:ext>
            </a:extLst>
          </p:cNvPr>
          <p:cNvSpPr>
            <a:spLocks/>
          </p:cNvSpPr>
          <p:nvPr/>
        </p:nvSpPr>
        <p:spPr>
          <a:xfrm>
            <a:off x="6232980" y="1844673"/>
            <a:ext cx="2592387" cy="4392613"/>
          </a:xfrm>
          <a:prstGeom prst="rect">
            <a:avLst/>
          </a:prstGeom>
          <a:solidFill>
            <a:srgbClr val="E0E0E0"/>
          </a:solidFill>
        </p:spPr>
        <p:txBody>
          <a:bodyPr vert="horz" lIns="91440" tIns="182880" rIns="91440" bIns="36000" rtlCol="0">
            <a:normAutofit/>
          </a:bodyPr>
          <a:lstStyle/>
          <a:p>
            <a:pPr algn="l" rtl="0" fontAlgn="base">
              <a:spcBef>
                <a:spcPts val="800"/>
              </a:spcBef>
              <a:spcAft>
                <a:spcPct val="0"/>
              </a:spcAft>
            </a:pPr>
            <a:r>
              <a:rPr lang="en-US" b="1" kern="1000" spc="-30" dirty="0">
                <a:solidFill>
                  <a:schemeClr val="tx1"/>
                </a:solidFill>
                <a:latin typeface="+mn-lt"/>
              </a:rPr>
              <a:t>Increased purchases of medical supplies online</a:t>
            </a:r>
          </a:p>
          <a:p>
            <a:pPr algn="l" rtl="0" fontAlgn="base">
              <a:spcBef>
                <a:spcPts val="800"/>
              </a:spcBef>
              <a:spcAft>
                <a:spcPct val="0"/>
              </a:spcAft>
            </a:pPr>
            <a:r>
              <a:rPr lang="en-US" kern="1000" spc="-30" dirty="0">
                <a:solidFill>
                  <a:schemeClr val="tx1"/>
                </a:solidFill>
                <a:latin typeface="+mn-lt"/>
              </a:rPr>
              <a:t>Half of seniors 65-74 years buy medical supplies online at least monthly on their smartphone. Also, 1 in 5 have started/ increased this purchase due to crisis.</a:t>
            </a:r>
          </a:p>
        </p:txBody>
      </p:sp>
      <p:sp>
        <p:nvSpPr>
          <p:cNvPr id="7" name="Rectangle 6">
            <a:extLst>
              <a:ext uri="{FF2B5EF4-FFF2-40B4-BE49-F238E27FC236}">
                <a16:creationId xmlns:a16="http://schemas.microsoft.com/office/drawing/2014/main" id="{848D0F95-24DE-4965-B43D-B8BA3B461DEC}"/>
              </a:ext>
            </a:extLst>
          </p:cNvPr>
          <p:cNvSpPr/>
          <p:nvPr/>
        </p:nvSpPr>
        <p:spPr>
          <a:xfrm>
            <a:off x="2958978" y="6312814"/>
            <a:ext cx="5866389" cy="338554"/>
          </a:xfrm>
          <a:prstGeom prst="rect">
            <a:avLst/>
          </a:prstGeom>
        </p:spPr>
        <p:txBody>
          <a:bodyPr wrap="square">
            <a:spAutoFit/>
          </a:bodyPr>
          <a:lstStyle/>
          <a:p>
            <a:pPr algn="l">
              <a:buClr>
                <a:schemeClr val="tx1"/>
              </a:buClr>
            </a:pPr>
            <a:r>
              <a:rPr lang="sv-SE" sz="800" dirty="0" err="1">
                <a:solidFill>
                  <a:schemeClr val="tx2"/>
                </a:solidFill>
                <a:latin typeface="+mn-lt"/>
              </a:rPr>
              <a:t>Base</a:t>
            </a:r>
            <a:r>
              <a:rPr lang="sv-SE" sz="800" dirty="0">
                <a:solidFill>
                  <a:schemeClr val="tx2"/>
                </a:solidFill>
                <a:latin typeface="+mn-lt"/>
              </a:rPr>
              <a:t>: Smartphone users </a:t>
            </a:r>
            <a:r>
              <a:rPr lang="sv-SE" sz="800" dirty="0" err="1">
                <a:solidFill>
                  <a:schemeClr val="tx2"/>
                </a:solidFill>
                <a:latin typeface="+mn-lt"/>
              </a:rPr>
              <a:t>aged</a:t>
            </a:r>
            <a:r>
              <a:rPr lang="sv-SE" sz="800" dirty="0">
                <a:solidFill>
                  <a:schemeClr val="tx2"/>
                </a:solidFill>
                <a:latin typeface="+mn-lt"/>
              </a:rPr>
              <a:t> 65–74 within Brazil, China, France, Germany, India, </a:t>
            </a:r>
            <a:r>
              <a:rPr lang="en-US" sz="800" dirty="0">
                <a:solidFill>
                  <a:schemeClr val="tx2"/>
                </a:solidFill>
                <a:latin typeface="+mn-lt"/>
              </a:rPr>
              <a:t>Italy, South Korea, Spain, Sweden, UK and US </a:t>
            </a:r>
            <a:r>
              <a:rPr lang="sv-SE" sz="800" dirty="0">
                <a:solidFill>
                  <a:schemeClr val="tx2"/>
                </a:solidFill>
                <a:latin typeface="+mn-lt"/>
              </a:rPr>
              <a:t>Source: Ericsson Consumer &amp; IndustryLab, Keeping consumer connected in a COVID-19 context (Mid-April 2020) </a:t>
            </a:r>
          </a:p>
        </p:txBody>
      </p:sp>
      <p:pic>
        <p:nvPicPr>
          <p:cNvPr id="10" name="Picture 9" descr="A picture containing person, indoor&#10;&#10;Description automatically generated">
            <a:extLst>
              <a:ext uri="{FF2B5EF4-FFF2-40B4-BE49-F238E27FC236}">
                <a16:creationId xmlns:a16="http://schemas.microsoft.com/office/drawing/2014/main" id="{0D761DA2-B112-4E88-8914-B6FBD18C7A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03590" y="1855444"/>
            <a:ext cx="2788194" cy="2136111"/>
          </a:xfrm>
          <a:prstGeom prst="rect">
            <a:avLst/>
          </a:prstGeom>
        </p:spPr>
      </p:pic>
      <p:pic>
        <p:nvPicPr>
          <p:cNvPr id="12" name="Picture 11">
            <a:extLst>
              <a:ext uri="{FF2B5EF4-FFF2-40B4-BE49-F238E27FC236}">
                <a16:creationId xmlns:a16="http://schemas.microsoft.com/office/drawing/2014/main" id="{D0AED77E-E5EC-4CB6-8B99-791C3CC3526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003590" y="4206240"/>
            <a:ext cx="2788194" cy="2031047"/>
          </a:xfrm>
          <a:prstGeom prst="rect">
            <a:avLst/>
          </a:prstGeom>
        </p:spPr>
      </p:pic>
    </p:spTree>
    <p:custDataLst>
      <p:custData r:id="rId1"/>
      <p:custData r:id="rId2"/>
    </p:custDataLst>
    <p:extLst>
      <p:ext uri="{BB962C8B-B14F-4D97-AF65-F5344CB8AC3E}">
        <p14:creationId xmlns:p14="http://schemas.microsoft.com/office/powerpoint/2010/main" val="200451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ECDD41-D15C-4811-A2A2-F57DF3047772}"/>
              </a:ext>
            </a:extLst>
          </p:cNvPr>
          <p:cNvSpPr>
            <a:spLocks noGrp="1"/>
          </p:cNvSpPr>
          <p:nvPr>
            <p:ph type="title"/>
          </p:nvPr>
        </p:nvSpPr>
        <p:spPr>
          <a:xfrm>
            <a:off x="479424" y="476250"/>
            <a:ext cx="10743747" cy="1081088"/>
          </a:xfrm>
        </p:spPr>
        <p:txBody>
          <a:bodyPr/>
          <a:lstStyle/>
          <a:p>
            <a:r>
              <a:rPr lang="en-US" dirty="0"/>
              <a:t>Seniors expect new technologies to advance in health </a:t>
            </a:r>
          </a:p>
        </p:txBody>
      </p:sp>
      <p:sp>
        <p:nvSpPr>
          <p:cNvPr id="21" name="TextBox 22">
            <a:extLst>
              <a:ext uri="{FF2B5EF4-FFF2-40B4-BE49-F238E27FC236}">
                <a16:creationId xmlns:a16="http://schemas.microsoft.com/office/drawing/2014/main" id="{D90434F6-82DA-4BB6-A65F-D22B7236D3BD}"/>
              </a:ext>
            </a:extLst>
          </p:cNvPr>
          <p:cNvSpPr txBox="1">
            <a:spLocks noChangeArrowheads="1"/>
          </p:cNvSpPr>
          <p:nvPr/>
        </p:nvSpPr>
        <p:spPr bwMode="auto">
          <a:xfrm>
            <a:off x="6250497" y="4147741"/>
            <a:ext cx="2429613" cy="2374899"/>
          </a:xfrm>
          <a:prstGeom prst="rect">
            <a:avLst/>
          </a:prstGeom>
          <a:noFill/>
          <a:ln w="9525">
            <a:noFill/>
            <a:miter lim="800000"/>
            <a:headEnd/>
            <a:tailEnd/>
          </a:ln>
        </p:spPr>
        <p:txBody>
          <a:bodyPr lIns="73152" tIns="0" rIns="0" bIns="0">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Ericsson Hilda Light"/>
                <a:ea typeface="Ericsson Hilda" charset="0"/>
                <a:cs typeface="Ericsson Hilda Light"/>
              </a:rPr>
              <a:t>1 in 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Ericsson Hilda" pitchFamily="4" charset="0"/>
                <a:cs typeface="Ericsson Hilda Light"/>
              </a:rPr>
              <a:t>think that instead of going to a medical clinic, they would love the opportunity to be able to call for an autonomous clinic to ‘pop up’ outside my door (where they could leave blood samples etc.)</a:t>
            </a:r>
            <a:endParaRPr kumimoji="0" lang="en-US" sz="1200" b="0" i="0" u="none" strike="noStrike" kern="1200" cap="none" spc="0" normalizeH="0" baseline="0" noProof="0" dirty="0">
              <a:ln>
                <a:noFill/>
              </a:ln>
              <a:solidFill>
                <a:srgbClr val="FFFFFF"/>
              </a:solidFill>
              <a:effectLst/>
              <a:uLnTx/>
              <a:uFillTx/>
              <a:latin typeface="+mn-lt"/>
              <a:ea typeface="Ericsson Hilda" charset="0"/>
              <a:cs typeface="Ericsson Hilda Light"/>
            </a:endParaRPr>
          </a:p>
        </p:txBody>
      </p:sp>
      <p:sp>
        <p:nvSpPr>
          <p:cNvPr id="22" name="TextBox 19">
            <a:extLst>
              <a:ext uri="{FF2B5EF4-FFF2-40B4-BE49-F238E27FC236}">
                <a16:creationId xmlns:a16="http://schemas.microsoft.com/office/drawing/2014/main" id="{C912891F-FC11-4E3C-98F8-5BA55DEB7D32}"/>
              </a:ext>
            </a:extLst>
          </p:cNvPr>
          <p:cNvSpPr txBox="1">
            <a:spLocks noChangeArrowheads="1"/>
          </p:cNvSpPr>
          <p:nvPr/>
        </p:nvSpPr>
        <p:spPr bwMode="auto">
          <a:xfrm>
            <a:off x="488949" y="1582609"/>
            <a:ext cx="2569657" cy="277225"/>
          </a:xfrm>
          <a:prstGeom prst="rect">
            <a:avLst/>
          </a:prstGeom>
          <a:noFill/>
          <a:ln w="9525">
            <a:noFill/>
            <a:miter lim="800000"/>
            <a:headEnd/>
            <a:tailEnd/>
          </a:ln>
        </p:spPr>
        <p:txBody>
          <a:bodyPr lIns="73152" tIns="0" rIns="0" bIns="0"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Ericsson Hilda" pitchFamily="4" charset="0"/>
                <a:cs typeface="Ericsson Hilda Light"/>
              </a:rPr>
              <a:t>5G health wearables to keep track</a:t>
            </a:r>
          </a:p>
        </p:txBody>
      </p:sp>
      <p:sp>
        <p:nvSpPr>
          <p:cNvPr id="23" name="TextBox 19">
            <a:extLst>
              <a:ext uri="{FF2B5EF4-FFF2-40B4-BE49-F238E27FC236}">
                <a16:creationId xmlns:a16="http://schemas.microsoft.com/office/drawing/2014/main" id="{4AA06DFF-6460-48A2-84A9-288BF71AD0E4}"/>
              </a:ext>
            </a:extLst>
          </p:cNvPr>
          <p:cNvSpPr txBox="1">
            <a:spLocks noChangeArrowheads="1"/>
          </p:cNvSpPr>
          <p:nvPr/>
        </p:nvSpPr>
        <p:spPr bwMode="auto">
          <a:xfrm>
            <a:off x="3359149" y="1582609"/>
            <a:ext cx="2585700" cy="277225"/>
          </a:xfrm>
          <a:prstGeom prst="rect">
            <a:avLst/>
          </a:prstGeom>
          <a:noFill/>
          <a:ln w="9525">
            <a:noFill/>
            <a:miter lim="800000"/>
            <a:headEnd/>
            <a:tailEnd/>
          </a:ln>
        </p:spPr>
        <p:txBody>
          <a:bodyPr lIns="73152" tIns="0" rIns="0" bIns="0"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Ericsson Hilda" pitchFamily="4" charset="0"/>
                <a:cs typeface="Ericsson Hilda Light"/>
              </a:rPr>
              <a:t>Virtual telehealth appointments </a:t>
            </a:r>
          </a:p>
        </p:txBody>
      </p:sp>
      <p:sp>
        <p:nvSpPr>
          <p:cNvPr id="24" name="TextBox 19">
            <a:extLst>
              <a:ext uri="{FF2B5EF4-FFF2-40B4-BE49-F238E27FC236}">
                <a16:creationId xmlns:a16="http://schemas.microsoft.com/office/drawing/2014/main" id="{48AB315A-7A43-47FD-A496-42DC0BC8C88E}"/>
              </a:ext>
            </a:extLst>
          </p:cNvPr>
          <p:cNvSpPr txBox="1">
            <a:spLocks noChangeArrowheads="1"/>
          </p:cNvSpPr>
          <p:nvPr/>
        </p:nvSpPr>
        <p:spPr bwMode="auto">
          <a:xfrm>
            <a:off x="9085951" y="1582609"/>
            <a:ext cx="2589044" cy="277225"/>
          </a:xfrm>
          <a:prstGeom prst="rect">
            <a:avLst/>
          </a:prstGeom>
          <a:noFill/>
          <a:ln w="9525">
            <a:noFill/>
            <a:miter lim="800000"/>
            <a:headEnd/>
            <a:tailEnd/>
          </a:ln>
        </p:spPr>
        <p:txBody>
          <a:bodyPr lIns="73152" tIns="0" rIns="0" bIns="0"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Ericsson Hilda" pitchFamily="4" charset="0"/>
                <a:cs typeface="Ericsson Hilda Light"/>
              </a:rPr>
              <a:t>Intelligent health robots in hospitals</a:t>
            </a:r>
          </a:p>
        </p:txBody>
      </p:sp>
      <p:sp>
        <p:nvSpPr>
          <p:cNvPr id="25" name="TextBox 19">
            <a:extLst>
              <a:ext uri="{FF2B5EF4-FFF2-40B4-BE49-F238E27FC236}">
                <a16:creationId xmlns:a16="http://schemas.microsoft.com/office/drawing/2014/main" id="{CD6B4EAF-FB59-4276-A1D1-31A48C593DAE}"/>
              </a:ext>
            </a:extLst>
          </p:cNvPr>
          <p:cNvSpPr txBox="1">
            <a:spLocks noChangeArrowheads="1"/>
          </p:cNvSpPr>
          <p:nvPr/>
        </p:nvSpPr>
        <p:spPr bwMode="auto">
          <a:xfrm>
            <a:off x="6200263" y="1582609"/>
            <a:ext cx="2581109" cy="277225"/>
          </a:xfrm>
          <a:prstGeom prst="rect">
            <a:avLst/>
          </a:prstGeom>
          <a:noFill/>
          <a:ln w="9525">
            <a:noFill/>
            <a:miter lim="800000"/>
            <a:headEnd/>
            <a:tailEnd/>
          </a:ln>
        </p:spPr>
        <p:txBody>
          <a:bodyPr lIns="73152" tIns="0" rIns="0" bIns="0" anchor="ctr">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mn-lt"/>
                <a:ea typeface="Ericsson Hilda" pitchFamily="4" charset="0"/>
                <a:cs typeface="Ericsson Hilda Light"/>
              </a:rPr>
              <a:t>Autonomous clinic to pop up outside</a:t>
            </a:r>
          </a:p>
        </p:txBody>
      </p:sp>
      <p:sp>
        <p:nvSpPr>
          <p:cNvPr id="26" name="TextBox 22">
            <a:extLst>
              <a:ext uri="{FF2B5EF4-FFF2-40B4-BE49-F238E27FC236}">
                <a16:creationId xmlns:a16="http://schemas.microsoft.com/office/drawing/2014/main" id="{345520C5-1DA5-459E-880D-7C609E5B63E7}"/>
              </a:ext>
            </a:extLst>
          </p:cNvPr>
          <p:cNvSpPr txBox="1">
            <a:spLocks noChangeArrowheads="1"/>
          </p:cNvSpPr>
          <p:nvPr/>
        </p:nvSpPr>
        <p:spPr bwMode="auto">
          <a:xfrm>
            <a:off x="9132498" y="4147740"/>
            <a:ext cx="2589044" cy="2069360"/>
          </a:xfrm>
          <a:prstGeom prst="rect">
            <a:avLst/>
          </a:prstGeom>
          <a:noFill/>
          <a:ln w="9525">
            <a:noFill/>
            <a:miter lim="800000"/>
            <a:headEnd/>
            <a:tailEnd/>
          </a:ln>
        </p:spPr>
        <p:txBody>
          <a:bodyPr lIns="73152" tIns="0" rIns="0" bIns="0">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Ericsson Hilda Light"/>
                <a:ea typeface="Ericsson Hilda" charset="0"/>
                <a:cs typeface="Ericsson Hilda Light"/>
              </a:rPr>
              <a:t>About half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Ericsson Hilda" pitchFamily="4" charset="0"/>
                <a:cs typeface="Ericsson Hilda Light"/>
              </a:rPr>
              <a:t>of those 65-74 years believe intelligent health robots could help take care of patients in the hospital taking measurements, reducing the amount of time medical staff need to spend with infectious patients.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Ericsson Hilda"/>
                <a:ea typeface="Ericsson Hilda" pitchFamily="4" charset="0"/>
                <a:cs typeface="Ericsson Hilda Light"/>
              </a:rPr>
              <a:t> </a:t>
            </a:r>
            <a:endParaRPr kumimoji="0" lang="en-US" sz="1400" b="0" i="0" u="none" strike="noStrike" kern="1200" cap="none" spc="0" normalizeH="0" baseline="0" noProof="0" dirty="0">
              <a:ln>
                <a:noFill/>
              </a:ln>
              <a:solidFill>
                <a:srgbClr val="FFFFFF"/>
              </a:solidFill>
              <a:effectLst/>
              <a:uLnTx/>
              <a:uFillTx/>
              <a:latin typeface="Ericsson Hilda"/>
              <a:ea typeface="Ericsson Hilda" charset="0"/>
              <a:cs typeface="Ericsson Hilda Light"/>
            </a:endParaRPr>
          </a:p>
        </p:txBody>
      </p:sp>
      <p:sp>
        <p:nvSpPr>
          <p:cNvPr id="27" name="TextBox 22">
            <a:extLst>
              <a:ext uri="{FF2B5EF4-FFF2-40B4-BE49-F238E27FC236}">
                <a16:creationId xmlns:a16="http://schemas.microsoft.com/office/drawing/2014/main" id="{B76534BC-0715-44C6-BA0D-6794A89C806D}"/>
              </a:ext>
            </a:extLst>
          </p:cNvPr>
          <p:cNvSpPr txBox="1">
            <a:spLocks noChangeArrowheads="1"/>
          </p:cNvSpPr>
          <p:nvPr/>
        </p:nvSpPr>
        <p:spPr bwMode="auto">
          <a:xfrm>
            <a:off x="3359149" y="4149725"/>
            <a:ext cx="2582355" cy="2374900"/>
          </a:xfrm>
          <a:prstGeom prst="rect">
            <a:avLst/>
          </a:prstGeom>
          <a:noFill/>
          <a:ln w="9525">
            <a:noFill/>
            <a:miter lim="800000"/>
            <a:headEnd/>
            <a:tailEnd/>
          </a:ln>
        </p:spPr>
        <p:txBody>
          <a:bodyPr lIns="73152" tIns="0" rIns="0" bIns="0">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mn-lt"/>
                <a:ea typeface="Ericsson Hilda" charset="0"/>
                <a:cs typeface="Ericsson Hilda Light"/>
              </a:rPr>
              <a:t>38 % </a:t>
            </a:r>
          </a:p>
          <a:p>
            <a:pPr lvl="0" algn="l">
              <a:defRPr/>
            </a:pPr>
            <a:r>
              <a:rPr kumimoji="0" lang="en-US" sz="1200" b="0" i="0" u="none" strike="noStrike" kern="1200" cap="none" spc="0" normalizeH="0" baseline="0" noProof="0" dirty="0">
                <a:ln>
                  <a:noFill/>
                </a:ln>
                <a:solidFill>
                  <a:srgbClr val="FFFFFF"/>
                </a:solidFill>
                <a:effectLst/>
                <a:uLnTx/>
                <a:uFillTx/>
                <a:latin typeface="+mn-lt"/>
                <a:ea typeface="Ericsson Hilda" pitchFamily="4" charset="0"/>
                <a:cs typeface="Ericsson Hilda Light"/>
              </a:rPr>
              <a:t>of seniors 65-74 </a:t>
            </a:r>
            <a:r>
              <a:rPr lang="en-US" sz="1200" dirty="0">
                <a:solidFill>
                  <a:srgbClr val="FFFFFF"/>
                </a:solidFill>
                <a:latin typeface="+mn-lt"/>
                <a:ea typeface="Ericsson Hilda" pitchFamily="4" charset="0"/>
                <a:cs typeface="Ericsson Hilda Light"/>
              </a:rPr>
              <a:t>totally agree that</a:t>
            </a:r>
            <a:r>
              <a:rPr kumimoji="0" lang="en-US" sz="1200" b="0" i="0" u="none" strike="noStrike" kern="1200" cap="none" spc="0" normalizeH="0" baseline="0" noProof="0" dirty="0">
                <a:ln>
                  <a:noFill/>
                </a:ln>
                <a:solidFill>
                  <a:srgbClr val="FFFFFF"/>
                </a:solidFill>
                <a:effectLst/>
                <a:uLnTx/>
                <a:uFillTx/>
                <a:latin typeface="+mn-lt"/>
                <a:ea typeface="Ericsson Hilda" pitchFamily="4" charset="0"/>
                <a:cs typeface="Ericsson Hilda Light"/>
              </a:rPr>
              <a:t> o</a:t>
            </a:r>
            <a:r>
              <a:rPr lang="en-US" sz="1200" dirty="0">
                <a:solidFill>
                  <a:srgbClr val="FFFFFF"/>
                </a:solidFill>
                <a:latin typeface="+mn-lt"/>
                <a:ea typeface="Ericsson Hilda" pitchFamily="4" charset="0"/>
                <a:cs typeface="Ericsson Hilda Light"/>
              </a:rPr>
              <a:t>n-line healthcare consultations will become more popular than physicals visits to the doctor, </a:t>
            </a:r>
            <a:r>
              <a:rPr kumimoji="0" lang="en-US" sz="1200" b="0" i="0" u="none" strike="noStrike" kern="1200" cap="none" spc="0" normalizeH="0" baseline="0" noProof="0" dirty="0">
                <a:ln>
                  <a:noFill/>
                </a:ln>
                <a:solidFill>
                  <a:srgbClr val="FFFFFF"/>
                </a:solidFill>
                <a:effectLst/>
                <a:uLnTx/>
                <a:uFillTx/>
                <a:latin typeface="+mn-lt"/>
                <a:ea typeface="Ericsson Hilda" pitchFamily="4" charset="0"/>
                <a:cs typeface="Ericsson Hilda Light"/>
              </a:rPr>
              <a:t>and 1 in 4 </a:t>
            </a:r>
            <a:r>
              <a:rPr lang="en-US" sz="1200" dirty="0">
                <a:solidFill>
                  <a:srgbClr val="FFFFFF"/>
                </a:solidFill>
                <a:latin typeface="+mn-lt"/>
                <a:ea typeface="Ericsson Hilda" pitchFamily="4" charset="0"/>
                <a:cs typeface="Ericsson Hilda Light"/>
              </a:rPr>
              <a:t>are</a:t>
            </a:r>
            <a:r>
              <a:rPr kumimoji="0" lang="en-US" sz="1200" b="0" i="0" u="none" strike="noStrike" kern="1200" cap="none" spc="0" normalizeH="0" baseline="0" noProof="0" dirty="0">
                <a:ln>
                  <a:noFill/>
                </a:ln>
                <a:solidFill>
                  <a:srgbClr val="FFFFFF"/>
                </a:solidFill>
                <a:effectLst/>
                <a:uLnTx/>
                <a:uFillTx/>
                <a:latin typeface="+mn-lt"/>
                <a:ea typeface="Ericsson Hilda" pitchFamily="4" charset="0"/>
                <a:cs typeface="Ericsson Hilda Light"/>
              </a:rPr>
              <a:t> positive to set up these virtual appointments automatically based on the outcome of their health tracker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Ericsson Hilda"/>
              <a:ea typeface="Ericsson Hilda" charset="0"/>
              <a:cs typeface="Ericsson Hilda Light"/>
            </a:endParaRPr>
          </a:p>
        </p:txBody>
      </p:sp>
      <p:sp>
        <p:nvSpPr>
          <p:cNvPr id="28" name="TextBox 22">
            <a:extLst>
              <a:ext uri="{FF2B5EF4-FFF2-40B4-BE49-F238E27FC236}">
                <a16:creationId xmlns:a16="http://schemas.microsoft.com/office/drawing/2014/main" id="{3B4215B7-D3A0-400C-8151-C3E6C5666A72}"/>
              </a:ext>
            </a:extLst>
          </p:cNvPr>
          <p:cNvSpPr txBox="1">
            <a:spLocks noChangeArrowheads="1"/>
          </p:cNvSpPr>
          <p:nvPr/>
        </p:nvSpPr>
        <p:spPr bwMode="auto">
          <a:xfrm>
            <a:off x="479424" y="4149725"/>
            <a:ext cx="2589045" cy="2374900"/>
          </a:xfrm>
          <a:prstGeom prst="rect">
            <a:avLst/>
          </a:prstGeom>
          <a:noFill/>
          <a:ln w="9525">
            <a:noFill/>
            <a:miter lim="800000"/>
            <a:headEnd/>
            <a:tailEnd/>
          </a:ln>
        </p:spPr>
        <p:txBody>
          <a:bodyPr lIns="73152" tIns="0" rIns="0" bIns="0">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mj-lt"/>
                <a:ea typeface="Ericsson Hilda" charset="0"/>
                <a:cs typeface="Ericsson Hilda Light"/>
              </a:rPr>
              <a:t>1 in 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mn-lt"/>
                <a:ea typeface="Ericsson Hilda" pitchFamily="4" charset="0"/>
                <a:cs typeface="Ericsson Hilda Light"/>
              </a:rPr>
              <a:t>of the seniors 65-74 are very interested in a 5G health wearable monitoring heart rate and works as emergency alarm, for security reason, but also to measure skin temperature, check respiration, blood pressure and data predicting the onset of infection or inflammation.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Ericsson Hilda"/>
              <a:ea typeface="Ericsson Hilda" charset="0"/>
              <a:cs typeface="Ericsson Hilda Light"/>
            </a:endParaRPr>
          </a:p>
        </p:txBody>
      </p:sp>
      <p:pic>
        <p:nvPicPr>
          <p:cNvPr id="33" name="Bildobjekt 8">
            <a:extLst>
              <a:ext uri="{FF2B5EF4-FFF2-40B4-BE49-F238E27FC236}">
                <a16:creationId xmlns:a16="http://schemas.microsoft.com/office/drawing/2014/main" id="{8946942E-FEED-48D5-9B93-4BF39BADF34A}"/>
              </a:ext>
            </a:extLst>
          </p:cNvPr>
          <p:cNvPicPr>
            <a:picLocks noChangeAspect="1"/>
          </p:cNvPicPr>
          <p:nvPr/>
        </p:nvPicPr>
        <p:blipFill rotWithShape="1">
          <a:blip r:embed="rId6">
            <a:extLst>
              <a:ext uri="{28A0092B-C50C-407E-A947-70E740481C1C}">
                <a14:useLocalDpi xmlns:a14="http://schemas.microsoft.com/office/drawing/2010/main" val="0"/>
              </a:ext>
            </a:extLst>
          </a:blip>
          <a:srcRect l="4084" r="12540"/>
          <a:stretch/>
        </p:blipFill>
        <p:spPr bwMode="auto">
          <a:xfrm>
            <a:off x="3359149" y="1939973"/>
            <a:ext cx="2592389" cy="2074327"/>
          </a:xfrm>
          <a:prstGeom prst="rect">
            <a:avLst/>
          </a:prstGeom>
          <a:noFill/>
          <a:ln w="9525">
            <a:noFill/>
            <a:miter lim="800000"/>
            <a:headEnd/>
            <a:tailEnd/>
          </a:ln>
        </p:spPr>
      </p:pic>
      <p:pic>
        <p:nvPicPr>
          <p:cNvPr id="4" name="Picture 3">
            <a:extLst>
              <a:ext uri="{FF2B5EF4-FFF2-40B4-BE49-F238E27FC236}">
                <a16:creationId xmlns:a16="http://schemas.microsoft.com/office/drawing/2014/main" id="{9AE0BC90-9871-4E6F-97DA-F3676C7260BD}"/>
              </a:ext>
            </a:extLst>
          </p:cNvPr>
          <p:cNvPicPr>
            <a:picLocks noChangeAspect="1"/>
          </p:cNvPicPr>
          <p:nvPr/>
        </p:nvPicPr>
        <p:blipFill rotWithShape="1">
          <a:blip r:embed="rId7">
            <a:extLst>
              <a:ext uri="{28A0092B-C50C-407E-A947-70E740481C1C}">
                <a14:useLocalDpi xmlns:a14="http://schemas.microsoft.com/office/drawing/2010/main" val="0"/>
              </a:ext>
            </a:extLst>
          </a:blip>
          <a:srcRect l="16096" t="-451" b="451"/>
          <a:stretch/>
        </p:blipFill>
        <p:spPr>
          <a:xfrm>
            <a:off x="9120188" y="1948109"/>
            <a:ext cx="2601354" cy="2066191"/>
          </a:xfrm>
          <a:prstGeom prst="rect">
            <a:avLst/>
          </a:prstGeom>
        </p:spPr>
      </p:pic>
      <p:sp>
        <p:nvSpPr>
          <p:cNvPr id="18" name="TextBox 17">
            <a:extLst>
              <a:ext uri="{FF2B5EF4-FFF2-40B4-BE49-F238E27FC236}">
                <a16:creationId xmlns:a16="http://schemas.microsoft.com/office/drawing/2014/main" id="{219241A0-1E45-4CAF-94E3-965E70712E14}"/>
              </a:ext>
            </a:extLst>
          </p:cNvPr>
          <p:cNvSpPr txBox="1"/>
          <p:nvPr/>
        </p:nvSpPr>
        <p:spPr bwMode="auto">
          <a:xfrm>
            <a:off x="426179" y="6237288"/>
            <a:ext cx="5500688" cy="31950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buClr>
                <a:schemeClr val="tx1"/>
              </a:buClr>
            </a:pPr>
            <a:r>
              <a:rPr lang="sv-SE" sz="800" dirty="0">
                <a:solidFill>
                  <a:schemeClr val="bg1"/>
                </a:solidFill>
                <a:latin typeface="+mn-lt"/>
              </a:rPr>
              <a:t>Source: Ericsson ConsumerLab Analytical platform, Senior study, October 2019</a:t>
            </a:r>
          </a:p>
          <a:p>
            <a:pPr>
              <a:buClr>
                <a:schemeClr val="tx1"/>
              </a:buClr>
            </a:pPr>
            <a:r>
              <a:rPr lang="sv-SE" sz="800" dirty="0">
                <a:solidFill>
                  <a:schemeClr val="bg1"/>
                </a:solidFill>
                <a:latin typeface="+mn-lt"/>
              </a:rPr>
              <a:t>Base: Online population </a:t>
            </a:r>
            <a:r>
              <a:rPr lang="sv-SE" sz="800" dirty="0" err="1">
                <a:solidFill>
                  <a:schemeClr val="bg1"/>
                </a:solidFill>
                <a:latin typeface="+mn-lt"/>
              </a:rPr>
              <a:t>aged</a:t>
            </a:r>
            <a:r>
              <a:rPr lang="sv-SE" sz="800" dirty="0">
                <a:solidFill>
                  <a:schemeClr val="bg1"/>
                </a:solidFill>
                <a:latin typeface="+mn-lt"/>
              </a:rPr>
              <a:t> 65-74 </a:t>
            </a:r>
            <a:r>
              <a:rPr lang="sv-SE" sz="800" dirty="0" err="1">
                <a:solidFill>
                  <a:schemeClr val="bg1"/>
                </a:solidFill>
                <a:latin typeface="+mn-lt"/>
              </a:rPr>
              <a:t>years</a:t>
            </a:r>
            <a:r>
              <a:rPr lang="sv-SE" sz="800" dirty="0">
                <a:solidFill>
                  <a:schemeClr val="bg1"/>
                </a:solidFill>
                <a:latin typeface="+mn-lt"/>
              </a:rPr>
              <a:t> within Canada, China, Germany, Italy, Japan, Sweden. UK and US</a:t>
            </a:r>
            <a:endParaRPr lang="en-US" sz="800" dirty="0">
              <a:solidFill>
                <a:schemeClr val="bg1"/>
              </a:solidFill>
              <a:latin typeface="+mn-lt"/>
            </a:endParaRPr>
          </a:p>
        </p:txBody>
      </p:sp>
      <p:pic>
        <p:nvPicPr>
          <p:cNvPr id="17" name="Picture 16" descr="A picture containing person, outdoor&#10;&#10;Description automatically generated">
            <a:extLst>
              <a:ext uri="{FF2B5EF4-FFF2-40B4-BE49-F238E27FC236}">
                <a16:creationId xmlns:a16="http://schemas.microsoft.com/office/drawing/2014/main" id="{648835BF-D8A8-4233-BBD1-1C01007CEBBA}"/>
              </a:ext>
            </a:extLst>
          </p:cNvPr>
          <p:cNvPicPr>
            <a:picLocks noChangeAspect="1"/>
          </p:cNvPicPr>
          <p:nvPr/>
        </p:nvPicPr>
        <p:blipFill rotWithShape="1">
          <a:blip r:embed="rId8">
            <a:extLst>
              <a:ext uri="{28A0092B-C50C-407E-A947-70E740481C1C}">
                <a14:useLocalDpi xmlns:a14="http://schemas.microsoft.com/office/drawing/2010/main" val="0"/>
              </a:ext>
            </a:extLst>
          </a:blip>
          <a:srcRect l="15734" r="20979"/>
          <a:stretch/>
        </p:blipFill>
        <p:spPr>
          <a:xfrm>
            <a:off x="610073" y="1948110"/>
            <a:ext cx="2448533" cy="1999288"/>
          </a:xfrm>
          <a:prstGeom prst="rect">
            <a:avLst/>
          </a:prstGeom>
        </p:spPr>
      </p:pic>
      <p:pic>
        <p:nvPicPr>
          <p:cNvPr id="29" name="Picture 28" descr="A picture containing text, outdoor, sky, road&#10;&#10;Description automatically generated">
            <a:extLst>
              <a:ext uri="{FF2B5EF4-FFF2-40B4-BE49-F238E27FC236}">
                <a16:creationId xmlns:a16="http://schemas.microsoft.com/office/drawing/2014/main" id="{0B399C7F-8F1E-4571-98BD-35985A48B7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50497" y="1939972"/>
            <a:ext cx="2581109" cy="2074327"/>
          </a:xfrm>
          <a:prstGeom prst="rect">
            <a:avLst/>
          </a:prstGeom>
        </p:spPr>
      </p:pic>
    </p:spTree>
    <p:custDataLst>
      <p:custData r:id="rId1"/>
      <p:custData r:id="rId2"/>
      <p:tags r:id="rId3"/>
    </p:custDataLst>
    <p:extLst>
      <p:ext uri="{BB962C8B-B14F-4D97-AF65-F5344CB8AC3E}">
        <p14:creationId xmlns:p14="http://schemas.microsoft.com/office/powerpoint/2010/main" val="982844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03EDD-6FCA-4BD6-A730-0709F3FF9A5B}"/>
              </a:ext>
            </a:extLst>
          </p:cNvPr>
          <p:cNvSpPr>
            <a:spLocks noGrp="1"/>
          </p:cNvSpPr>
          <p:nvPr>
            <p:ph type="title"/>
          </p:nvPr>
        </p:nvSpPr>
        <p:spPr>
          <a:xfrm>
            <a:off x="479424" y="476250"/>
            <a:ext cx="10833617" cy="1081088"/>
          </a:xfrm>
        </p:spPr>
        <p:txBody>
          <a:bodyPr/>
          <a:lstStyle/>
          <a:p>
            <a:r>
              <a:rPr lang="en-US" dirty="0"/>
              <a:t>Interest for seniors: Second billion of seniors is arriving</a:t>
            </a:r>
          </a:p>
        </p:txBody>
      </p:sp>
      <p:graphicFrame>
        <p:nvGraphicFramePr>
          <p:cNvPr id="6" name="Content Placeholder 5">
            <a:extLst>
              <a:ext uri="{FF2B5EF4-FFF2-40B4-BE49-F238E27FC236}">
                <a16:creationId xmlns:a16="http://schemas.microsoft.com/office/drawing/2014/main" id="{7B07A121-AB8A-4E84-8CEA-68CFED7301A8}"/>
              </a:ext>
            </a:extLst>
          </p:cNvPr>
          <p:cNvGraphicFramePr>
            <a:graphicFrameLocks noGrp="1"/>
          </p:cNvGraphicFramePr>
          <p:nvPr>
            <p:ph sz="quarter" idx="4294967295"/>
          </p:nvPr>
        </p:nvGraphicFramePr>
        <p:xfrm>
          <a:off x="479424" y="1557338"/>
          <a:ext cx="7794267" cy="237648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9222B5EB-F14F-425C-B8BA-1FA4C33636D0}"/>
              </a:ext>
            </a:extLst>
          </p:cNvPr>
          <p:cNvSpPr txBox="1"/>
          <p:nvPr/>
        </p:nvSpPr>
        <p:spPr bwMode="auto">
          <a:xfrm>
            <a:off x="428054" y="6243314"/>
            <a:ext cx="1673698" cy="27604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181818"/>
              </a:buClr>
              <a:buSzTx/>
              <a:buFontTx/>
              <a:buNone/>
              <a:tabLst/>
              <a:defRPr/>
            </a:pPr>
            <a:r>
              <a:rPr kumimoji="0" lang="sv-SE" sz="900" i="0" u="none" strike="noStrike" kern="1200" cap="none" normalizeH="0" baseline="0" noProof="0" dirty="0">
                <a:ln>
                  <a:noFill/>
                </a:ln>
                <a:solidFill>
                  <a:srgbClr val="181818"/>
                </a:solidFill>
                <a:effectLst/>
                <a:uLnTx/>
                <a:uFillTx/>
                <a:latin typeface="+mn-lt"/>
                <a:ea typeface="+mn-ea"/>
                <a:cs typeface="+mn-cs"/>
              </a:rPr>
              <a:t>Source: </a:t>
            </a:r>
            <a:r>
              <a:rPr kumimoji="0" lang="en-US" sz="900" i="0" u="none" strike="noStrike" kern="1200" cap="none" normalizeH="0" baseline="0" noProof="0" dirty="0">
                <a:ln>
                  <a:noFill/>
                </a:ln>
                <a:solidFill>
                  <a:srgbClr val="181818"/>
                </a:solidFill>
                <a:effectLst/>
                <a:uLnTx/>
                <a:uFillTx/>
                <a:latin typeface="+mn-lt"/>
                <a:ea typeface="+mn-ea"/>
                <a:cs typeface="+mn-cs"/>
              </a:rPr>
              <a:t>UN Demographics 2019</a:t>
            </a:r>
          </a:p>
        </p:txBody>
      </p:sp>
      <p:graphicFrame>
        <p:nvGraphicFramePr>
          <p:cNvPr id="16" name="Chart 15">
            <a:extLst>
              <a:ext uri="{FF2B5EF4-FFF2-40B4-BE49-F238E27FC236}">
                <a16:creationId xmlns:a16="http://schemas.microsoft.com/office/drawing/2014/main" id="{D6845525-EC5D-44ED-8E0B-1977A62B8025}"/>
              </a:ext>
            </a:extLst>
          </p:cNvPr>
          <p:cNvGraphicFramePr/>
          <p:nvPr/>
        </p:nvGraphicFramePr>
        <p:xfrm>
          <a:off x="479425" y="4149725"/>
          <a:ext cx="7794266" cy="2102803"/>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2">
            <a:extLst>
              <a:ext uri="{FF2B5EF4-FFF2-40B4-BE49-F238E27FC236}">
                <a16:creationId xmlns:a16="http://schemas.microsoft.com/office/drawing/2014/main" id="{CFFE6C68-DA00-4ADD-9B05-955DE9ACC352}"/>
              </a:ext>
            </a:extLst>
          </p:cNvPr>
          <p:cNvSpPr/>
          <p:nvPr/>
        </p:nvSpPr>
        <p:spPr bwMode="auto">
          <a:xfrm>
            <a:off x="8610601" y="1844675"/>
            <a:ext cx="3101974" cy="2103120"/>
          </a:xfrm>
          <a:prstGeom prst="rect">
            <a:avLst/>
          </a:prstGeom>
          <a:solidFill>
            <a:schemeClr val="accent1"/>
          </a:solidFill>
          <a:ln w="3175" cap="flat" cmpd="sng" algn="ctr">
            <a:noFill/>
            <a:prstDash val="solid"/>
            <a:round/>
            <a:headEnd type="none" w="med" len="med"/>
            <a:tailEnd type="none" w="med" len="med"/>
          </a:ln>
          <a:effectLst/>
        </p:spPr>
        <p:txBody>
          <a:bodyPr rot="0" spcFirstLastPara="0" vertOverflow="overflow" horzOverflow="overflow" vert="horz" wrap="square" lIns="91440" tIns="182880" rIns="91440" bIns="18288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sz="2800" i="0" u="none" strike="noStrike" kern="1200" cap="none" normalizeH="0" baseline="0" noProof="0" dirty="0">
                <a:ln>
                  <a:noFill/>
                </a:ln>
                <a:solidFill>
                  <a:srgbClr val="FFFFFF"/>
                </a:solidFill>
                <a:effectLst/>
                <a:uLnTx/>
                <a:uFillTx/>
                <a:latin typeface="+mj-lt"/>
                <a:ea typeface="+mn-ea"/>
                <a:cs typeface="+mn-cs"/>
              </a:rPr>
              <a:t>1 in 5</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i="0" u="none" strike="noStrike" kern="1200" cap="none" normalizeH="0" baseline="0" noProof="0" dirty="0">
                <a:ln>
                  <a:noFill/>
                </a:ln>
                <a:solidFill>
                  <a:srgbClr val="FFFFFF"/>
                </a:solidFill>
                <a:effectLst/>
                <a:uLnTx/>
                <a:uFillTx/>
                <a:latin typeface="+mn-lt"/>
                <a:ea typeface="+mn-ea"/>
                <a:cs typeface="+mn-cs"/>
              </a:rPr>
              <a:t>is the share of global population to be expected being 60+ </a:t>
            </a:r>
            <a:r>
              <a:rPr kumimoji="0" lang="en-US" i="0" u="none" strike="noStrike" kern="1200" cap="none" normalizeH="0" baseline="0" noProof="0" dirty="0" err="1">
                <a:ln>
                  <a:noFill/>
                </a:ln>
                <a:solidFill>
                  <a:srgbClr val="FFFFFF"/>
                </a:solidFill>
                <a:effectLst/>
                <a:uLnTx/>
                <a:uFillTx/>
                <a:latin typeface="+mn-lt"/>
                <a:ea typeface="+mn-ea"/>
                <a:cs typeface="+mn-cs"/>
              </a:rPr>
              <a:t>y.o</a:t>
            </a:r>
            <a:r>
              <a:rPr kumimoji="0" lang="en-US" i="0" u="none" strike="noStrike" kern="1200" cap="none" normalizeH="0" baseline="0" noProof="0" dirty="0">
                <a:ln>
                  <a:noFill/>
                </a:ln>
                <a:solidFill>
                  <a:srgbClr val="FFFFFF"/>
                </a:solidFill>
                <a:effectLst/>
                <a:uLnTx/>
                <a:uFillTx/>
                <a:latin typeface="+mn-lt"/>
                <a:ea typeface="+mn-ea"/>
                <a:cs typeface="+mn-cs"/>
              </a:rPr>
              <a:t>. in 2040 (Today it’s 1 in 8)</a:t>
            </a:r>
          </a:p>
        </p:txBody>
      </p:sp>
      <p:sp>
        <p:nvSpPr>
          <p:cNvPr id="10" name="Rectangle 9">
            <a:extLst>
              <a:ext uri="{FF2B5EF4-FFF2-40B4-BE49-F238E27FC236}">
                <a16:creationId xmlns:a16="http://schemas.microsoft.com/office/drawing/2014/main" id="{B504981B-B892-44E8-A975-E5C96E937645}"/>
              </a:ext>
            </a:extLst>
          </p:cNvPr>
          <p:cNvSpPr/>
          <p:nvPr/>
        </p:nvSpPr>
        <p:spPr bwMode="auto">
          <a:xfrm>
            <a:off x="8610601" y="4149724"/>
            <a:ext cx="3101658" cy="2102804"/>
          </a:xfrm>
          <a:prstGeom prst="rect">
            <a:avLst/>
          </a:prstGeom>
          <a:solidFill>
            <a:schemeClr val="accent1"/>
          </a:solidFill>
          <a:ln w="3175" cap="flat" cmpd="sng" algn="ctr">
            <a:noFill/>
            <a:prstDash val="solid"/>
            <a:round/>
            <a:headEnd type="none" w="med" len="med"/>
            <a:tailEnd type="none" w="med" len="med"/>
          </a:ln>
          <a:effectLst/>
        </p:spPr>
        <p:txBody>
          <a:bodyPr rot="0" spcFirstLastPara="0" vertOverflow="overflow" horzOverflow="overflow" vert="horz" wrap="square" lIns="91440" tIns="182880" rIns="91440" bIns="18288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ts val="600"/>
              </a:spcBef>
              <a:spcAft>
                <a:spcPct val="0"/>
              </a:spcAft>
              <a:buClrTx/>
              <a:buSzTx/>
              <a:buFontTx/>
              <a:buNone/>
              <a:tabLst/>
              <a:defRPr/>
            </a:pPr>
            <a:r>
              <a:rPr lang="en-US" sz="2800" dirty="0">
                <a:solidFill>
                  <a:srgbClr val="FFFFFF"/>
                </a:solidFill>
                <a:latin typeface="+mj-lt"/>
              </a:rPr>
              <a:t>About</a:t>
            </a:r>
            <a:r>
              <a:rPr kumimoji="0" lang="en-US" sz="2800" i="0" u="none" strike="noStrike" kern="1200" cap="none" normalizeH="0" baseline="0" noProof="0" dirty="0">
                <a:ln>
                  <a:noFill/>
                </a:ln>
                <a:solidFill>
                  <a:srgbClr val="FFFFFF"/>
                </a:solidFill>
                <a:effectLst/>
                <a:uLnTx/>
                <a:uFillTx/>
                <a:latin typeface="+mj-lt"/>
                <a:ea typeface="+mn-ea"/>
                <a:cs typeface="+mn-cs"/>
              </a:rPr>
              <a:t> 20 countries</a:t>
            </a:r>
          </a:p>
          <a:p>
            <a:pPr marL="0" marR="0" lvl="0" indent="0" algn="l" defTabSz="914400" rtl="0" eaLnBrk="1" fontAlgn="base" latinLnBrk="0" hangingPunct="1">
              <a:lnSpc>
                <a:spcPct val="100000"/>
              </a:lnSpc>
              <a:spcBef>
                <a:spcPts val="600"/>
              </a:spcBef>
              <a:spcAft>
                <a:spcPct val="0"/>
              </a:spcAft>
              <a:buClrTx/>
              <a:buSzTx/>
              <a:buFontTx/>
              <a:buNone/>
              <a:tabLst/>
              <a:defRPr/>
            </a:pPr>
            <a:r>
              <a:rPr kumimoji="0" lang="en-US" i="0" u="none" strike="noStrike" kern="1200" cap="none" normalizeH="0" baseline="0" noProof="0" dirty="0">
                <a:ln>
                  <a:noFill/>
                </a:ln>
                <a:solidFill>
                  <a:srgbClr val="FFFFFF"/>
                </a:solidFill>
                <a:effectLst/>
                <a:uLnTx/>
                <a:uFillTx/>
                <a:latin typeface="+mn-lt"/>
                <a:ea typeface="+mn-ea"/>
                <a:cs typeface="+mn-cs"/>
              </a:rPr>
              <a:t>of the world already have an ageing population with more than 25% of the citizens being aged 60+.</a:t>
            </a:r>
          </a:p>
        </p:txBody>
      </p:sp>
      <p:sp>
        <p:nvSpPr>
          <p:cNvPr id="15" name="TextBox 14">
            <a:extLst>
              <a:ext uri="{FF2B5EF4-FFF2-40B4-BE49-F238E27FC236}">
                <a16:creationId xmlns:a16="http://schemas.microsoft.com/office/drawing/2014/main" id="{022E4A00-E819-443F-8845-4B9A1DDD8F04}"/>
              </a:ext>
            </a:extLst>
          </p:cNvPr>
          <p:cNvSpPr txBox="1"/>
          <p:nvPr/>
        </p:nvSpPr>
        <p:spPr bwMode="auto">
          <a:xfrm>
            <a:off x="957943" y="4108498"/>
            <a:ext cx="7315748" cy="276048"/>
          </a:xfrm>
          <a:prstGeom prst="rect">
            <a:avLst/>
          </a:prstGeom>
          <a:solidFill>
            <a:schemeClr val="bg1"/>
          </a:solidFill>
          <a:ln w="12700">
            <a:noFill/>
            <a:miter lim="800000"/>
            <a:headEnd/>
            <a:tailEnd/>
          </a:ln>
        </p:spPr>
        <p:txBody>
          <a:bodyPr vert="horz" wrap="none" lIns="72000" tIns="36000" rIns="73152" bIns="36576"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181818"/>
              </a:buClr>
              <a:buSzTx/>
              <a:buFontTx/>
              <a:buNone/>
              <a:tabLst/>
              <a:defRPr/>
            </a:pPr>
            <a:r>
              <a:rPr kumimoji="0" lang="en-US" sz="1400" i="0" u="none" strike="noStrike" kern="1200" cap="none" normalizeH="0" baseline="0" noProof="0" dirty="0">
                <a:ln>
                  <a:noFill/>
                </a:ln>
                <a:solidFill>
                  <a:srgbClr val="181818"/>
                </a:solidFill>
                <a:effectLst/>
                <a:uLnTx/>
                <a:uFillTx/>
                <a:latin typeface="+mn-lt"/>
                <a:ea typeface="+mn-ea"/>
                <a:cs typeface="+mn-cs"/>
              </a:rPr>
              <a:t>Countries with highest share of population aged 60+ in 2019</a:t>
            </a:r>
          </a:p>
        </p:txBody>
      </p:sp>
    </p:spTree>
    <p:extLst>
      <p:ext uri="{BB962C8B-B14F-4D97-AF65-F5344CB8AC3E}">
        <p14:creationId xmlns:p14="http://schemas.microsoft.com/office/powerpoint/2010/main" val="35066995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4" y="476250"/>
            <a:ext cx="10360616" cy="1081088"/>
          </a:xfrm>
        </p:spPr>
        <p:txBody>
          <a:bodyPr/>
          <a:lstStyle/>
          <a:p>
            <a:r>
              <a:rPr lang="en-US" dirty="0"/>
              <a:t>Health wearables to meet seniors’ actual needs </a:t>
            </a:r>
          </a:p>
        </p:txBody>
      </p:sp>
      <p:sp>
        <p:nvSpPr>
          <p:cNvPr id="5" name="Arrow: Pentagon 4">
            <a:extLst>
              <a:ext uri="{FF2B5EF4-FFF2-40B4-BE49-F238E27FC236}">
                <a16:creationId xmlns:a16="http://schemas.microsoft.com/office/drawing/2014/main" id="{04ADD256-15C2-4509-951A-EBF61B662A55}"/>
              </a:ext>
            </a:extLst>
          </p:cNvPr>
          <p:cNvSpPr/>
          <p:nvPr/>
        </p:nvSpPr>
        <p:spPr bwMode="auto">
          <a:xfrm>
            <a:off x="493492" y="1569978"/>
            <a:ext cx="4781892" cy="1143000"/>
          </a:xfrm>
          <a:prstGeom prst="homePlate">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182880" tIns="36000" rIns="73152" bIns="36576"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n-lt"/>
                <a:ea typeface="+mn-ea"/>
                <a:cs typeface="+mn-cs"/>
              </a:rPr>
              <a:t>Not-visible sensors – closest to needs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Almost 1 in 4 senior are interested in a health wearable not visible (under skin or clothes) </a:t>
            </a:r>
          </a:p>
        </p:txBody>
      </p:sp>
      <p:sp>
        <p:nvSpPr>
          <p:cNvPr id="6" name="Arrow: Pentagon 5">
            <a:extLst>
              <a:ext uri="{FF2B5EF4-FFF2-40B4-BE49-F238E27FC236}">
                <a16:creationId xmlns:a16="http://schemas.microsoft.com/office/drawing/2014/main" id="{6483D7A6-26BA-4CE3-8698-B8D475FC8842}"/>
              </a:ext>
            </a:extLst>
          </p:cNvPr>
          <p:cNvSpPr/>
          <p:nvPr/>
        </p:nvSpPr>
        <p:spPr bwMode="auto">
          <a:xfrm>
            <a:off x="493492" y="2799495"/>
            <a:ext cx="6863910" cy="1143000"/>
          </a:xfrm>
          <a:prstGeom prst="homePlate">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182880" tIns="36000" rIns="91440" bIns="36576"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n-lt"/>
                <a:ea typeface="+mn-ea"/>
                <a:cs typeface="+mn-cs"/>
              </a:rPr>
              <a:t>On-body devices – closer to needs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But 2 in 3 also say something else like than wristband; earring, glasses, contact lenses, or devices on clothes or skin – since more due to needs </a:t>
            </a:r>
          </a:p>
        </p:txBody>
      </p:sp>
      <p:sp>
        <p:nvSpPr>
          <p:cNvPr id="7" name="Arrow: Pentagon 6">
            <a:extLst>
              <a:ext uri="{FF2B5EF4-FFF2-40B4-BE49-F238E27FC236}">
                <a16:creationId xmlns:a16="http://schemas.microsoft.com/office/drawing/2014/main" id="{0D6227B3-DAA0-421C-B7AF-F65AD60B02AF}"/>
              </a:ext>
            </a:extLst>
          </p:cNvPr>
          <p:cNvSpPr/>
          <p:nvPr/>
        </p:nvSpPr>
        <p:spPr bwMode="auto">
          <a:xfrm>
            <a:off x="493492" y="4029012"/>
            <a:ext cx="9283553" cy="1143000"/>
          </a:xfrm>
          <a:prstGeom prst="homePlate">
            <a:avLst/>
          </a:prstGeom>
          <a:solidFill>
            <a:schemeClr val="accent3"/>
          </a:solidFill>
          <a:ln w="12700" cap="flat" cmpd="sng" algn="ctr">
            <a:noFill/>
            <a:prstDash val="solid"/>
            <a:round/>
            <a:headEnd type="none" w="med" len="med"/>
            <a:tailEnd type="none" w="med" len="med"/>
          </a:ln>
          <a:effectLst/>
        </p:spPr>
        <p:txBody>
          <a:bodyPr rot="0" spcFirstLastPara="0" vertOverflow="overflow" horzOverflow="overflow" vert="horz" wrap="square" lIns="182880" tIns="36000" rIns="182880" bIns="36576"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0" lang="en-US" sz="1600" b="1" i="0" u="none" strike="noStrike" kern="1200" cap="none" spc="0" normalizeH="0" baseline="0" noProof="0" dirty="0">
                <a:ln>
                  <a:noFill/>
                </a:ln>
                <a:solidFill>
                  <a:srgbClr val="FFFFFF"/>
                </a:solidFill>
                <a:effectLst/>
                <a:uLnTx/>
                <a:uFillTx/>
                <a:latin typeface="+mn-lt"/>
                <a:ea typeface="+mn-ea"/>
                <a:cs typeface="+mn-cs"/>
              </a:rPr>
              <a:t>Development of current wristband – close to needs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As many as 3 in 4 spontaneously choose a type of wristband – close to something they are used to (watch or fitness band). And those using fitness band are more interested in future health devices </a:t>
            </a:r>
          </a:p>
        </p:txBody>
      </p:sp>
      <p:sp>
        <p:nvSpPr>
          <p:cNvPr id="11" name="Arrow: Pentagon 10">
            <a:extLst>
              <a:ext uri="{FF2B5EF4-FFF2-40B4-BE49-F238E27FC236}">
                <a16:creationId xmlns:a16="http://schemas.microsoft.com/office/drawing/2014/main" id="{C895EE8C-B33A-4906-A068-0809967204AC}"/>
              </a:ext>
            </a:extLst>
          </p:cNvPr>
          <p:cNvSpPr/>
          <p:nvPr/>
        </p:nvSpPr>
        <p:spPr bwMode="auto">
          <a:xfrm>
            <a:off x="486965" y="5258529"/>
            <a:ext cx="2343321" cy="512064"/>
          </a:xfrm>
          <a:prstGeom prst="homePlate">
            <a:avLst/>
          </a:prstGeom>
          <a:solidFill>
            <a:schemeClr val="tx1">
              <a:lumMod val="50000"/>
              <a:lumOff val="5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182880" tIns="36000" rIns="73152" bIns="36576"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Light-weighted</a:t>
            </a:r>
          </a:p>
        </p:txBody>
      </p:sp>
      <p:sp>
        <p:nvSpPr>
          <p:cNvPr id="12" name="Arrow: Pentagon 11">
            <a:extLst>
              <a:ext uri="{FF2B5EF4-FFF2-40B4-BE49-F238E27FC236}">
                <a16:creationId xmlns:a16="http://schemas.microsoft.com/office/drawing/2014/main" id="{3086DDF3-4675-4B1E-9B1D-6B2749AE9B9F}"/>
              </a:ext>
            </a:extLst>
          </p:cNvPr>
          <p:cNvSpPr/>
          <p:nvPr/>
        </p:nvSpPr>
        <p:spPr bwMode="auto">
          <a:xfrm>
            <a:off x="9376574" y="5258529"/>
            <a:ext cx="2340864" cy="512064"/>
          </a:xfrm>
          <a:prstGeom prst="homePlate">
            <a:avLst/>
          </a:prstGeom>
          <a:solidFill>
            <a:schemeClr val="tx1">
              <a:lumMod val="50000"/>
              <a:lumOff val="5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182880" tIns="36000" rIns="0" bIns="36576"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Discrete</a:t>
            </a:r>
          </a:p>
        </p:txBody>
      </p:sp>
      <p:sp>
        <p:nvSpPr>
          <p:cNvPr id="14" name="Arrow: Pentagon 13">
            <a:extLst>
              <a:ext uri="{FF2B5EF4-FFF2-40B4-BE49-F238E27FC236}">
                <a16:creationId xmlns:a16="http://schemas.microsoft.com/office/drawing/2014/main" id="{A1AFCD6B-EE1C-4582-AB38-9E55F1A95275}"/>
              </a:ext>
            </a:extLst>
          </p:cNvPr>
          <p:cNvSpPr/>
          <p:nvPr/>
        </p:nvSpPr>
        <p:spPr bwMode="auto">
          <a:xfrm>
            <a:off x="3451806" y="5258529"/>
            <a:ext cx="2340864" cy="512064"/>
          </a:xfrm>
          <a:prstGeom prst="homePlate">
            <a:avLst/>
          </a:prstGeom>
          <a:solidFill>
            <a:schemeClr val="tx1">
              <a:lumMod val="50000"/>
              <a:lumOff val="5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182880" tIns="36000" rIns="0" bIns="36576"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Easy to use/wear</a:t>
            </a:r>
          </a:p>
        </p:txBody>
      </p:sp>
      <p:sp>
        <p:nvSpPr>
          <p:cNvPr id="15" name="Arrow: Pentagon 14">
            <a:extLst>
              <a:ext uri="{FF2B5EF4-FFF2-40B4-BE49-F238E27FC236}">
                <a16:creationId xmlns:a16="http://schemas.microsoft.com/office/drawing/2014/main" id="{588B2989-AD9E-41D0-BA8F-6FB75F073A85}"/>
              </a:ext>
            </a:extLst>
          </p:cNvPr>
          <p:cNvSpPr/>
          <p:nvPr/>
        </p:nvSpPr>
        <p:spPr bwMode="auto">
          <a:xfrm>
            <a:off x="6414190" y="5258529"/>
            <a:ext cx="2340864" cy="512064"/>
          </a:xfrm>
          <a:prstGeom prst="homePlate">
            <a:avLst/>
          </a:prstGeom>
          <a:solidFill>
            <a:schemeClr val="tx1">
              <a:lumMod val="50000"/>
              <a:lumOff val="50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182880" tIns="36000" rIns="0" bIns="36576"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ts val="3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Easy to keep clean</a:t>
            </a:r>
          </a:p>
        </p:txBody>
      </p:sp>
      <p:sp>
        <p:nvSpPr>
          <p:cNvPr id="20" name="Rectangle 19">
            <a:extLst>
              <a:ext uri="{FF2B5EF4-FFF2-40B4-BE49-F238E27FC236}">
                <a16:creationId xmlns:a16="http://schemas.microsoft.com/office/drawing/2014/main" id="{13948BBE-25F5-4125-BF14-C0F15D5D1152}"/>
              </a:ext>
            </a:extLst>
          </p:cNvPr>
          <p:cNvSpPr/>
          <p:nvPr/>
        </p:nvSpPr>
        <p:spPr bwMode="auto">
          <a:xfrm>
            <a:off x="479423" y="5857109"/>
            <a:ext cx="11233152" cy="394534"/>
          </a:xfrm>
          <a:prstGeom prst="rect">
            <a:avLst/>
          </a:prstGeom>
          <a:solidFill>
            <a:schemeClr val="tx1">
              <a:lumMod val="75000"/>
              <a:lumOff val="2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mn-lt"/>
                <a:ea typeface="+mn-ea"/>
                <a:cs typeface="+mn-cs"/>
              </a:rPr>
              <a:t>Needs in order of importance</a:t>
            </a:r>
          </a:p>
        </p:txBody>
      </p:sp>
      <p:sp>
        <p:nvSpPr>
          <p:cNvPr id="23" name="TextBox 22">
            <a:extLst>
              <a:ext uri="{FF2B5EF4-FFF2-40B4-BE49-F238E27FC236}">
                <a16:creationId xmlns:a16="http://schemas.microsoft.com/office/drawing/2014/main" id="{57498D78-0D19-40F4-B3E7-DF8EA8358BA8}"/>
              </a:ext>
            </a:extLst>
          </p:cNvPr>
          <p:cNvSpPr txBox="1"/>
          <p:nvPr/>
        </p:nvSpPr>
        <p:spPr bwMode="auto">
          <a:xfrm>
            <a:off x="426179" y="6237288"/>
            <a:ext cx="5500688" cy="31950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buClr>
                <a:schemeClr val="tx1"/>
              </a:buClr>
            </a:pPr>
            <a:r>
              <a:rPr lang="sv-SE" sz="800" dirty="0">
                <a:solidFill>
                  <a:schemeClr val="tx2"/>
                </a:solidFill>
                <a:latin typeface="+mn-lt"/>
              </a:rPr>
              <a:t>Source: Ericsson ConsumerLab Analytical platform, Senior study, October 2019</a:t>
            </a:r>
          </a:p>
          <a:p>
            <a:pPr>
              <a:buClr>
                <a:schemeClr val="tx1"/>
              </a:buClr>
            </a:pPr>
            <a:r>
              <a:rPr lang="sv-SE" sz="800" dirty="0">
                <a:solidFill>
                  <a:schemeClr val="tx2"/>
                </a:solidFill>
                <a:latin typeface="+mn-lt"/>
              </a:rPr>
              <a:t>Base: Online population </a:t>
            </a:r>
            <a:r>
              <a:rPr lang="sv-SE" sz="800" dirty="0" err="1">
                <a:solidFill>
                  <a:schemeClr val="tx2"/>
                </a:solidFill>
                <a:latin typeface="+mn-lt"/>
              </a:rPr>
              <a:t>aged</a:t>
            </a:r>
            <a:r>
              <a:rPr lang="sv-SE" sz="800" dirty="0">
                <a:solidFill>
                  <a:schemeClr val="tx2"/>
                </a:solidFill>
                <a:latin typeface="+mn-lt"/>
              </a:rPr>
              <a:t> 65-74 </a:t>
            </a:r>
            <a:r>
              <a:rPr lang="sv-SE" sz="800" dirty="0" err="1">
                <a:solidFill>
                  <a:schemeClr val="tx2"/>
                </a:solidFill>
                <a:latin typeface="+mn-lt"/>
              </a:rPr>
              <a:t>years</a:t>
            </a:r>
            <a:r>
              <a:rPr lang="sv-SE" sz="800" dirty="0">
                <a:solidFill>
                  <a:schemeClr val="tx2"/>
                </a:solidFill>
                <a:latin typeface="+mn-lt"/>
              </a:rPr>
              <a:t> within Canada, China, Germany, Italy, Japan, Sweden. UK and US</a:t>
            </a:r>
            <a:endParaRPr lang="en-US" sz="800" dirty="0">
              <a:solidFill>
                <a:schemeClr val="tx2"/>
              </a:solidFill>
              <a:latin typeface="+mn-lt"/>
            </a:endParaRPr>
          </a:p>
        </p:txBody>
      </p:sp>
      <p:pic>
        <p:nvPicPr>
          <p:cNvPr id="4" name="Picture 3">
            <a:extLst>
              <a:ext uri="{FF2B5EF4-FFF2-40B4-BE49-F238E27FC236}">
                <a16:creationId xmlns:a16="http://schemas.microsoft.com/office/drawing/2014/main" id="{11B387A0-A26A-4959-A689-C7C0A9687F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6175" y="2765348"/>
            <a:ext cx="1665499" cy="1143000"/>
          </a:xfrm>
          <a:prstGeom prst="rect">
            <a:avLst/>
          </a:prstGeom>
        </p:spPr>
      </p:pic>
      <p:pic>
        <p:nvPicPr>
          <p:cNvPr id="21" name="Picture 20" descr="A picture containing person, outdoor&#10;&#10;Description automatically generated">
            <a:extLst>
              <a:ext uri="{FF2B5EF4-FFF2-40B4-BE49-F238E27FC236}">
                <a16:creationId xmlns:a16="http://schemas.microsoft.com/office/drawing/2014/main" id="{146F623D-CDED-43B5-AB4D-7411D9F6894F}"/>
              </a:ext>
            </a:extLst>
          </p:cNvPr>
          <p:cNvPicPr>
            <a:picLocks noChangeAspect="1"/>
          </p:cNvPicPr>
          <p:nvPr/>
        </p:nvPicPr>
        <p:blipFill rotWithShape="1">
          <a:blip r:embed="rId7">
            <a:extLst>
              <a:ext uri="{28A0092B-C50C-407E-A947-70E740481C1C}">
                <a14:useLocalDpi xmlns:a14="http://schemas.microsoft.com/office/drawing/2010/main" val="0"/>
              </a:ext>
            </a:extLst>
          </a:blip>
          <a:srcRect l="14758" r="22118" b="2279"/>
          <a:stretch/>
        </p:blipFill>
        <p:spPr>
          <a:xfrm>
            <a:off x="9882311" y="4029011"/>
            <a:ext cx="1692822" cy="1118395"/>
          </a:xfrm>
          <a:prstGeom prst="rect">
            <a:avLst/>
          </a:prstGeom>
        </p:spPr>
      </p:pic>
      <p:pic>
        <p:nvPicPr>
          <p:cNvPr id="16" name="Picture 15">
            <a:extLst>
              <a:ext uri="{FF2B5EF4-FFF2-40B4-BE49-F238E27FC236}">
                <a16:creationId xmlns:a16="http://schemas.microsoft.com/office/drawing/2014/main" id="{EB7B16C6-BB1B-4134-A00B-F2FFBA962F20}"/>
              </a:ext>
            </a:extLst>
          </p:cNvPr>
          <p:cNvPicPr>
            <a:picLocks noChangeAspect="1"/>
          </p:cNvPicPr>
          <p:nvPr/>
        </p:nvPicPr>
        <p:blipFill rotWithShape="1">
          <a:blip r:embed="rId8">
            <a:extLst>
              <a:ext uri="{28A0092B-C50C-407E-A947-70E740481C1C}">
                <a14:useLocalDpi xmlns:a14="http://schemas.microsoft.com/office/drawing/2010/main" val="0"/>
              </a:ext>
            </a:extLst>
          </a:blip>
          <a:srcRect l="66804" t="67231" r="4458" b="1"/>
          <a:stretch/>
        </p:blipFill>
        <p:spPr>
          <a:xfrm>
            <a:off x="5379719" y="1557338"/>
            <a:ext cx="1673087" cy="1143000"/>
          </a:xfrm>
          <a:prstGeom prst="rect">
            <a:avLst/>
          </a:prstGeom>
        </p:spPr>
      </p:pic>
    </p:spTree>
    <p:custDataLst>
      <p:custData r:id="rId1"/>
      <p:custData r:id="rId2"/>
      <p:tags r:id="rId3"/>
    </p:custDataLst>
    <p:extLst>
      <p:ext uri="{BB962C8B-B14F-4D97-AF65-F5344CB8AC3E}">
        <p14:creationId xmlns:p14="http://schemas.microsoft.com/office/powerpoint/2010/main" val="3792359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634968-9CD2-204C-87E2-7049DC5A44F0}"/>
              </a:ext>
            </a:extLst>
          </p:cNvPr>
          <p:cNvSpPr>
            <a:spLocks noGrp="1"/>
          </p:cNvSpPr>
          <p:nvPr>
            <p:ph type="title"/>
          </p:nvPr>
        </p:nvSpPr>
        <p:spPr/>
        <p:txBody>
          <a:bodyPr/>
          <a:lstStyle/>
          <a:p>
            <a:r>
              <a:rPr lang="en-GB" dirty="0"/>
              <a:t>Should a </a:t>
            </a:r>
            <a:r>
              <a:rPr lang="en-US" dirty="0"/>
              <a:t>reliable network for seniors be on the public health agenda?</a:t>
            </a:r>
            <a:endParaRPr lang="en-GB" dirty="0"/>
          </a:p>
        </p:txBody>
      </p:sp>
      <p:sp>
        <p:nvSpPr>
          <p:cNvPr id="10" name="TextBox 9">
            <a:extLst>
              <a:ext uri="{FF2B5EF4-FFF2-40B4-BE49-F238E27FC236}">
                <a16:creationId xmlns:a16="http://schemas.microsoft.com/office/drawing/2014/main" id="{7529A806-A83A-4158-AA4C-BFC86FAE5AA0}"/>
              </a:ext>
            </a:extLst>
          </p:cNvPr>
          <p:cNvSpPr txBox="1"/>
          <p:nvPr/>
        </p:nvSpPr>
        <p:spPr bwMode="auto">
          <a:xfrm>
            <a:off x="3359150" y="1845874"/>
            <a:ext cx="2592388" cy="1371600"/>
          </a:xfrm>
          <a:prstGeom prst="rect">
            <a:avLst/>
          </a:prstGeom>
          <a:solidFill>
            <a:schemeClr val="tx1">
              <a:lumMod val="50000"/>
              <a:lumOff val="50000"/>
            </a:schemeClr>
          </a:solidFill>
          <a:ln w="12700">
            <a:noFill/>
            <a:miter lim="800000"/>
            <a:headEnd/>
            <a:tailEnd/>
          </a:ln>
        </p:spPr>
        <p:txBody>
          <a:bodyPr vert="horz" wrap="square" lIns="182880" tIns="36000" rIns="73152" bIns="36576" numCol="1" rtlCol="0" anchor="ctr" anchorCtr="0" compatLnSpc="1">
            <a:prstTxWarp prst="textNoShape">
              <a:avLst/>
            </a:prstTxWarp>
            <a:noAutofit/>
          </a:bodyPr>
          <a:lstStyle/>
          <a:p>
            <a:pPr>
              <a:buClr>
                <a:schemeClr val="tx1"/>
              </a:buClr>
            </a:pPr>
            <a:r>
              <a:rPr lang="en-US" sz="2800" dirty="0">
                <a:solidFill>
                  <a:schemeClr val="bg1"/>
                </a:solidFill>
                <a:latin typeface="+mj-lt"/>
              </a:rPr>
              <a:t>7 in 10</a:t>
            </a:r>
            <a:br>
              <a:rPr lang="en-US" sz="1600" dirty="0">
                <a:solidFill>
                  <a:schemeClr val="bg1"/>
                </a:solidFill>
              </a:rPr>
            </a:br>
            <a:r>
              <a:rPr lang="en-US" sz="1200" dirty="0">
                <a:solidFill>
                  <a:schemeClr val="bg1"/>
                </a:solidFill>
                <a:latin typeface="+mn-lt"/>
              </a:rPr>
              <a:t>of seniors 65-74 strongly believe communication technology is a good way for elderly people to overcome a crisis like this</a:t>
            </a:r>
          </a:p>
        </p:txBody>
      </p:sp>
      <p:sp>
        <p:nvSpPr>
          <p:cNvPr id="12" name="TextBox 11">
            <a:extLst>
              <a:ext uri="{FF2B5EF4-FFF2-40B4-BE49-F238E27FC236}">
                <a16:creationId xmlns:a16="http://schemas.microsoft.com/office/drawing/2014/main" id="{39A99112-78F5-445F-8C08-640AEE251DEA}"/>
              </a:ext>
            </a:extLst>
          </p:cNvPr>
          <p:cNvSpPr txBox="1"/>
          <p:nvPr/>
        </p:nvSpPr>
        <p:spPr bwMode="auto">
          <a:xfrm>
            <a:off x="3359150" y="4862891"/>
            <a:ext cx="2592388" cy="1371600"/>
          </a:xfrm>
          <a:prstGeom prst="rect">
            <a:avLst/>
          </a:prstGeom>
          <a:solidFill>
            <a:schemeClr val="tx1">
              <a:lumMod val="50000"/>
              <a:lumOff val="50000"/>
            </a:schemeClr>
          </a:solidFill>
          <a:ln w="12700">
            <a:noFill/>
            <a:miter lim="800000"/>
            <a:headEnd/>
            <a:tailEnd/>
          </a:ln>
        </p:spPr>
        <p:txBody>
          <a:bodyPr vert="horz" wrap="square" lIns="182880" tIns="36000" rIns="73152" bIns="36576" numCol="1" rtlCol="0" anchor="ctr" anchorCtr="0" compatLnSpc="1">
            <a:prstTxWarp prst="textNoShape">
              <a:avLst/>
            </a:prstTxWarp>
            <a:noAutofit/>
          </a:bodyPr>
          <a:lstStyle/>
          <a:p>
            <a:pPr marL="0" indent="0">
              <a:buClr>
                <a:schemeClr val="tx1"/>
              </a:buClr>
              <a:buNone/>
            </a:pPr>
            <a:r>
              <a:rPr lang="en-US" sz="2800" dirty="0">
                <a:solidFill>
                  <a:schemeClr val="bg1"/>
                </a:solidFill>
                <a:latin typeface="+mj-lt"/>
              </a:rPr>
              <a:t>1 in 2</a:t>
            </a:r>
          </a:p>
          <a:p>
            <a:pPr>
              <a:buClr>
                <a:schemeClr val="tx1"/>
              </a:buClr>
            </a:pPr>
            <a:r>
              <a:rPr lang="en-US" sz="1200" dirty="0">
                <a:solidFill>
                  <a:schemeClr val="bg1"/>
                </a:solidFill>
                <a:latin typeface="+mn-lt"/>
              </a:rPr>
              <a:t>of seniors 65-74 years say they wish 5G was rolled out faster during crisis</a:t>
            </a:r>
          </a:p>
        </p:txBody>
      </p:sp>
      <p:sp>
        <p:nvSpPr>
          <p:cNvPr id="13" name="TextBox 12">
            <a:extLst>
              <a:ext uri="{FF2B5EF4-FFF2-40B4-BE49-F238E27FC236}">
                <a16:creationId xmlns:a16="http://schemas.microsoft.com/office/drawing/2014/main" id="{7842A83C-F672-4DD6-A92C-F1B55E0B6204}"/>
              </a:ext>
            </a:extLst>
          </p:cNvPr>
          <p:cNvSpPr txBox="1"/>
          <p:nvPr/>
        </p:nvSpPr>
        <p:spPr bwMode="auto">
          <a:xfrm>
            <a:off x="3359150" y="3350105"/>
            <a:ext cx="2592388" cy="1371600"/>
          </a:xfrm>
          <a:prstGeom prst="rect">
            <a:avLst/>
          </a:prstGeom>
          <a:solidFill>
            <a:schemeClr val="tx1">
              <a:lumMod val="50000"/>
              <a:lumOff val="50000"/>
            </a:schemeClr>
          </a:solidFill>
          <a:ln w="12700">
            <a:noFill/>
            <a:miter lim="800000"/>
            <a:headEnd/>
            <a:tailEnd/>
          </a:ln>
        </p:spPr>
        <p:txBody>
          <a:bodyPr vert="horz" wrap="square" lIns="182880" tIns="36000" rIns="73152" bIns="36576" numCol="1" rtlCol="0" anchor="ctr" anchorCtr="0" compatLnSpc="1">
            <a:prstTxWarp prst="textNoShape">
              <a:avLst/>
            </a:prstTxWarp>
            <a:noAutofit/>
          </a:bodyPr>
          <a:lstStyle/>
          <a:p>
            <a:pPr>
              <a:buClr>
                <a:schemeClr val="tx1"/>
              </a:buClr>
            </a:pPr>
            <a:r>
              <a:rPr lang="en-US" sz="2800" dirty="0">
                <a:solidFill>
                  <a:schemeClr val="bg1"/>
                </a:solidFill>
                <a:latin typeface="+mj-lt"/>
              </a:rPr>
              <a:t>3 in 4</a:t>
            </a:r>
          </a:p>
          <a:p>
            <a:pPr>
              <a:buClr>
                <a:schemeClr val="tx1"/>
              </a:buClr>
            </a:pPr>
            <a:r>
              <a:rPr lang="en-US" sz="1200" dirty="0">
                <a:solidFill>
                  <a:schemeClr val="bg1"/>
                </a:solidFill>
                <a:latin typeface="+mn-lt"/>
              </a:rPr>
              <a:t>among seniors 65-74 years </a:t>
            </a:r>
            <a:br>
              <a:rPr lang="en-US" sz="1200" dirty="0">
                <a:solidFill>
                  <a:schemeClr val="bg1"/>
                </a:solidFill>
                <a:latin typeface="+mn-lt"/>
              </a:rPr>
            </a:br>
            <a:r>
              <a:rPr lang="en-US" sz="1200" dirty="0">
                <a:solidFill>
                  <a:schemeClr val="bg1"/>
                </a:solidFill>
                <a:latin typeface="+mn-lt"/>
              </a:rPr>
              <a:t>agree that being connected to </a:t>
            </a:r>
            <a:br>
              <a:rPr lang="en-US" sz="1200" dirty="0">
                <a:solidFill>
                  <a:schemeClr val="bg1"/>
                </a:solidFill>
                <a:latin typeface="+mn-lt"/>
              </a:rPr>
            </a:br>
            <a:r>
              <a:rPr lang="en-US" sz="1200" dirty="0">
                <a:solidFill>
                  <a:schemeClr val="bg1"/>
                </a:solidFill>
                <a:latin typeface="+mn-lt"/>
              </a:rPr>
              <a:t>the Internet is more important to them nowadays</a:t>
            </a:r>
            <a:endParaRPr lang="en-US" sz="2000" dirty="0">
              <a:solidFill>
                <a:schemeClr val="bg1"/>
              </a:solidFill>
              <a:latin typeface="+mn-lt"/>
            </a:endParaRPr>
          </a:p>
        </p:txBody>
      </p:sp>
      <p:sp>
        <p:nvSpPr>
          <p:cNvPr id="16" name="TextBox 15">
            <a:extLst>
              <a:ext uri="{FF2B5EF4-FFF2-40B4-BE49-F238E27FC236}">
                <a16:creationId xmlns:a16="http://schemas.microsoft.com/office/drawing/2014/main" id="{08B3CDED-5E79-4FE0-9B1F-2436C115A9CE}"/>
              </a:ext>
            </a:extLst>
          </p:cNvPr>
          <p:cNvSpPr txBox="1"/>
          <p:nvPr/>
        </p:nvSpPr>
        <p:spPr bwMode="auto">
          <a:xfrm>
            <a:off x="6242052" y="1837320"/>
            <a:ext cx="2592388" cy="4403705"/>
          </a:xfrm>
          <a:prstGeom prst="rect">
            <a:avLst/>
          </a:prstGeom>
          <a:solidFill>
            <a:schemeClr val="tx1">
              <a:lumMod val="50000"/>
              <a:lumOff val="50000"/>
            </a:schemeClr>
          </a:solidFill>
          <a:ln w="12700">
            <a:noFill/>
            <a:miter lim="800000"/>
            <a:headEnd/>
            <a:tailEnd/>
          </a:ln>
        </p:spPr>
        <p:txBody>
          <a:bodyPr vert="horz" wrap="square" lIns="91440" tIns="36000" rIns="91440" bIns="36576" numCol="1" rtlCol="0" anchor="ctr" anchorCtr="0" compatLnSpc="1">
            <a:prstTxWarp prst="textNoShape">
              <a:avLst/>
            </a:prstTxWarp>
            <a:noAutofit/>
          </a:bodyPr>
          <a:lstStyle/>
          <a:p>
            <a:pPr marL="0" indent="0" algn="ctr">
              <a:buClr>
                <a:schemeClr val="tx1"/>
              </a:buClr>
              <a:buNone/>
            </a:pPr>
            <a:endParaRPr lang="en-US" sz="2400" dirty="0">
              <a:solidFill>
                <a:schemeClr val="bg1"/>
              </a:solidFill>
              <a:latin typeface="+mj-lt"/>
            </a:endParaRPr>
          </a:p>
          <a:p>
            <a:pPr marL="0" indent="0" algn="ctr">
              <a:buClr>
                <a:schemeClr val="tx1"/>
              </a:buClr>
              <a:buNone/>
            </a:pPr>
            <a:r>
              <a:rPr lang="en-US" dirty="0">
                <a:solidFill>
                  <a:schemeClr val="bg1"/>
                </a:solidFill>
                <a:latin typeface="+mj-lt"/>
              </a:rPr>
              <a:t>One step further </a:t>
            </a:r>
            <a:br>
              <a:rPr lang="en-US" dirty="0">
                <a:solidFill>
                  <a:schemeClr val="bg1"/>
                </a:solidFill>
                <a:latin typeface="+mj-lt"/>
              </a:rPr>
            </a:br>
            <a:r>
              <a:rPr lang="en-US" dirty="0">
                <a:solidFill>
                  <a:schemeClr val="bg1"/>
                </a:solidFill>
                <a:latin typeface="+mj-lt"/>
              </a:rPr>
              <a:t>for a digital health </a:t>
            </a:r>
            <a:br>
              <a:rPr lang="en-US" dirty="0">
                <a:solidFill>
                  <a:schemeClr val="bg1"/>
                </a:solidFill>
                <a:latin typeface="+mj-lt"/>
              </a:rPr>
            </a:br>
            <a:r>
              <a:rPr lang="en-US" dirty="0">
                <a:solidFill>
                  <a:schemeClr val="bg1"/>
                </a:solidFill>
                <a:latin typeface="+mj-lt"/>
              </a:rPr>
              <a:t>life for seniors</a:t>
            </a:r>
            <a:endParaRPr lang="en-US" sz="1050" dirty="0">
              <a:solidFill>
                <a:schemeClr val="bg1"/>
              </a:solidFill>
            </a:endParaRPr>
          </a:p>
        </p:txBody>
      </p:sp>
      <p:pic>
        <p:nvPicPr>
          <p:cNvPr id="17" name="Picture Placeholder 27">
            <a:extLst>
              <a:ext uri="{FF2B5EF4-FFF2-40B4-BE49-F238E27FC236}">
                <a16:creationId xmlns:a16="http://schemas.microsoft.com/office/drawing/2014/main" id="{C7DA2378-107A-4DE4-B9F1-F3AC8B1F5E2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068091" y="2857575"/>
            <a:ext cx="940311" cy="940311"/>
          </a:xfrm>
          <a:prstGeom prst="rect">
            <a:avLst/>
          </a:prstGeom>
        </p:spPr>
      </p:pic>
      <p:sp>
        <p:nvSpPr>
          <p:cNvPr id="18" name="TextBox 17">
            <a:extLst>
              <a:ext uri="{FF2B5EF4-FFF2-40B4-BE49-F238E27FC236}">
                <a16:creationId xmlns:a16="http://schemas.microsoft.com/office/drawing/2014/main" id="{98E58513-272F-4AAA-98F2-9B66C3933F52}"/>
              </a:ext>
            </a:extLst>
          </p:cNvPr>
          <p:cNvSpPr txBox="1"/>
          <p:nvPr/>
        </p:nvSpPr>
        <p:spPr bwMode="auto">
          <a:xfrm>
            <a:off x="9355071" y="2857575"/>
            <a:ext cx="2359092" cy="2363194"/>
          </a:xfrm>
          <a:prstGeom prst="ellipse">
            <a:avLst/>
          </a:prstGeom>
          <a:solidFill>
            <a:schemeClr val="accent1"/>
          </a:solidFill>
          <a:ln w="12700">
            <a:noFill/>
            <a:miter lim="800000"/>
            <a:headEnd/>
            <a:tailEnd/>
          </a:ln>
        </p:spPr>
        <p:txBody>
          <a:bodyPr vert="horz" wrap="square" lIns="91440" tIns="36000" rIns="91440" bIns="36576" numCol="1" rtlCol="0" anchor="ctr" anchorCtr="0" compatLnSpc="1">
            <a:prstTxWarp prst="textNoShape">
              <a:avLst/>
            </a:prstTxWarp>
            <a:noAutofit/>
          </a:bodyPr>
          <a:lstStyle/>
          <a:p>
            <a:pPr algn="ctr">
              <a:buClr>
                <a:schemeClr val="tx1"/>
              </a:buClr>
            </a:pPr>
            <a:r>
              <a:rPr lang="en-US" dirty="0">
                <a:solidFill>
                  <a:schemeClr val="bg1"/>
                </a:solidFill>
                <a:latin typeface="+mn-lt"/>
              </a:rPr>
              <a:t>Reliable network for seniors on the public health agenda?</a:t>
            </a:r>
            <a:endParaRPr lang="en-US" sz="1050" dirty="0">
              <a:solidFill>
                <a:schemeClr val="bg1"/>
              </a:solidFill>
              <a:latin typeface="+mn-lt"/>
            </a:endParaRPr>
          </a:p>
        </p:txBody>
      </p:sp>
      <p:sp>
        <p:nvSpPr>
          <p:cNvPr id="19" name="Isosceles Triangle 18">
            <a:extLst>
              <a:ext uri="{FF2B5EF4-FFF2-40B4-BE49-F238E27FC236}">
                <a16:creationId xmlns:a16="http://schemas.microsoft.com/office/drawing/2014/main" id="{C34BF80A-B26B-4228-9E40-9EE8586D24D0}"/>
              </a:ext>
            </a:extLst>
          </p:cNvPr>
          <p:cNvSpPr/>
          <p:nvPr/>
        </p:nvSpPr>
        <p:spPr bwMode="auto">
          <a:xfrm rot="5400000">
            <a:off x="8994367" y="3970065"/>
            <a:ext cx="237352" cy="138214"/>
          </a:xfrm>
          <a:prstGeom prst="triangle">
            <a:avLst/>
          </a:prstGeom>
          <a:solidFill>
            <a:schemeClr val="bg2">
              <a:lumMod val="2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err="1">
              <a:ln>
                <a:noFill/>
              </a:ln>
              <a:solidFill>
                <a:schemeClr val="bg1"/>
              </a:solidFill>
              <a:effectLst/>
              <a:latin typeface="+mn-lt"/>
            </a:endParaRPr>
          </a:p>
        </p:txBody>
      </p:sp>
      <p:sp>
        <p:nvSpPr>
          <p:cNvPr id="14" name="Rectangle 13">
            <a:extLst>
              <a:ext uri="{FF2B5EF4-FFF2-40B4-BE49-F238E27FC236}">
                <a16:creationId xmlns:a16="http://schemas.microsoft.com/office/drawing/2014/main" id="{A1791E1D-7894-4A4F-9814-FEC2DB7B22BD}"/>
              </a:ext>
            </a:extLst>
          </p:cNvPr>
          <p:cNvSpPr/>
          <p:nvPr/>
        </p:nvSpPr>
        <p:spPr>
          <a:xfrm>
            <a:off x="2556914" y="6406565"/>
            <a:ext cx="7078172" cy="338554"/>
          </a:xfrm>
          <a:prstGeom prst="rect">
            <a:avLst/>
          </a:prstGeom>
        </p:spPr>
        <p:txBody>
          <a:bodyPr wrap="square">
            <a:spAutoFit/>
          </a:bodyPr>
          <a:lstStyle/>
          <a:p>
            <a:pPr algn="l">
              <a:buClr>
                <a:schemeClr val="tx1"/>
              </a:buClr>
            </a:pPr>
            <a:r>
              <a:rPr lang="sv-SE" sz="800" dirty="0">
                <a:solidFill>
                  <a:schemeClr val="tx2"/>
                </a:solidFill>
                <a:latin typeface="+mn-lt"/>
              </a:rPr>
              <a:t>Base: Smartphone users </a:t>
            </a:r>
            <a:r>
              <a:rPr lang="sv-SE" sz="800" dirty="0" err="1">
                <a:solidFill>
                  <a:schemeClr val="tx2"/>
                </a:solidFill>
                <a:latin typeface="+mn-lt"/>
              </a:rPr>
              <a:t>aged</a:t>
            </a:r>
            <a:r>
              <a:rPr lang="sv-SE" sz="800" dirty="0">
                <a:solidFill>
                  <a:schemeClr val="tx2"/>
                </a:solidFill>
                <a:latin typeface="+mn-lt"/>
              </a:rPr>
              <a:t> 65–74 </a:t>
            </a:r>
            <a:r>
              <a:rPr lang="sv-SE" sz="800" dirty="0" err="1">
                <a:solidFill>
                  <a:schemeClr val="tx2"/>
                </a:solidFill>
                <a:latin typeface="+mn-lt"/>
              </a:rPr>
              <a:t>years</a:t>
            </a:r>
            <a:r>
              <a:rPr lang="sv-SE" sz="800" dirty="0">
                <a:solidFill>
                  <a:schemeClr val="tx2"/>
                </a:solidFill>
                <a:latin typeface="+mn-lt"/>
              </a:rPr>
              <a:t> within Brazil, China, France, Germany, India, </a:t>
            </a:r>
            <a:r>
              <a:rPr lang="en-US" sz="800" dirty="0">
                <a:solidFill>
                  <a:schemeClr val="tx2"/>
                </a:solidFill>
                <a:latin typeface="+mn-lt"/>
              </a:rPr>
              <a:t>Italy, South Korea, Spain, Sweden, UK and US</a:t>
            </a:r>
            <a:endParaRPr lang="sv-SE" sz="800" dirty="0">
              <a:solidFill>
                <a:schemeClr val="tx2"/>
              </a:solidFill>
              <a:latin typeface="+mn-lt"/>
            </a:endParaRPr>
          </a:p>
          <a:p>
            <a:pPr algn="l">
              <a:buClr>
                <a:schemeClr val="tx1"/>
              </a:buClr>
            </a:pPr>
            <a:r>
              <a:rPr lang="sv-SE" sz="800" dirty="0">
                <a:solidFill>
                  <a:schemeClr val="tx2"/>
                </a:solidFill>
                <a:latin typeface="+mn-lt"/>
              </a:rPr>
              <a:t>Source: Ericsson Consumer &amp; IndustryLab, Keeping consumer connected in a COVID-19 context (Mid-April 2020) </a:t>
            </a:r>
          </a:p>
        </p:txBody>
      </p:sp>
      <p:pic>
        <p:nvPicPr>
          <p:cNvPr id="20" name="Picture 19">
            <a:extLst>
              <a:ext uri="{FF2B5EF4-FFF2-40B4-BE49-F238E27FC236}">
                <a16:creationId xmlns:a16="http://schemas.microsoft.com/office/drawing/2014/main" id="{9287F5A5-7280-4959-8479-21ACEDCBEF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9598" y="4227239"/>
            <a:ext cx="2592387" cy="1995981"/>
          </a:xfrm>
          <a:prstGeom prst="rect">
            <a:avLst/>
          </a:prstGeom>
        </p:spPr>
      </p:pic>
      <p:pic>
        <p:nvPicPr>
          <p:cNvPr id="21" name="Picture 20" descr="A picture containing person, indoor, hand&#10;&#10;Description automatically generated">
            <a:extLst>
              <a:ext uri="{FF2B5EF4-FFF2-40B4-BE49-F238E27FC236}">
                <a16:creationId xmlns:a16="http://schemas.microsoft.com/office/drawing/2014/main" id="{869BC0F7-CFF3-44E8-BABB-43BCB4C0C88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479" y="1845874"/>
            <a:ext cx="2601355" cy="2209291"/>
          </a:xfrm>
          <a:prstGeom prst="rect">
            <a:avLst/>
          </a:prstGeom>
        </p:spPr>
      </p:pic>
    </p:spTree>
    <p:custDataLst>
      <p:custData r:id="rId1"/>
      <p:custData r:id="rId2"/>
    </p:custDataLst>
    <p:extLst>
      <p:ext uri="{BB962C8B-B14F-4D97-AF65-F5344CB8AC3E}">
        <p14:creationId xmlns:p14="http://schemas.microsoft.com/office/powerpoint/2010/main" val="32750459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6FF69E04-8523-4965-90ED-73D4F9BAE271}"/>
              </a:ext>
            </a:extLst>
          </p:cNvPr>
          <p:cNvSpPr>
            <a:spLocks noGrp="1"/>
          </p:cNvSpPr>
          <p:nvPr>
            <p:ph type="subTitle" idx="1"/>
          </p:nvPr>
        </p:nvSpPr>
        <p:spPr/>
        <p:txBody>
          <a:bodyPr>
            <a:normAutofit lnSpcReduction="10000"/>
          </a:bodyPr>
          <a:lstStyle/>
          <a:p>
            <a:endParaRPr lang="en-US" dirty="0"/>
          </a:p>
        </p:txBody>
      </p:sp>
    </p:spTree>
    <p:custDataLst>
      <p:custData r:id="rId1"/>
      <p:custData r:id="rId2"/>
    </p:custDataLst>
    <p:extLst>
      <p:ext uri="{BB962C8B-B14F-4D97-AF65-F5344CB8AC3E}">
        <p14:creationId xmlns:p14="http://schemas.microsoft.com/office/powerpoint/2010/main" val="1383928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7D8F52-F6B9-4A74-A6A9-11AB4F7B6FF7}"/>
              </a:ext>
            </a:extLst>
          </p:cNvPr>
          <p:cNvSpPr>
            <a:spLocks noGrp="1"/>
          </p:cNvSpPr>
          <p:nvPr>
            <p:ph type="title"/>
          </p:nvPr>
        </p:nvSpPr>
        <p:spPr/>
        <p:txBody>
          <a:bodyPr/>
          <a:lstStyle/>
          <a:p>
            <a:r>
              <a:rPr lang="en-US"/>
              <a:t>Opinions of 200 million seniors globally</a:t>
            </a:r>
          </a:p>
        </p:txBody>
      </p:sp>
      <p:sp>
        <p:nvSpPr>
          <p:cNvPr id="13" name="Content Placeholder 1">
            <a:extLst>
              <a:ext uri="{FF2B5EF4-FFF2-40B4-BE49-F238E27FC236}">
                <a16:creationId xmlns:a16="http://schemas.microsoft.com/office/drawing/2014/main" id="{C4B76D9E-8131-4ADE-878C-1EE802EFF8E0}"/>
              </a:ext>
            </a:extLst>
          </p:cNvPr>
          <p:cNvSpPr txBox="1">
            <a:spLocks/>
          </p:cNvSpPr>
          <p:nvPr/>
        </p:nvSpPr>
        <p:spPr>
          <a:xfrm>
            <a:off x="487285" y="1854639"/>
            <a:ext cx="3157664" cy="4382649"/>
          </a:xfrm>
          <a:prstGeom prst="rect">
            <a:avLst/>
          </a:prstGeom>
          <a:solidFill>
            <a:schemeClr val="accent1"/>
          </a:solidFill>
          <a:ln>
            <a:solidFill>
              <a:schemeClr val="accent1"/>
            </a:solidFill>
          </a:ln>
        </p:spPr>
        <p:txBody>
          <a:bodyPr lIns="91440" tIns="91440" rIns="91440" bIns="91440" anchor="ct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spcAft>
                <a:spcPts val="0"/>
              </a:spcAft>
              <a:buClr>
                <a:schemeClr val="bg1"/>
              </a:buClr>
              <a:buNone/>
            </a:pPr>
            <a:r>
              <a:rPr lang="en-US" sz="1800" b="1" spc="0" dirty="0">
                <a:solidFill>
                  <a:schemeClr val="bg1"/>
                </a:solidFill>
              </a:rPr>
              <a:t>Methodology</a:t>
            </a:r>
            <a:r>
              <a:rPr lang="en-US" sz="1400" b="1" spc="0" dirty="0">
                <a:solidFill>
                  <a:schemeClr val="bg1"/>
                </a:solidFill>
              </a:rPr>
              <a:t>	</a:t>
            </a:r>
          </a:p>
          <a:p>
            <a:pPr marL="0" indent="0" fontAlgn="auto">
              <a:spcAft>
                <a:spcPts val="0"/>
              </a:spcAft>
              <a:buClr>
                <a:srgbClr val="FFFFFF"/>
              </a:buClr>
              <a:buNone/>
            </a:pPr>
            <a:r>
              <a:rPr lang="en-US" sz="1400" b="1" kern="1200" spc="0" dirty="0">
                <a:solidFill>
                  <a:srgbClr val="FFFFFF"/>
                </a:solidFill>
              </a:rPr>
              <a:t>Target group – Digital seniors</a:t>
            </a:r>
          </a:p>
          <a:p>
            <a:pPr marL="119063" indent="-119063" fontAlgn="auto">
              <a:spcAft>
                <a:spcPts val="0"/>
              </a:spcAft>
              <a:buClr>
                <a:srgbClr val="FFFFFF"/>
              </a:buClr>
              <a:buFont typeface="Arial" panose="020B0604020202020204" pitchFamily="34" charset="0"/>
              <a:buChar char="•"/>
            </a:pPr>
            <a:r>
              <a:rPr lang="en-US" sz="1400" kern="1200" spc="0" dirty="0">
                <a:solidFill>
                  <a:srgbClr val="FFFFFF"/>
                </a:solidFill>
              </a:rPr>
              <a:t>Internet users aged 65-74 years old across 8 countries </a:t>
            </a:r>
            <a:endParaRPr lang="en-US" sz="1400" kern="1200" spc="0" dirty="0">
              <a:solidFill>
                <a:schemeClr val="bg1"/>
              </a:solidFill>
            </a:endParaRPr>
          </a:p>
          <a:p>
            <a:pPr marL="0" indent="0" fontAlgn="auto">
              <a:spcAft>
                <a:spcPts val="0"/>
              </a:spcAft>
              <a:buClr>
                <a:srgbClr val="FFFFFF"/>
              </a:buClr>
              <a:buNone/>
            </a:pPr>
            <a:r>
              <a:rPr lang="en-US" sz="1400" b="1" kern="1200" spc="0" dirty="0">
                <a:solidFill>
                  <a:srgbClr val="FFFFFF"/>
                </a:solidFill>
              </a:rPr>
              <a:t>Expert interviews 2019</a:t>
            </a:r>
          </a:p>
          <a:p>
            <a:pPr marL="119063" indent="-119063" fontAlgn="auto">
              <a:spcAft>
                <a:spcPts val="0"/>
              </a:spcAft>
              <a:buClr>
                <a:srgbClr val="FFFFFF"/>
              </a:buClr>
              <a:buFont typeface="Arial" panose="020B0604020202020204" pitchFamily="34" charset="0"/>
              <a:buChar char="•"/>
            </a:pPr>
            <a:r>
              <a:rPr lang="en-US" sz="1400" kern="1200" spc="0" dirty="0">
                <a:solidFill>
                  <a:srgbClr val="FFFFFF"/>
                </a:solidFill>
              </a:rPr>
              <a:t>Individuals from companies </a:t>
            </a:r>
            <a:br>
              <a:rPr lang="en-US" sz="1400" kern="1200" spc="0" dirty="0">
                <a:solidFill>
                  <a:srgbClr val="FFFFFF"/>
                </a:solidFill>
              </a:rPr>
            </a:br>
            <a:r>
              <a:rPr lang="en-US" sz="1400" kern="1200" spc="0" dirty="0">
                <a:solidFill>
                  <a:srgbClr val="FFFFFF"/>
                </a:solidFill>
              </a:rPr>
              <a:t>and institutions</a:t>
            </a:r>
          </a:p>
          <a:p>
            <a:pPr marL="0" indent="0" fontAlgn="auto">
              <a:spcAft>
                <a:spcPts val="0"/>
              </a:spcAft>
              <a:buClr>
                <a:srgbClr val="FFFFFF"/>
              </a:buClr>
              <a:buNone/>
            </a:pPr>
            <a:r>
              <a:rPr lang="en-US" sz="1400" b="1" kern="1200" spc="0" dirty="0">
                <a:solidFill>
                  <a:srgbClr val="FFFFFF"/>
                </a:solidFill>
              </a:rPr>
              <a:t>Qualitative research 2019</a:t>
            </a:r>
          </a:p>
          <a:p>
            <a:pPr marL="119063" indent="-119063" fontAlgn="auto">
              <a:spcAft>
                <a:spcPts val="0"/>
              </a:spcAft>
              <a:buClr>
                <a:srgbClr val="FFFFFF"/>
              </a:buClr>
              <a:buFont typeface="Arial" panose="020B0604020202020204" pitchFamily="34" charset="0"/>
              <a:buChar char="•"/>
            </a:pPr>
            <a:r>
              <a:rPr lang="en-US" sz="1400" kern="1200" spc="0" dirty="0">
                <a:solidFill>
                  <a:srgbClr val="FFFFFF"/>
                </a:solidFill>
              </a:rPr>
              <a:t>Explorative with two focus groups in Stockholm incl video interviews</a:t>
            </a:r>
          </a:p>
          <a:p>
            <a:pPr marL="0" indent="0" fontAlgn="auto">
              <a:spcAft>
                <a:spcPts val="0"/>
              </a:spcAft>
              <a:buClr>
                <a:srgbClr val="FFFFFF"/>
              </a:buClr>
              <a:buNone/>
            </a:pPr>
            <a:r>
              <a:rPr lang="en-US" sz="1400" b="1" kern="1200" spc="0" dirty="0">
                <a:solidFill>
                  <a:srgbClr val="FFFFFF"/>
                </a:solidFill>
              </a:rPr>
              <a:t>Quantitative research 2019</a:t>
            </a:r>
          </a:p>
          <a:p>
            <a:pPr marL="119063" indent="-119063" fontAlgn="auto">
              <a:spcAft>
                <a:spcPts val="0"/>
              </a:spcAft>
              <a:buClr>
                <a:srgbClr val="FFFFFF"/>
              </a:buClr>
              <a:buFont typeface="Arial" panose="020B0604020202020204" pitchFamily="34" charset="0"/>
              <a:buChar char="•"/>
            </a:pPr>
            <a:r>
              <a:rPr lang="en-US" sz="1400" kern="1200" spc="0" dirty="0">
                <a:solidFill>
                  <a:srgbClr val="FFFFFF"/>
                </a:solidFill>
              </a:rPr>
              <a:t>Online interviews with digital seniors. Sampling 4 000 </a:t>
            </a:r>
            <a:br>
              <a:rPr lang="en-US" sz="1400" kern="1200" spc="0" dirty="0">
                <a:solidFill>
                  <a:srgbClr val="FFFFFF"/>
                </a:solidFill>
              </a:rPr>
            </a:br>
            <a:r>
              <a:rPr lang="en-US" sz="1400" kern="1200" spc="0" dirty="0">
                <a:solidFill>
                  <a:srgbClr val="FFFFFF"/>
                </a:solidFill>
              </a:rPr>
              <a:t>individuals in total</a:t>
            </a:r>
          </a:p>
          <a:p>
            <a:pPr marL="0" indent="0" fontAlgn="auto">
              <a:spcAft>
                <a:spcPts val="0"/>
              </a:spcAft>
              <a:buClr>
                <a:srgbClr val="FFFFFF"/>
              </a:buClr>
              <a:buNone/>
            </a:pPr>
            <a:r>
              <a:rPr lang="en-US" sz="1400" b="1" kern="1200" spc="0" dirty="0">
                <a:solidFill>
                  <a:srgbClr val="FFFFFF"/>
                </a:solidFill>
              </a:rPr>
              <a:t>Database 2001-2020</a:t>
            </a:r>
          </a:p>
          <a:p>
            <a:pPr marL="119063" indent="-119063" fontAlgn="auto">
              <a:spcAft>
                <a:spcPts val="0"/>
              </a:spcAft>
              <a:buClr>
                <a:srgbClr val="FFFFFF"/>
              </a:buClr>
              <a:buFont typeface="Arial" panose="020B0604020202020204" pitchFamily="34" charset="0"/>
              <a:buChar char="•"/>
            </a:pPr>
            <a:r>
              <a:rPr lang="en-US" sz="1400" kern="1200" spc="0" dirty="0">
                <a:solidFill>
                  <a:srgbClr val="FFFFFF"/>
                </a:solidFill>
              </a:rPr>
              <a:t>Additional survey data from Consumer Lab Analytical platform</a:t>
            </a:r>
          </a:p>
        </p:txBody>
      </p:sp>
      <p:sp>
        <p:nvSpPr>
          <p:cNvPr id="72" name="Freeform: Shape 71">
            <a:extLst>
              <a:ext uri="{FF2B5EF4-FFF2-40B4-BE49-F238E27FC236}">
                <a16:creationId xmlns:a16="http://schemas.microsoft.com/office/drawing/2014/main" id="{23C95943-8DE9-4BCD-8BE1-766A526429E2}"/>
              </a:ext>
            </a:extLst>
          </p:cNvPr>
          <p:cNvSpPr/>
          <p:nvPr/>
        </p:nvSpPr>
        <p:spPr>
          <a:xfrm>
            <a:off x="4934470" y="3956575"/>
            <a:ext cx="1812227" cy="2109983"/>
          </a:xfrm>
          <a:custGeom>
            <a:avLst/>
            <a:gdLst/>
            <a:ahLst/>
            <a:cxnLst/>
            <a:rect l="0" t="0" r="0" b="0"/>
            <a:pathLst>
              <a:path w="2072997" h="2413599">
                <a:moveTo>
                  <a:pt x="1893487" y="866338"/>
                </a:moveTo>
                <a:cubicBezTo>
                  <a:pt x="1890415" y="863266"/>
                  <a:pt x="1886408" y="861663"/>
                  <a:pt x="1882134" y="861663"/>
                </a:cubicBezTo>
                <a:lnTo>
                  <a:pt x="1749900" y="861663"/>
                </a:lnTo>
                <a:cubicBezTo>
                  <a:pt x="1745626" y="861663"/>
                  <a:pt x="1741619" y="859927"/>
                  <a:pt x="1738547" y="856988"/>
                </a:cubicBezTo>
                <a:lnTo>
                  <a:pt x="1603642" y="722083"/>
                </a:lnTo>
                <a:cubicBezTo>
                  <a:pt x="1600570" y="719011"/>
                  <a:pt x="1596562" y="717408"/>
                  <a:pt x="1592288" y="717408"/>
                </a:cubicBezTo>
                <a:lnTo>
                  <a:pt x="1514818" y="717408"/>
                </a:lnTo>
                <a:cubicBezTo>
                  <a:pt x="1510544" y="717408"/>
                  <a:pt x="1506536" y="715672"/>
                  <a:pt x="1503465" y="712733"/>
                </a:cubicBezTo>
                <a:lnTo>
                  <a:pt x="1361881" y="571150"/>
                </a:lnTo>
                <a:cubicBezTo>
                  <a:pt x="1358809" y="568078"/>
                  <a:pt x="1354802" y="566475"/>
                  <a:pt x="1350528" y="566475"/>
                </a:cubicBezTo>
                <a:lnTo>
                  <a:pt x="1063353" y="566475"/>
                </a:lnTo>
                <a:cubicBezTo>
                  <a:pt x="1059079" y="566475"/>
                  <a:pt x="1055072" y="568211"/>
                  <a:pt x="1052000" y="571150"/>
                </a:cubicBezTo>
                <a:lnTo>
                  <a:pt x="1010593" y="612556"/>
                </a:lnTo>
                <a:cubicBezTo>
                  <a:pt x="1004316" y="618834"/>
                  <a:pt x="994164" y="618834"/>
                  <a:pt x="987886" y="612556"/>
                </a:cubicBezTo>
                <a:lnTo>
                  <a:pt x="953158" y="577828"/>
                </a:lnTo>
                <a:cubicBezTo>
                  <a:pt x="946881" y="571550"/>
                  <a:pt x="936729" y="571550"/>
                  <a:pt x="930452" y="577828"/>
                </a:cubicBezTo>
                <a:lnTo>
                  <a:pt x="902402" y="605878"/>
                </a:lnTo>
                <a:cubicBezTo>
                  <a:pt x="896124" y="612155"/>
                  <a:pt x="885973" y="612155"/>
                  <a:pt x="879695" y="605878"/>
                </a:cubicBezTo>
                <a:lnTo>
                  <a:pt x="860995" y="587178"/>
                </a:lnTo>
                <a:cubicBezTo>
                  <a:pt x="857923" y="584106"/>
                  <a:pt x="856321" y="580099"/>
                  <a:pt x="856321" y="575825"/>
                </a:cubicBezTo>
                <a:lnTo>
                  <a:pt x="856321" y="460955"/>
                </a:lnTo>
                <a:cubicBezTo>
                  <a:pt x="856321" y="452139"/>
                  <a:pt x="849108" y="444927"/>
                  <a:pt x="840292" y="444927"/>
                </a:cubicBezTo>
                <a:lnTo>
                  <a:pt x="764158" y="444927"/>
                </a:lnTo>
                <a:cubicBezTo>
                  <a:pt x="755342" y="444927"/>
                  <a:pt x="748129" y="437714"/>
                  <a:pt x="748129" y="428898"/>
                </a:cubicBezTo>
                <a:lnTo>
                  <a:pt x="748129" y="318036"/>
                </a:lnTo>
                <a:cubicBezTo>
                  <a:pt x="748129" y="309220"/>
                  <a:pt x="740916" y="302007"/>
                  <a:pt x="732101" y="302007"/>
                </a:cubicBezTo>
                <a:lnTo>
                  <a:pt x="694701" y="302007"/>
                </a:lnTo>
                <a:cubicBezTo>
                  <a:pt x="685886" y="302007"/>
                  <a:pt x="678673" y="309220"/>
                  <a:pt x="678673" y="318036"/>
                </a:cubicBezTo>
                <a:lnTo>
                  <a:pt x="678673" y="358106"/>
                </a:lnTo>
                <a:cubicBezTo>
                  <a:pt x="678673" y="366922"/>
                  <a:pt x="671460" y="374135"/>
                  <a:pt x="662645" y="374135"/>
                </a:cubicBezTo>
                <a:lnTo>
                  <a:pt x="610553" y="374135"/>
                </a:lnTo>
                <a:cubicBezTo>
                  <a:pt x="606279" y="374135"/>
                  <a:pt x="602271" y="372398"/>
                  <a:pt x="599199" y="369460"/>
                </a:cubicBezTo>
                <a:lnTo>
                  <a:pt x="509708" y="279968"/>
                </a:lnTo>
                <a:cubicBezTo>
                  <a:pt x="506636" y="276896"/>
                  <a:pt x="505033" y="272889"/>
                  <a:pt x="505033" y="268615"/>
                </a:cubicBezTo>
                <a:lnTo>
                  <a:pt x="505033" y="227208"/>
                </a:lnTo>
                <a:lnTo>
                  <a:pt x="293993" y="16169"/>
                </a:lnTo>
                <a:cubicBezTo>
                  <a:pt x="283708" y="5884"/>
                  <a:pt x="269817" y="140"/>
                  <a:pt x="255258" y="140"/>
                </a:cubicBezTo>
                <a:lnTo>
                  <a:pt x="140" y="140"/>
                </a:lnTo>
                <a:lnTo>
                  <a:pt x="440118" y="440252"/>
                </a:lnTo>
                <a:cubicBezTo>
                  <a:pt x="443190" y="443324"/>
                  <a:pt x="447197" y="444927"/>
                  <a:pt x="451472" y="444927"/>
                </a:cubicBezTo>
                <a:lnTo>
                  <a:pt x="579698" y="444927"/>
                </a:lnTo>
                <a:cubicBezTo>
                  <a:pt x="583972" y="444927"/>
                  <a:pt x="587979" y="446663"/>
                  <a:pt x="591052" y="449601"/>
                </a:cubicBezTo>
                <a:lnTo>
                  <a:pt x="641808" y="500358"/>
                </a:lnTo>
                <a:cubicBezTo>
                  <a:pt x="644880" y="503430"/>
                  <a:pt x="648887" y="505033"/>
                  <a:pt x="653161" y="505033"/>
                </a:cubicBezTo>
                <a:lnTo>
                  <a:pt x="723953" y="505033"/>
                </a:lnTo>
                <a:cubicBezTo>
                  <a:pt x="728227" y="505033"/>
                  <a:pt x="732234" y="506769"/>
                  <a:pt x="735307" y="509708"/>
                </a:cubicBezTo>
                <a:lnTo>
                  <a:pt x="881565" y="655966"/>
                </a:lnTo>
                <a:cubicBezTo>
                  <a:pt x="887843" y="662244"/>
                  <a:pt x="897994" y="662244"/>
                  <a:pt x="904272" y="655966"/>
                </a:cubicBezTo>
                <a:lnTo>
                  <a:pt x="919632" y="640606"/>
                </a:lnTo>
                <a:cubicBezTo>
                  <a:pt x="925910" y="634328"/>
                  <a:pt x="936062" y="634328"/>
                  <a:pt x="942339" y="640606"/>
                </a:cubicBezTo>
                <a:lnTo>
                  <a:pt x="971725" y="669991"/>
                </a:lnTo>
                <a:cubicBezTo>
                  <a:pt x="974797" y="673063"/>
                  <a:pt x="976399" y="677070"/>
                  <a:pt x="976399" y="681344"/>
                </a:cubicBezTo>
                <a:lnTo>
                  <a:pt x="976399" y="810907"/>
                </a:lnTo>
                <a:cubicBezTo>
                  <a:pt x="976399" y="815181"/>
                  <a:pt x="974663" y="819188"/>
                  <a:pt x="971725" y="822260"/>
                </a:cubicBezTo>
                <a:lnTo>
                  <a:pt x="923640" y="870345"/>
                </a:lnTo>
                <a:cubicBezTo>
                  <a:pt x="920567" y="873417"/>
                  <a:pt x="918965" y="877424"/>
                  <a:pt x="918965" y="881699"/>
                </a:cubicBezTo>
                <a:lnTo>
                  <a:pt x="918965" y="1040646"/>
                </a:lnTo>
                <a:cubicBezTo>
                  <a:pt x="918965" y="1044920"/>
                  <a:pt x="920701" y="1048928"/>
                  <a:pt x="923640" y="1052000"/>
                </a:cubicBezTo>
                <a:lnTo>
                  <a:pt x="1176086" y="1304446"/>
                </a:lnTo>
                <a:cubicBezTo>
                  <a:pt x="1179158" y="1307518"/>
                  <a:pt x="1180761" y="1311525"/>
                  <a:pt x="1180761" y="1315799"/>
                </a:cubicBezTo>
                <a:lnTo>
                  <a:pt x="1180761" y="1552217"/>
                </a:lnTo>
                <a:cubicBezTo>
                  <a:pt x="1180761" y="1556491"/>
                  <a:pt x="1179024" y="1560498"/>
                  <a:pt x="1176086" y="1563571"/>
                </a:cubicBezTo>
                <a:lnTo>
                  <a:pt x="1140022" y="1599634"/>
                </a:lnTo>
                <a:cubicBezTo>
                  <a:pt x="1136950" y="1602707"/>
                  <a:pt x="1135347" y="1606714"/>
                  <a:pt x="1135347" y="1610988"/>
                </a:cubicBezTo>
                <a:lnTo>
                  <a:pt x="1135347" y="1835384"/>
                </a:lnTo>
                <a:cubicBezTo>
                  <a:pt x="1135347" y="1839659"/>
                  <a:pt x="1133611" y="1843666"/>
                  <a:pt x="1130672" y="1846738"/>
                </a:cubicBezTo>
                <a:lnTo>
                  <a:pt x="1055873" y="1921537"/>
                </a:lnTo>
                <a:cubicBezTo>
                  <a:pt x="1052801" y="1924609"/>
                  <a:pt x="1051198" y="1928616"/>
                  <a:pt x="1051198" y="1932890"/>
                </a:cubicBezTo>
                <a:lnTo>
                  <a:pt x="1051198" y="2320242"/>
                </a:lnTo>
                <a:cubicBezTo>
                  <a:pt x="1051198" y="2324516"/>
                  <a:pt x="1052935" y="2328523"/>
                  <a:pt x="1055873" y="2331595"/>
                </a:cubicBezTo>
                <a:lnTo>
                  <a:pt x="1133344" y="2409065"/>
                </a:lnTo>
                <a:cubicBezTo>
                  <a:pt x="1136416" y="2412137"/>
                  <a:pt x="1140423" y="2413740"/>
                  <a:pt x="1144697" y="2413740"/>
                </a:cubicBezTo>
                <a:lnTo>
                  <a:pt x="1271588" y="2413740"/>
                </a:lnTo>
                <a:cubicBezTo>
                  <a:pt x="1285880" y="2413740"/>
                  <a:pt x="1293093" y="2396510"/>
                  <a:pt x="1282941" y="2386358"/>
                </a:cubicBezTo>
                <a:lnTo>
                  <a:pt x="1186104" y="2289521"/>
                </a:lnTo>
                <a:cubicBezTo>
                  <a:pt x="1179826" y="2283243"/>
                  <a:pt x="1179826" y="2273091"/>
                  <a:pt x="1186104" y="2266814"/>
                </a:cubicBezTo>
                <a:lnTo>
                  <a:pt x="1282941" y="2169976"/>
                </a:lnTo>
                <a:cubicBezTo>
                  <a:pt x="1289219" y="2163698"/>
                  <a:pt x="1289219" y="2153547"/>
                  <a:pt x="1282941" y="2147269"/>
                </a:cubicBezTo>
                <a:lnTo>
                  <a:pt x="1260235" y="2124562"/>
                </a:lnTo>
                <a:cubicBezTo>
                  <a:pt x="1253957" y="2118285"/>
                  <a:pt x="1253957" y="2108133"/>
                  <a:pt x="1260235" y="2101855"/>
                </a:cubicBezTo>
                <a:lnTo>
                  <a:pt x="1960138" y="1401952"/>
                </a:lnTo>
                <a:cubicBezTo>
                  <a:pt x="1963211" y="1398879"/>
                  <a:pt x="1964813" y="1394872"/>
                  <a:pt x="1964813" y="1390598"/>
                </a:cubicBezTo>
                <a:lnTo>
                  <a:pt x="1964813" y="1175551"/>
                </a:lnTo>
                <a:cubicBezTo>
                  <a:pt x="1964813" y="1171277"/>
                  <a:pt x="1966550" y="1167270"/>
                  <a:pt x="1969488" y="1164198"/>
                </a:cubicBezTo>
                <a:lnTo>
                  <a:pt x="2068998" y="1064689"/>
                </a:lnTo>
                <a:cubicBezTo>
                  <a:pt x="2075275" y="1058411"/>
                  <a:pt x="2075275" y="1048260"/>
                  <a:pt x="2068998" y="1041982"/>
                </a:cubicBezTo>
                <a:lnTo>
                  <a:pt x="1893487" y="866338"/>
                </a:lnTo>
                <a:close/>
              </a:path>
            </a:pathLst>
          </a:custGeom>
          <a:solidFill>
            <a:schemeClr val="tx1">
              <a:lumMod val="10000"/>
              <a:lumOff val="90000"/>
            </a:schemeClr>
          </a:solidFill>
          <a:ln w="3175" cap="flat">
            <a:solidFill>
              <a:schemeClr val="bg1">
                <a:lumMod val="95000"/>
              </a:schemeClr>
            </a:solidFill>
            <a:prstDash val="solid"/>
            <a:miter/>
          </a:ln>
        </p:spPr>
        <p:txBody>
          <a:bodyPr/>
          <a:lstStyle/>
          <a:p>
            <a:endParaRPr lang="en-US" sz="1200">
              <a:latin typeface="+mn-lt"/>
            </a:endParaRPr>
          </a:p>
        </p:txBody>
      </p:sp>
      <p:sp>
        <p:nvSpPr>
          <p:cNvPr id="73" name="Freeform: Shape 72">
            <a:extLst>
              <a:ext uri="{FF2B5EF4-FFF2-40B4-BE49-F238E27FC236}">
                <a16:creationId xmlns:a16="http://schemas.microsoft.com/office/drawing/2014/main" id="{76169FF6-0D90-4E75-8D20-C558376A855E}"/>
              </a:ext>
            </a:extLst>
          </p:cNvPr>
          <p:cNvSpPr/>
          <p:nvPr/>
        </p:nvSpPr>
        <p:spPr>
          <a:xfrm>
            <a:off x="5661930" y="4185185"/>
            <a:ext cx="196169" cy="77066"/>
          </a:xfrm>
          <a:custGeom>
            <a:avLst/>
            <a:gdLst/>
            <a:ahLst/>
            <a:cxnLst/>
            <a:rect l="0" t="0" r="0" b="0"/>
            <a:pathLst>
              <a:path w="224396" h="88155">
                <a:moveTo>
                  <a:pt x="156417" y="88296"/>
                </a:moveTo>
                <a:lnTo>
                  <a:pt x="224537" y="88296"/>
                </a:lnTo>
                <a:lnTo>
                  <a:pt x="136381" y="140"/>
                </a:lnTo>
                <a:lnTo>
                  <a:pt x="25519" y="140"/>
                </a:lnTo>
                <a:lnTo>
                  <a:pt x="140" y="25519"/>
                </a:lnTo>
                <a:lnTo>
                  <a:pt x="93639" y="25519"/>
                </a:lnTo>
                <a:close/>
              </a:path>
            </a:pathLst>
          </a:custGeom>
          <a:solidFill>
            <a:schemeClr val="bg2">
              <a:lumMod val="90000"/>
            </a:schemeClr>
          </a:solidFill>
          <a:ln w="3175" cap="flat">
            <a:noFill/>
            <a:prstDash val="solid"/>
            <a:miter/>
          </a:ln>
        </p:spPr>
        <p:txBody>
          <a:bodyPr/>
          <a:lstStyle/>
          <a:p>
            <a:endParaRPr lang="en-US" sz="1200">
              <a:latin typeface="+mn-lt"/>
            </a:endParaRPr>
          </a:p>
        </p:txBody>
      </p:sp>
      <p:sp>
        <p:nvSpPr>
          <p:cNvPr id="74" name="Freeform: Shape 73">
            <a:extLst>
              <a:ext uri="{FF2B5EF4-FFF2-40B4-BE49-F238E27FC236}">
                <a16:creationId xmlns:a16="http://schemas.microsoft.com/office/drawing/2014/main" id="{755DCE5B-3656-451B-8503-BA807CCEC13F}"/>
              </a:ext>
            </a:extLst>
          </p:cNvPr>
          <p:cNvSpPr/>
          <p:nvPr/>
        </p:nvSpPr>
        <p:spPr>
          <a:xfrm>
            <a:off x="5881452" y="4254077"/>
            <a:ext cx="112097" cy="40868"/>
          </a:xfrm>
          <a:custGeom>
            <a:avLst/>
            <a:gdLst/>
            <a:ahLst/>
            <a:cxnLst/>
            <a:rect l="0" t="0" r="0" b="0"/>
            <a:pathLst>
              <a:path w="128226" h="46749">
                <a:moveTo>
                  <a:pt x="81618" y="140"/>
                </a:moveTo>
                <a:lnTo>
                  <a:pt x="46890" y="140"/>
                </a:lnTo>
                <a:lnTo>
                  <a:pt x="140" y="46890"/>
                </a:lnTo>
                <a:lnTo>
                  <a:pt x="128367" y="46890"/>
                </a:lnTo>
                <a:close/>
              </a:path>
            </a:pathLst>
          </a:custGeom>
          <a:solidFill>
            <a:schemeClr val="bg2">
              <a:lumMod val="90000"/>
            </a:schemeClr>
          </a:solidFill>
          <a:ln w="3175" cap="flat">
            <a:noFill/>
            <a:prstDash val="solid"/>
            <a:miter/>
          </a:ln>
        </p:spPr>
        <p:txBody>
          <a:bodyPr/>
          <a:lstStyle/>
          <a:p>
            <a:endParaRPr lang="en-US" sz="1200">
              <a:latin typeface="+mn-lt"/>
            </a:endParaRPr>
          </a:p>
        </p:txBody>
      </p:sp>
      <p:sp>
        <p:nvSpPr>
          <p:cNvPr id="75" name="Freeform: Shape 74">
            <a:extLst>
              <a:ext uri="{FF2B5EF4-FFF2-40B4-BE49-F238E27FC236}">
                <a16:creationId xmlns:a16="http://schemas.microsoft.com/office/drawing/2014/main" id="{CC1FC1C7-7389-44B7-A9DB-DDC62C8DA5D5}"/>
              </a:ext>
            </a:extLst>
          </p:cNvPr>
          <p:cNvSpPr/>
          <p:nvPr/>
        </p:nvSpPr>
        <p:spPr>
          <a:xfrm>
            <a:off x="5955015" y="2210651"/>
            <a:ext cx="1123300" cy="976173"/>
          </a:xfrm>
          <a:custGeom>
            <a:avLst/>
            <a:gdLst/>
            <a:ahLst/>
            <a:cxnLst/>
            <a:rect l="0" t="0" r="0" b="0"/>
            <a:pathLst>
              <a:path w="1284938" h="1116640">
                <a:moveTo>
                  <a:pt x="22981" y="428898"/>
                </a:moveTo>
                <a:lnTo>
                  <a:pt x="309888" y="428898"/>
                </a:lnTo>
                <a:cubicBezTo>
                  <a:pt x="315898" y="428898"/>
                  <a:pt x="321775" y="431302"/>
                  <a:pt x="326050" y="435577"/>
                </a:cubicBezTo>
                <a:lnTo>
                  <a:pt x="444927" y="554454"/>
                </a:lnTo>
                <a:cubicBezTo>
                  <a:pt x="449201" y="558728"/>
                  <a:pt x="451605" y="564605"/>
                  <a:pt x="451605" y="570615"/>
                </a:cubicBezTo>
                <a:lnTo>
                  <a:pt x="451605" y="918965"/>
                </a:lnTo>
                <a:cubicBezTo>
                  <a:pt x="451605" y="924975"/>
                  <a:pt x="454009" y="930852"/>
                  <a:pt x="458284" y="935126"/>
                </a:cubicBezTo>
                <a:lnTo>
                  <a:pt x="633794" y="1110637"/>
                </a:lnTo>
                <a:cubicBezTo>
                  <a:pt x="642743" y="1119586"/>
                  <a:pt x="657168" y="1119586"/>
                  <a:pt x="666117" y="1110637"/>
                </a:cubicBezTo>
                <a:lnTo>
                  <a:pt x="1278400" y="498354"/>
                </a:lnTo>
                <a:cubicBezTo>
                  <a:pt x="1282674" y="494080"/>
                  <a:pt x="1285078" y="488203"/>
                  <a:pt x="1285078" y="482192"/>
                </a:cubicBezTo>
                <a:lnTo>
                  <a:pt x="1285078" y="22981"/>
                </a:lnTo>
                <a:cubicBezTo>
                  <a:pt x="1285078" y="10292"/>
                  <a:pt x="1274793" y="140"/>
                  <a:pt x="1262238" y="140"/>
                </a:cubicBezTo>
                <a:lnTo>
                  <a:pt x="306148" y="140"/>
                </a:lnTo>
                <a:cubicBezTo>
                  <a:pt x="300137" y="140"/>
                  <a:pt x="294260" y="2545"/>
                  <a:pt x="289986" y="6819"/>
                </a:cubicBezTo>
                <a:lnTo>
                  <a:pt x="6819" y="289986"/>
                </a:lnTo>
                <a:cubicBezTo>
                  <a:pt x="2544" y="294260"/>
                  <a:pt x="140" y="300137"/>
                  <a:pt x="140" y="306148"/>
                </a:cubicBezTo>
                <a:lnTo>
                  <a:pt x="140" y="406058"/>
                </a:lnTo>
                <a:cubicBezTo>
                  <a:pt x="140" y="418613"/>
                  <a:pt x="10291" y="428898"/>
                  <a:pt x="22981" y="428898"/>
                </a:cubicBezTo>
                <a:close/>
              </a:path>
            </a:pathLst>
          </a:custGeom>
          <a:solidFill>
            <a:schemeClr val="bg2">
              <a:lumMod val="90000"/>
            </a:schemeClr>
          </a:solidFill>
          <a:ln w="3175" cap="flat">
            <a:noFill/>
            <a:prstDash val="solid"/>
            <a:miter/>
          </a:ln>
        </p:spPr>
        <p:txBody>
          <a:bodyPr/>
          <a:lstStyle/>
          <a:p>
            <a:endParaRPr lang="en-US" sz="1200">
              <a:latin typeface="+mn-lt"/>
            </a:endParaRPr>
          </a:p>
        </p:txBody>
      </p:sp>
      <p:sp>
        <p:nvSpPr>
          <p:cNvPr id="76" name="Freeform: Shape 75">
            <a:extLst>
              <a:ext uri="{FF2B5EF4-FFF2-40B4-BE49-F238E27FC236}">
                <a16:creationId xmlns:a16="http://schemas.microsoft.com/office/drawing/2014/main" id="{E3BC864D-5096-4228-9591-713BCDED6B6E}"/>
              </a:ext>
            </a:extLst>
          </p:cNvPr>
          <p:cNvSpPr/>
          <p:nvPr/>
        </p:nvSpPr>
        <p:spPr>
          <a:xfrm>
            <a:off x="6176720" y="5940195"/>
            <a:ext cx="66558" cy="25689"/>
          </a:xfrm>
          <a:custGeom>
            <a:avLst/>
            <a:gdLst/>
            <a:ahLst/>
            <a:cxnLst/>
            <a:rect l="0" t="0" r="0" b="0"/>
            <a:pathLst>
              <a:path w="76134" h="29385">
                <a:moveTo>
                  <a:pt x="16745" y="2278"/>
                </a:moveTo>
                <a:lnTo>
                  <a:pt x="2320" y="16703"/>
                </a:lnTo>
                <a:cubicBezTo>
                  <a:pt x="-2355" y="21378"/>
                  <a:pt x="984" y="29526"/>
                  <a:pt x="7662" y="29526"/>
                </a:cubicBezTo>
                <a:lnTo>
                  <a:pt x="54679" y="29526"/>
                </a:lnTo>
                <a:cubicBezTo>
                  <a:pt x="56682" y="29526"/>
                  <a:pt x="58552" y="28724"/>
                  <a:pt x="60022" y="27388"/>
                </a:cubicBezTo>
                <a:lnTo>
                  <a:pt x="74447" y="12963"/>
                </a:lnTo>
                <a:cubicBezTo>
                  <a:pt x="79122" y="8288"/>
                  <a:pt x="75783" y="140"/>
                  <a:pt x="69104" y="140"/>
                </a:cubicBezTo>
                <a:lnTo>
                  <a:pt x="22088" y="140"/>
                </a:lnTo>
                <a:cubicBezTo>
                  <a:pt x="20084" y="140"/>
                  <a:pt x="18214" y="942"/>
                  <a:pt x="16745" y="2278"/>
                </a:cubicBezTo>
                <a:close/>
              </a:path>
            </a:pathLst>
          </a:custGeom>
          <a:solidFill>
            <a:schemeClr val="bg2">
              <a:lumMod val="90000"/>
            </a:schemeClr>
          </a:solidFill>
          <a:ln w="3175" cap="flat">
            <a:noFill/>
            <a:prstDash val="solid"/>
            <a:miter/>
          </a:ln>
        </p:spPr>
        <p:txBody>
          <a:bodyPr/>
          <a:lstStyle/>
          <a:p>
            <a:endParaRPr lang="en-US" sz="1200">
              <a:latin typeface="+mn-lt"/>
            </a:endParaRPr>
          </a:p>
        </p:txBody>
      </p:sp>
      <p:sp>
        <p:nvSpPr>
          <p:cNvPr id="77" name="Freeform: Shape 76">
            <a:extLst>
              <a:ext uri="{FF2B5EF4-FFF2-40B4-BE49-F238E27FC236}">
                <a16:creationId xmlns:a16="http://schemas.microsoft.com/office/drawing/2014/main" id="{4014CCB8-DC50-4B42-B3DD-DED82340629B}"/>
              </a:ext>
            </a:extLst>
          </p:cNvPr>
          <p:cNvSpPr/>
          <p:nvPr/>
        </p:nvSpPr>
        <p:spPr>
          <a:xfrm>
            <a:off x="8035053" y="3883172"/>
            <a:ext cx="72396" cy="21018"/>
          </a:xfrm>
          <a:custGeom>
            <a:avLst/>
            <a:gdLst/>
            <a:ahLst/>
            <a:cxnLst/>
            <a:rect l="0" t="0" r="0" b="0"/>
            <a:pathLst>
              <a:path w="82813" h="24042">
                <a:moveTo>
                  <a:pt x="76335" y="23709"/>
                </a:moveTo>
                <a:cubicBezTo>
                  <a:pt x="79674" y="23709"/>
                  <a:pt x="82479" y="20904"/>
                  <a:pt x="82479" y="17564"/>
                </a:cubicBezTo>
                <a:lnTo>
                  <a:pt x="82479" y="7146"/>
                </a:lnTo>
                <a:cubicBezTo>
                  <a:pt x="82479" y="3807"/>
                  <a:pt x="79674" y="1002"/>
                  <a:pt x="76335" y="1002"/>
                </a:cubicBezTo>
                <a:lnTo>
                  <a:pt x="7146" y="1002"/>
                </a:lnTo>
                <a:cubicBezTo>
                  <a:pt x="3807" y="1002"/>
                  <a:pt x="1002" y="3807"/>
                  <a:pt x="1002" y="7146"/>
                </a:cubicBezTo>
                <a:lnTo>
                  <a:pt x="1002" y="17564"/>
                </a:lnTo>
                <a:cubicBezTo>
                  <a:pt x="1002" y="20904"/>
                  <a:pt x="3807" y="23709"/>
                  <a:pt x="7146" y="23709"/>
                </a:cubicBezTo>
                <a:lnTo>
                  <a:pt x="76335" y="23709"/>
                </a:lnTo>
                <a:close/>
              </a:path>
            </a:pathLst>
          </a:custGeom>
          <a:solidFill>
            <a:schemeClr val="bg2">
              <a:lumMod val="90000"/>
            </a:schemeClr>
          </a:solidFill>
          <a:ln w="3175" cap="flat">
            <a:noFill/>
            <a:prstDash val="solid"/>
            <a:miter/>
          </a:ln>
        </p:spPr>
        <p:txBody>
          <a:bodyPr/>
          <a:lstStyle/>
          <a:p>
            <a:endParaRPr lang="en-US" sz="1200">
              <a:latin typeface="+mn-lt"/>
            </a:endParaRPr>
          </a:p>
        </p:txBody>
      </p:sp>
      <p:sp>
        <p:nvSpPr>
          <p:cNvPr id="78" name="Freeform: Shape 77">
            <a:extLst>
              <a:ext uri="{FF2B5EF4-FFF2-40B4-BE49-F238E27FC236}">
                <a16:creationId xmlns:a16="http://schemas.microsoft.com/office/drawing/2014/main" id="{188A369F-2FB9-43A9-AF89-F525D229A594}"/>
              </a:ext>
            </a:extLst>
          </p:cNvPr>
          <p:cNvSpPr/>
          <p:nvPr/>
        </p:nvSpPr>
        <p:spPr>
          <a:xfrm>
            <a:off x="8234725" y="3883289"/>
            <a:ext cx="47874" cy="26856"/>
          </a:xfrm>
          <a:custGeom>
            <a:avLst/>
            <a:gdLst/>
            <a:ahLst/>
            <a:cxnLst/>
            <a:rect l="0" t="0" r="0" b="0"/>
            <a:pathLst>
              <a:path w="54763" h="30720">
                <a:moveTo>
                  <a:pt x="48953" y="30254"/>
                </a:moveTo>
                <a:cubicBezTo>
                  <a:pt x="51892" y="30254"/>
                  <a:pt x="54296" y="27849"/>
                  <a:pt x="54296" y="24911"/>
                </a:cubicBezTo>
                <a:lnTo>
                  <a:pt x="54296" y="6345"/>
                </a:lnTo>
                <a:cubicBezTo>
                  <a:pt x="54296" y="3406"/>
                  <a:pt x="51892" y="1002"/>
                  <a:pt x="48953" y="1002"/>
                </a:cubicBezTo>
                <a:lnTo>
                  <a:pt x="6345" y="1002"/>
                </a:lnTo>
                <a:cubicBezTo>
                  <a:pt x="3406" y="1002"/>
                  <a:pt x="1002" y="3406"/>
                  <a:pt x="1002" y="6345"/>
                </a:cubicBezTo>
                <a:lnTo>
                  <a:pt x="1002" y="24911"/>
                </a:lnTo>
                <a:cubicBezTo>
                  <a:pt x="1002" y="27849"/>
                  <a:pt x="3406" y="30254"/>
                  <a:pt x="6345" y="30254"/>
                </a:cubicBezTo>
                <a:lnTo>
                  <a:pt x="48953" y="30254"/>
                </a:lnTo>
                <a:close/>
              </a:path>
            </a:pathLst>
          </a:custGeom>
          <a:solidFill>
            <a:schemeClr val="bg2">
              <a:lumMod val="90000"/>
            </a:schemeClr>
          </a:solidFill>
          <a:ln w="3175" cap="flat">
            <a:noFill/>
            <a:prstDash val="solid"/>
            <a:miter/>
          </a:ln>
        </p:spPr>
        <p:txBody>
          <a:bodyPr/>
          <a:lstStyle/>
          <a:p>
            <a:endParaRPr lang="en-US" sz="1200">
              <a:latin typeface="+mn-lt"/>
            </a:endParaRPr>
          </a:p>
        </p:txBody>
      </p:sp>
      <p:sp>
        <p:nvSpPr>
          <p:cNvPr id="79" name="Freeform: Shape 78">
            <a:extLst>
              <a:ext uri="{FF2B5EF4-FFF2-40B4-BE49-F238E27FC236}">
                <a16:creationId xmlns:a16="http://schemas.microsoft.com/office/drawing/2014/main" id="{00E9A8BF-838D-4EC4-A06F-6A2445B367E8}"/>
              </a:ext>
            </a:extLst>
          </p:cNvPr>
          <p:cNvSpPr/>
          <p:nvPr/>
        </p:nvSpPr>
        <p:spPr>
          <a:xfrm>
            <a:off x="7296221" y="3356990"/>
            <a:ext cx="107426" cy="75899"/>
          </a:xfrm>
          <a:custGeom>
            <a:avLst/>
            <a:gdLst/>
            <a:ahLst/>
            <a:cxnLst/>
            <a:rect l="0" t="0" r="0" b="0"/>
            <a:pathLst>
              <a:path w="122883" h="86820">
                <a:moveTo>
                  <a:pt x="18420" y="85985"/>
                </a:moveTo>
                <a:lnTo>
                  <a:pt x="92284" y="85985"/>
                </a:lnTo>
                <a:cubicBezTo>
                  <a:pt x="96825" y="85985"/>
                  <a:pt x="101233" y="84115"/>
                  <a:pt x="104572" y="80910"/>
                </a:cubicBezTo>
                <a:lnTo>
                  <a:pt x="117929" y="67553"/>
                </a:lnTo>
                <a:cubicBezTo>
                  <a:pt x="124741" y="60741"/>
                  <a:pt x="124741" y="49788"/>
                  <a:pt x="117929" y="43110"/>
                </a:cubicBezTo>
                <a:lnTo>
                  <a:pt x="80930" y="6111"/>
                </a:lnTo>
                <a:cubicBezTo>
                  <a:pt x="74118" y="-701"/>
                  <a:pt x="63165" y="-701"/>
                  <a:pt x="56487" y="6111"/>
                </a:cubicBezTo>
                <a:lnTo>
                  <a:pt x="6131" y="56467"/>
                </a:lnTo>
                <a:cubicBezTo>
                  <a:pt x="-4821" y="67286"/>
                  <a:pt x="2926" y="85985"/>
                  <a:pt x="18420" y="85985"/>
                </a:cubicBezTo>
                <a:close/>
              </a:path>
            </a:pathLst>
          </a:custGeom>
          <a:solidFill>
            <a:schemeClr val="bg2">
              <a:lumMod val="90000"/>
            </a:schemeClr>
          </a:solidFill>
          <a:ln w="3175" cap="flat">
            <a:noFill/>
            <a:prstDash val="solid"/>
            <a:miter/>
          </a:ln>
        </p:spPr>
        <p:txBody>
          <a:bodyPr/>
          <a:lstStyle/>
          <a:p>
            <a:endParaRPr lang="en-US" sz="1200">
              <a:latin typeface="+mn-lt"/>
            </a:endParaRPr>
          </a:p>
        </p:txBody>
      </p:sp>
      <p:sp>
        <p:nvSpPr>
          <p:cNvPr id="80" name="Freeform: Shape 79">
            <a:extLst>
              <a:ext uri="{FF2B5EF4-FFF2-40B4-BE49-F238E27FC236}">
                <a16:creationId xmlns:a16="http://schemas.microsoft.com/office/drawing/2014/main" id="{AA23D2FA-47CA-4724-BBFF-AEDC658F0028}"/>
              </a:ext>
            </a:extLst>
          </p:cNvPr>
          <p:cNvSpPr/>
          <p:nvPr/>
        </p:nvSpPr>
        <p:spPr>
          <a:xfrm>
            <a:off x="7381303" y="3230940"/>
            <a:ext cx="202007" cy="240540"/>
          </a:xfrm>
          <a:custGeom>
            <a:avLst/>
            <a:gdLst/>
            <a:ahLst/>
            <a:cxnLst/>
            <a:rect l="0" t="0" r="0" b="0"/>
            <a:pathLst>
              <a:path w="231075" h="275153">
                <a:moveTo>
                  <a:pt x="92597" y="148295"/>
                </a:moveTo>
                <a:cubicBezTo>
                  <a:pt x="100210" y="155909"/>
                  <a:pt x="100210" y="168197"/>
                  <a:pt x="92597" y="175811"/>
                </a:cubicBezTo>
                <a:lnTo>
                  <a:pt x="27281" y="241126"/>
                </a:lnTo>
                <a:cubicBezTo>
                  <a:pt x="14993" y="253415"/>
                  <a:pt x="23675" y="274251"/>
                  <a:pt x="41039" y="274251"/>
                </a:cubicBezTo>
                <a:lnTo>
                  <a:pt x="141083" y="274251"/>
                </a:lnTo>
                <a:cubicBezTo>
                  <a:pt x="146292" y="274251"/>
                  <a:pt x="151234" y="272248"/>
                  <a:pt x="154840" y="268508"/>
                </a:cubicBezTo>
                <a:lnTo>
                  <a:pt x="225632" y="197716"/>
                </a:lnTo>
                <a:cubicBezTo>
                  <a:pt x="233246" y="190103"/>
                  <a:pt x="233246" y="177814"/>
                  <a:pt x="225632" y="170201"/>
                </a:cubicBezTo>
                <a:lnTo>
                  <a:pt x="62143" y="6712"/>
                </a:lnTo>
                <a:cubicBezTo>
                  <a:pt x="54530" y="-902"/>
                  <a:pt x="42241" y="-902"/>
                  <a:pt x="34628" y="6712"/>
                </a:cubicBezTo>
                <a:lnTo>
                  <a:pt x="6712" y="34628"/>
                </a:lnTo>
                <a:cubicBezTo>
                  <a:pt x="-902" y="42241"/>
                  <a:pt x="-902" y="54530"/>
                  <a:pt x="6712" y="62143"/>
                </a:cubicBezTo>
                <a:lnTo>
                  <a:pt x="92597" y="148295"/>
                </a:lnTo>
                <a:close/>
              </a:path>
            </a:pathLst>
          </a:custGeom>
          <a:solidFill>
            <a:schemeClr val="accent1"/>
          </a:solidFill>
          <a:ln w="3175" cap="flat">
            <a:noFill/>
            <a:prstDash val="solid"/>
            <a:miter/>
          </a:ln>
        </p:spPr>
        <p:txBody>
          <a:bodyPr/>
          <a:lstStyle/>
          <a:p>
            <a:endParaRPr lang="en-US" sz="1200">
              <a:latin typeface="+mn-lt"/>
            </a:endParaRPr>
          </a:p>
        </p:txBody>
      </p:sp>
      <p:sp>
        <p:nvSpPr>
          <p:cNvPr id="81" name="Freeform: Shape 80">
            <a:extLst>
              <a:ext uri="{FF2B5EF4-FFF2-40B4-BE49-F238E27FC236}">
                <a16:creationId xmlns:a16="http://schemas.microsoft.com/office/drawing/2014/main" id="{61FF5E6F-E6D2-4E71-A30D-EFA87D004172}"/>
              </a:ext>
            </a:extLst>
          </p:cNvPr>
          <p:cNvSpPr/>
          <p:nvPr/>
        </p:nvSpPr>
        <p:spPr>
          <a:xfrm>
            <a:off x="7025234" y="3000412"/>
            <a:ext cx="178654" cy="102755"/>
          </a:xfrm>
          <a:custGeom>
            <a:avLst/>
            <a:gdLst/>
            <a:ahLst/>
            <a:cxnLst/>
            <a:rect l="0" t="0" r="0" b="0"/>
            <a:pathLst>
              <a:path w="204361" h="117541">
                <a:moveTo>
                  <a:pt x="188018" y="1002"/>
                </a:moveTo>
                <a:lnTo>
                  <a:pt x="16381" y="1002"/>
                </a:lnTo>
                <a:cubicBezTo>
                  <a:pt x="2757" y="1002"/>
                  <a:pt x="-4189" y="17564"/>
                  <a:pt x="5562" y="27181"/>
                </a:cubicBezTo>
                <a:lnTo>
                  <a:pt x="91313" y="112933"/>
                </a:lnTo>
                <a:cubicBezTo>
                  <a:pt x="97324" y="118944"/>
                  <a:pt x="107075" y="118944"/>
                  <a:pt x="113085" y="112933"/>
                </a:cubicBezTo>
                <a:lnTo>
                  <a:pt x="198837" y="27181"/>
                </a:lnTo>
                <a:cubicBezTo>
                  <a:pt x="208588" y="17564"/>
                  <a:pt x="201776" y="1002"/>
                  <a:pt x="188018" y="1002"/>
                </a:cubicBezTo>
                <a:close/>
              </a:path>
            </a:pathLst>
          </a:custGeom>
          <a:solidFill>
            <a:schemeClr val="bg2">
              <a:lumMod val="90000"/>
            </a:schemeClr>
          </a:solidFill>
          <a:ln w="3175" cap="flat">
            <a:noFill/>
            <a:prstDash val="solid"/>
            <a:miter/>
          </a:ln>
        </p:spPr>
        <p:txBody>
          <a:bodyPr/>
          <a:lstStyle/>
          <a:p>
            <a:endParaRPr lang="en-US" sz="1200">
              <a:latin typeface="+mn-lt"/>
            </a:endParaRPr>
          </a:p>
        </p:txBody>
      </p:sp>
      <p:sp>
        <p:nvSpPr>
          <p:cNvPr id="82" name="Freeform: Shape 81">
            <a:extLst>
              <a:ext uri="{FF2B5EF4-FFF2-40B4-BE49-F238E27FC236}">
                <a16:creationId xmlns:a16="http://schemas.microsoft.com/office/drawing/2014/main" id="{2475D10A-C87A-4AEB-A121-C2CFED4C26D6}"/>
              </a:ext>
            </a:extLst>
          </p:cNvPr>
          <p:cNvSpPr/>
          <p:nvPr/>
        </p:nvSpPr>
        <p:spPr>
          <a:xfrm>
            <a:off x="7696429" y="3740716"/>
            <a:ext cx="42036" cy="61887"/>
          </a:xfrm>
          <a:custGeom>
            <a:avLst/>
            <a:gdLst/>
            <a:ahLst/>
            <a:cxnLst/>
            <a:rect l="0" t="0" r="0" b="0"/>
            <a:pathLst>
              <a:path w="48084" h="70791">
                <a:moveTo>
                  <a:pt x="1002" y="6745"/>
                </a:moveTo>
                <a:lnTo>
                  <a:pt x="1002" y="64714"/>
                </a:lnTo>
                <a:cubicBezTo>
                  <a:pt x="1002" y="67920"/>
                  <a:pt x="3539" y="70458"/>
                  <a:pt x="6745" y="70458"/>
                </a:cubicBezTo>
                <a:lnTo>
                  <a:pt x="42008" y="70458"/>
                </a:lnTo>
                <a:cubicBezTo>
                  <a:pt x="45213" y="70458"/>
                  <a:pt x="47751" y="67920"/>
                  <a:pt x="47751" y="64714"/>
                </a:cubicBezTo>
                <a:lnTo>
                  <a:pt x="47751" y="6745"/>
                </a:lnTo>
                <a:cubicBezTo>
                  <a:pt x="47751" y="3540"/>
                  <a:pt x="45213" y="1002"/>
                  <a:pt x="42008" y="1002"/>
                </a:cubicBezTo>
                <a:lnTo>
                  <a:pt x="6745" y="1002"/>
                </a:lnTo>
                <a:cubicBezTo>
                  <a:pt x="3539" y="1002"/>
                  <a:pt x="1002" y="3540"/>
                  <a:pt x="1002" y="6745"/>
                </a:cubicBezTo>
                <a:close/>
              </a:path>
            </a:pathLst>
          </a:custGeom>
          <a:solidFill>
            <a:schemeClr val="bg2">
              <a:lumMod val="90000"/>
            </a:schemeClr>
          </a:solidFill>
          <a:ln w="3175" cap="flat">
            <a:noFill/>
            <a:prstDash val="solid"/>
            <a:miter/>
          </a:ln>
        </p:spPr>
        <p:txBody>
          <a:bodyPr/>
          <a:lstStyle/>
          <a:p>
            <a:endParaRPr lang="en-US" sz="1200">
              <a:latin typeface="+mn-lt"/>
            </a:endParaRPr>
          </a:p>
        </p:txBody>
      </p:sp>
      <p:sp>
        <p:nvSpPr>
          <p:cNvPr id="83" name="Freeform: Shape 82">
            <a:extLst>
              <a:ext uri="{FF2B5EF4-FFF2-40B4-BE49-F238E27FC236}">
                <a16:creationId xmlns:a16="http://schemas.microsoft.com/office/drawing/2014/main" id="{81871C8E-BD06-4585-A817-7C763C8C19F6}"/>
              </a:ext>
            </a:extLst>
          </p:cNvPr>
          <p:cNvSpPr/>
          <p:nvPr/>
        </p:nvSpPr>
        <p:spPr>
          <a:xfrm>
            <a:off x="7711491" y="3693892"/>
            <a:ext cx="26856" cy="36198"/>
          </a:xfrm>
          <a:custGeom>
            <a:avLst/>
            <a:gdLst/>
            <a:ahLst/>
            <a:cxnLst/>
            <a:rect l="0" t="0" r="0" b="0"/>
            <a:pathLst>
              <a:path w="30720" h="41406">
                <a:moveTo>
                  <a:pt x="25311" y="41206"/>
                </a:moveTo>
                <a:cubicBezTo>
                  <a:pt x="28116" y="41206"/>
                  <a:pt x="30521" y="38936"/>
                  <a:pt x="30521" y="35997"/>
                </a:cubicBezTo>
                <a:lnTo>
                  <a:pt x="30521" y="6211"/>
                </a:lnTo>
                <a:cubicBezTo>
                  <a:pt x="30521" y="3406"/>
                  <a:pt x="28250" y="1002"/>
                  <a:pt x="25311" y="1002"/>
                </a:cubicBezTo>
                <a:lnTo>
                  <a:pt x="6211" y="1002"/>
                </a:lnTo>
                <a:cubicBezTo>
                  <a:pt x="3406" y="1002"/>
                  <a:pt x="1002" y="3272"/>
                  <a:pt x="1002" y="6211"/>
                </a:cubicBezTo>
                <a:lnTo>
                  <a:pt x="1002" y="35997"/>
                </a:lnTo>
                <a:cubicBezTo>
                  <a:pt x="1002" y="38802"/>
                  <a:pt x="3272" y="41206"/>
                  <a:pt x="6211" y="41206"/>
                </a:cubicBezTo>
                <a:lnTo>
                  <a:pt x="25311" y="41206"/>
                </a:lnTo>
                <a:close/>
              </a:path>
            </a:pathLst>
          </a:custGeom>
          <a:solidFill>
            <a:schemeClr val="bg2">
              <a:lumMod val="90000"/>
            </a:schemeClr>
          </a:solidFill>
          <a:ln w="3175" cap="flat">
            <a:noFill/>
            <a:prstDash val="solid"/>
            <a:miter/>
          </a:ln>
        </p:spPr>
        <p:txBody>
          <a:bodyPr/>
          <a:lstStyle/>
          <a:p>
            <a:endParaRPr lang="en-US" sz="1200">
              <a:latin typeface="+mn-lt"/>
            </a:endParaRPr>
          </a:p>
        </p:txBody>
      </p:sp>
      <p:sp>
        <p:nvSpPr>
          <p:cNvPr id="84" name="Freeform: Shape 83">
            <a:extLst>
              <a:ext uri="{FF2B5EF4-FFF2-40B4-BE49-F238E27FC236}">
                <a16:creationId xmlns:a16="http://schemas.microsoft.com/office/drawing/2014/main" id="{CFCDDD38-5F5C-447C-BE65-99648B33DF6D}"/>
              </a:ext>
            </a:extLst>
          </p:cNvPr>
          <p:cNvSpPr/>
          <p:nvPr/>
        </p:nvSpPr>
        <p:spPr>
          <a:xfrm>
            <a:off x="8643615" y="2531124"/>
            <a:ext cx="360811" cy="272068"/>
          </a:xfrm>
          <a:custGeom>
            <a:avLst/>
            <a:gdLst/>
            <a:ahLst/>
            <a:cxnLst/>
            <a:rect l="0" t="0" r="0" b="0"/>
            <a:pathLst>
              <a:path w="412729" h="311216">
                <a:moveTo>
                  <a:pt x="54196" y="304204"/>
                </a:moveTo>
                <a:cubicBezTo>
                  <a:pt x="62610" y="312619"/>
                  <a:pt x="76368" y="312619"/>
                  <a:pt x="84783" y="304204"/>
                </a:cubicBezTo>
                <a:lnTo>
                  <a:pt x="300898" y="88089"/>
                </a:lnTo>
                <a:cubicBezTo>
                  <a:pt x="306241" y="82746"/>
                  <a:pt x="313587" y="79674"/>
                  <a:pt x="321067" y="79674"/>
                </a:cubicBezTo>
                <a:lnTo>
                  <a:pt x="354994" y="79674"/>
                </a:lnTo>
                <a:cubicBezTo>
                  <a:pt x="360738" y="79674"/>
                  <a:pt x="366214" y="77404"/>
                  <a:pt x="370221" y="73396"/>
                </a:cubicBezTo>
                <a:lnTo>
                  <a:pt x="405750" y="37867"/>
                </a:lnTo>
                <a:cubicBezTo>
                  <a:pt x="419374" y="24243"/>
                  <a:pt x="409757" y="1002"/>
                  <a:pt x="390523" y="1002"/>
                </a:cubicBezTo>
                <a:lnTo>
                  <a:pt x="244933" y="1002"/>
                </a:lnTo>
                <a:cubicBezTo>
                  <a:pt x="237320" y="1002"/>
                  <a:pt x="230106" y="4074"/>
                  <a:pt x="224764" y="9417"/>
                </a:cubicBezTo>
                <a:lnTo>
                  <a:pt x="7313" y="226868"/>
                </a:lnTo>
                <a:cubicBezTo>
                  <a:pt x="-1102" y="235283"/>
                  <a:pt x="-1102" y="249040"/>
                  <a:pt x="7313" y="257455"/>
                </a:cubicBezTo>
                <a:lnTo>
                  <a:pt x="54196" y="304204"/>
                </a:lnTo>
                <a:close/>
              </a:path>
            </a:pathLst>
          </a:custGeom>
          <a:solidFill>
            <a:schemeClr val="bg2">
              <a:lumMod val="90000"/>
            </a:schemeClr>
          </a:solidFill>
          <a:ln w="3175" cap="flat">
            <a:noFill/>
            <a:prstDash val="solid"/>
            <a:miter/>
          </a:ln>
        </p:spPr>
        <p:txBody>
          <a:bodyPr/>
          <a:lstStyle/>
          <a:p>
            <a:endParaRPr lang="en-US" sz="1200">
              <a:latin typeface="+mn-lt"/>
            </a:endParaRPr>
          </a:p>
        </p:txBody>
      </p:sp>
      <p:sp>
        <p:nvSpPr>
          <p:cNvPr id="85" name="Freeform: Shape 84">
            <a:extLst>
              <a:ext uri="{FF2B5EF4-FFF2-40B4-BE49-F238E27FC236}">
                <a16:creationId xmlns:a16="http://schemas.microsoft.com/office/drawing/2014/main" id="{65FD092D-0F77-4E84-99F6-4E5CD76F205C}"/>
              </a:ext>
            </a:extLst>
          </p:cNvPr>
          <p:cNvSpPr/>
          <p:nvPr/>
        </p:nvSpPr>
        <p:spPr>
          <a:xfrm>
            <a:off x="10668737" y="3406272"/>
            <a:ext cx="38533" cy="163474"/>
          </a:xfrm>
          <a:custGeom>
            <a:avLst/>
            <a:gdLst/>
            <a:ahLst/>
            <a:cxnLst/>
            <a:rect l="0" t="0" r="0" b="0"/>
            <a:pathLst>
              <a:path w="44077" h="186997">
                <a:moveTo>
                  <a:pt x="15694" y="3566"/>
                </a:moveTo>
                <a:cubicBezTo>
                  <a:pt x="10218" y="-1910"/>
                  <a:pt x="1002" y="1964"/>
                  <a:pt x="1002" y="9711"/>
                </a:cubicBezTo>
                <a:lnTo>
                  <a:pt x="1002" y="177741"/>
                </a:lnTo>
                <a:cubicBezTo>
                  <a:pt x="1002" y="185488"/>
                  <a:pt x="10352" y="189362"/>
                  <a:pt x="15828" y="183885"/>
                </a:cubicBezTo>
                <a:lnTo>
                  <a:pt x="35062" y="164651"/>
                </a:lnTo>
                <a:cubicBezTo>
                  <a:pt x="40271" y="159442"/>
                  <a:pt x="43076" y="152496"/>
                  <a:pt x="43076" y="145150"/>
                </a:cubicBezTo>
                <a:lnTo>
                  <a:pt x="43076" y="42302"/>
                </a:lnTo>
                <a:cubicBezTo>
                  <a:pt x="43076" y="34955"/>
                  <a:pt x="40137" y="28010"/>
                  <a:pt x="35062" y="22801"/>
                </a:cubicBezTo>
                <a:lnTo>
                  <a:pt x="15694" y="3566"/>
                </a:lnTo>
                <a:close/>
              </a:path>
            </a:pathLst>
          </a:custGeom>
          <a:solidFill>
            <a:schemeClr val="bg2">
              <a:lumMod val="90000"/>
            </a:schemeClr>
          </a:solidFill>
          <a:ln w="3175" cap="flat">
            <a:noFill/>
            <a:prstDash val="solid"/>
            <a:miter/>
          </a:ln>
        </p:spPr>
        <p:txBody>
          <a:bodyPr/>
          <a:lstStyle/>
          <a:p>
            <a:endParaRPr lang="en-US" sz="1200">
              <a:latin typeface="+mn-lt"/>
            </a:endParaRPr>
          </a:p>
        </p:txBody>
      </p:sp>
      <p:sp>
        <p:nvSpPr>
          <p:cNvPr id="86" name="Freeform: Shape 85">
            <a:extLst>
              <a:ext uri="{FF2B5EF4-FFF2-40B4-BE49-F238E27FC236}">
                <a16:creationId xmlns:a16="http://schemas.microsoft.com/office/drawing/2014/main" id="{38BFDDAE-2CAB-4087-AB81-E0DD1D014EFE}"/>
              </a:ext>
            </a:extLst>
          </p:cNvPr>
          <p:cNvSpPr/>
          <p:nvPr/>
        </p:nvSpPr>
        <p:spPr>
          <a:xfrm>
            <a:off x="7311325" y="2476092"/>
            <a:ext cx="4329727" cy="1424560"/>
          </a:xfrm>
          <a:custGeom>
            <a:avLst/>
            <a:gdLst/>
            <a:ahLst/>
            <a:cxnLst/>
            <a:rect l="0" t="0" r="0" b="0"/>
            <a:pathLst>
              <a:path w="4952754" h="1629547">
                <a:moveTo>
                  <a:pt x="4948948" y="653789"/>
                </a:moveTo>
                <a:lnTo>
                  <a:pt x="4629985" y="334692"/>
                </a:lnTo>
                <a:cubicBezTo>
                  <a:pt x="4618364" y="323071"/>
                  <a:pt x="4602737" y="316660"/>
                  <a:pt x="4586307" y="316660"/>
                </a:cubicBezTo>
                <a:lnTo>
                  <a:pt x="3548740" y="316660"/>
                </a:lnTo>
                <a:cubicBezTo>
                  <a:pt x="3530708" y="316660"/>
                  <a:pt x="3513478" y="309447"/>
                  <a:pt x="3500789" y="296758"/>
                </a:cubicBezTo>
                <a:lnTo>
                  <a:pt x="3456310" y="252279"/>
                </a:lnTo>
                <a:cubicBezTo>
                  <a:pt x="3446158" y="242128"/>
                  <a:pt x="3432401" y="236385"/>
                  <a:pt x="3418109" y="236385"/>
                </a:cubicBezTo>
                <a:lnTo>
                  <a:pt x="3054533" y="236385"/>
                </a:lnTo>
                <a:cubicBezTo>
                  <a:pt x="3039306" y="236385"/>
                  <a:pt x="3031559" y="217952"/>
                  <a:pt x="3042378" y="207133"/>
                </a:cubicBezTo>
                <a:lnTo>
                  <a:pt x="3042378" y="207133"/>
                </a:lnTo>
                <a:cubicBezTo>
                  <a:pt x="3049057" y="200454"/>
                  <a:pt x="3049057" y="189635"/>
                  <a:pt x="3042378" y="182823"/>
                </a:cubicBezTo>
                <a:lnTo>
                  <a:pt x="2871276" y="11721"/>
                </a:lnTo>
                <a:cubicBezTo>
                  <a:pt x="2856984" y="-2571"/>
                  <a:pt x="2833876" y="-2571"/>
                  <a:pt x="2819585" y="11721"/>
                </a:cubicBezTo>
                <a:lnTo>
                  <a:pt x="2633656" y="197649"/>
                </a:lnTo>
                <a:cubicBezTo>
                  <a:pt x="2619230" y="212075"/>
                  <a:pt x="2599462" y="220223"/>
                  <a:pt x="2579026" y="220223"/>
                </a:cubicBezTo>
                <a:lnTo>
                  <a:pt x="2277559" y="220223"/>
                </a:lnTo>
                <a:cubicBezTo>
                  <a:pt x="2266206" y="220223"/>
                  <a:pt x="2255254" y="224764"/>
                  <a:pt x="2247106" y="232778"/>
                </a:cubicBezTo>
                <a:lnTo>
                  <a:pt x="2122886" y="356998"/>
                </a:lnTo>
                <a:cubicBezTo>
                  <a:pt x="2112467" y="367416"/>
                  <a:pt x="2095638" y="367416"/>
                  <a:pt x="2085219" y="356998"/>
                </a:cubicBezTo>
                <a:lnTo>
                  <a:pt x="2014427" y="286206"/>
                </a:lnTo>
                <a:cubicBezTo>
                  <a:pt x="2007215" y="278993"/>
                  <a:pt x="1995327" y="278993"/>
                  <a:pt x="1988115" y="286206"/>
                </a:cubicBezTo>
                <a:lnTo>
                  <a:pt x="1910911" y="363409"/>
                </a:lnTo>
                <a:cubicBezTo>
                  <a:pt x="1903699" y="370622"/>
                  <a:pt x="1903699" y="382509"/>
                  <a:pt x="1910911" y="389722"/>
                </a:cubicBezTo>
                <a:lnTo>
                  <a:pt x="1963003" y="441814"/>
                </a:lnTo>
                <a:cubicBezTo>
                  <a:pt x="1969815" y="448626"/>
                  <a:pt x="1969815" y="459579"/>
                  <a:pt x="1963003" y="466391"/>
                </a:cubicBezTo>
                <a:lnTo>
                  <a:pt x="1926806" y="502588"/>
                </a:lnTo>
                <a:cubicBezTo>
                  <a:pt x="1919994" y="509400"/>
                  <a:pt x="1909041" y="509400"/>
                  <a:pt x="1902229" y="502588"/>
                </a:cubicBezTo>
                <a:lnTo>
                  <a:pt x="1811803" y="412162"/>
                </a:lnTo>
                <a:cubicBezTo>
                  <a:pt x="1803254" y="403613"/>
                  <a:pt x="1789363" y="403613"/>
                  <a:pt x="1780815" y="412162"/>
                </a:cubicBezTo>
                <a:lnTo>
                  <a:pt x="1687316" y="505660"/>
                </a:lnTo>
                <a:cubicBezTo>
                  <a:pt x="1679302" y="513675"/>
                  <a:pt x="1668349" y="518216"/>
                  <a:pt x="1656862" y="518216"/>
                </a:cubicBezTo>
                <a:lnTo>
                  <a:pt x="1374630" y="518216"/>
                </a:lnTo>
                <a:cubicBezTo>
                  <a:pt x="1363276" y="518216"/>
                  <a:pt x="1352324" y="522757"/>
                  <a:pt x="1344176" y="530772"/>
                </a:cubicBezTo>
                <a:lnTo>
                  <a:pt x="1205932" y="669016"/>
                </a:lnTo>
                <a:cubicBezTo>
                  <a:pt x="1198852" y="676095"/>
                  <a:pt x="1187499" y="676095"/>
                  <a:pt x="1180420" y="669016"/>
                </a:cubicBezTo>
                <a:lnTo>
                  <a:pt x="1083716" y="572312"/>
                </a:lnTo>
                <a:cubicBezTo>
                  <a:pt x="1076637" y="565232"/>
                  <a:pt x="1076637" y="553879"/>
                  <a:pt x="1083716" y="546800"/>
                </a:cubicBezTo>
                <a:lnTo>
                  <a:pt x="1101614" y="528902"/>
                </a:lnTo>
                <a:cubicBezTo>
                  <a:pt x="1108693" y="521822"/>
                  <a:pt x="1120046" y="521822"/>
                  <a:pt x="1127126" y="528902"/>
                </a:cubicBezTo>
                <a:lnTo>
                  <a:pt x="1186431" y="588474"/>
                </a:lnTo>
                <a:cubicBezTo>
                  <a:pt x="1193510" y="595553"/>
                  <a:pt x="1204863" y="595553"/>
                  <a:pt x="1211943" y="588474"/>
                </a:cubicBezTo>
                <a:lnTo>
                  <a:pt x="1239858" y="560424"/>
                </a:lnTo>
                <a:cubicBezTo>
                  <a:pt x="1246937" y="553345"/>
                  <a:pt x="1246937" y="541991"/>
                  <a:pt x="1239858" y="534912"/>
                </a:cubicBezTo>
                <a:lnTo>
                  <a:pt x="1135006" y="430060"/>
                </a:lnTo>
                <a:cubicBezTo>
                  <a:pt x="1124721" y="419775"/>
                  <a:pt x="1110830" y="414032"/>
                  <a:pt x="1096405" y="414032"/>
                </a:cubicBezTo>
                <a:lnTo>
                  <a:pt x="736969" y="414032"/>
                </a:lnTo>
                <a:cubicBezTo>
                  <a:pt x="722544" y="414032"/>
                  <a:pt x="708653" y="419775"/>
                  <a:pt x="698368" y="430060"/>
                </a:cubicBezTo>
                <a:lnTo>
                  <a:pt x="368318" y="760110"/>
                </a:lnTo>
                <a:cubicBezTo>
                  <a:pt x="364979" y="763450"/>
                  <a:pt x="362975" y="768124"/>
                  <a:pt x="362975" y="772799"/>
                </a:cubicBezTo>
                <a:lnTo>
                  <a:pt x="362975" y="859486"/>
                </a:lnTo>
                <a:cubicBezTo>
                  <a:pt x="362975" y="869504"/>
                  <a:pt x="370989" y="877518"/>
                  <a:pt x="381007" y="877518"/>
                </a:cubicBezTo>
                <a:lnTo>
                  <a:pt x="450329" y="877518"/>
                </a:lnTo>
                <a:cubicBezTo>
                  <a:pt x="455138" y="877518"/>
                  <a:pt x="459679" y="875648"/>
                  <a:pt x="463018" y="872175"/>
                </a:cubicBezTo>
                <a:lnTo>
                  <a:pt x="488397" y="846797"/>
                </a:lnTo>
                <a:cubicBezTo>
                  <a:pt x="495476" y="839718"/>
                  <a:pt x="506829" y="839718"/>
                  <a:pt x="513908" y="846797"/>
                </a:cubicBezTo>
                <a:lnTo>
                  <a:pt x="602598" y="935487"/>
                </a:lnTo>
                <a:cubicBezTo>
                  <a:pt x="609678" y="942566"/>
                  <a:pt x="621031" y="942566"/>
                  <a:pt x="628110" y="935487"/>
                </a:cubicBezTo>
                <a:lnTo>
                  <a:pt x="663506" y="900091"/>
                </a:lnTo>
                <a:cubicBezTo>
                  <a:pt x="666845" y="896752"/>
                  <a:pt x="668849" y="892077"/>
                  <a:pt x="668849" y="887402"/>
                </a:cubicBezTo>
                <a:lnTo>
                  <a:pt x="668849" y="743414"/>
                </a:lnTo>
                <a:cubicBezTo>
                  <a:pt x="668849" y="738606"/>
                  <a:pt x="670719" y="734064"/>
                  <a:pt x="674192" y="730725"/>
                </a:cubicBezTo>
                <a:lnTo>
                  <a:pt x="811768" y="593148"/>
                </a:lnTo>
                <a:cubicBezTo>
                  <a:pt x="818848" y="586069"/>
                  <a:pt x="830201" y="586069"/>
                  <a:pt x="837280" y="593148"/>
                </a:cubicBezTo>
                <a:lnTo>
                  <a:pt x="857850" y="613852"/>
                </a:lnTo>
                <a:cubicBezTo>
                  <a:pt x="864929" y="620931"/>
                  <a:pt x="864929" y="632284"/>
                  <a:pt x="857850" y="639363"/>
                </a:cubicBezTo>
                <a:lnTo>
                  <a:pt x="778376" y="718837"/>
                </a:lnTo>
                <a:cubicBezTo>
                  <a:pt x="775037" y="722177"/>
                  <a:pt x="773033" y="726851"/>
                  <a:pt x="773033" y="731526"/>
                </a:cubicBezTo>
                <a:lnTo>
                  <a:pt x="773033" y="778142"/>
                </a:lnTo>
                <a:cubicBezTo>
                  <a:pt x="773033" y="788160"/>
                  <a:pt x="781047" y="796174"/>
                  <a:pt x="791065" y="796174"/>
                </a:cubicBezTo>
                <a:lnTo>
                  <a:pt x="940797" y="796174"/>
                </a:lnTo>
                <a:cubicBezTo>
                  <a:pt x="947074" y="796174"/>
                  <a:pt x="952016" y="801250"/>
                  <a:pt x="952016" y="807394"/>
                </a:cubicBezTo>
                <a:lnTo>
                  <a:pt x="952016" y="820884"/>
                </a:lnTo>
                <a:cubicBezTo>
                  <a:pt x="952016" y="827162"/>
                  <a:pt x="946941" y="832104"/>
                  <a:pt x="940797" y="832104"/>
                </a:cubicBezTo>
                <a:lnTo>
                  <a:pt x="872676" y="832104"/>
                </a:lnTo>
                <a:cubicBezTo>
                  <a:pt x="867867" y="832104"/>
                  <a:pt x="863326" y="833974"/>
                  <a:pt x="859987" y="837447"/>
                </a:cubicBezTo>
                <a:lnTo>
                  <a:pt x="775705" y="921729"/>
                </a:lnTo>
                <a:cubicBezTo>
                  <a:pt x="772365" y="925069"/>
                  <a:pt x="770362" y="929743"/>
                  <a:pt x="770362" y="934418"/>
                </a:cubicBezTo>
                <a:lnTo>
                  <a:pt x="770362" y="1006412"/>
                </a:lnTo>
                <a:cubicBezTo>
                  <a:pt x="770362" y="1016430"/>
                  <a:pt x="762348" y="1024444"/>
                  <a:pt x="752330" y="1024444"/>
                </a:cubicBezTo>
                <a:lnTo>
                  <a:pt x="523926" y="1024444"/>
                </a:lnTo>
                <a:cubicBezTo>
                  <a:pt x="513908" y="1024444"/>
                  <a:pt x="505894" y="1016430"/>
                  <a:pt x="505894" y="1006412"/>
                </a:cubicBezTo>
                <a:lnTo>
                  <a:pt x="505894" y="915184"/>
                </a:lnTo>
                <a:cubicBezTo>
                  <a:pt x="505894" y="905701"/>
                  <a:pt x="494407" y="901026"/>
                  <a:pt x="487729" y="907704"/>
                </a:cubicBezTo>
                <a:lnTo>
                  <a:pt x="452333" y="943100"/>
                </a:lnTo>
                <a:cubicBezTo>
                  <a:pt x="448994" y="946440"/>
                  <a:pt x="446990" y="951115"/>
                  <a:pt x="446990" y="955789"/>
                </a:cubicBezTo>
                <a:lnTo>
                  <a:pt x="446990" y="1010419"/>
                </a:lnTo>
                <a:cubicBezTo>
                  <a:pt x="446990" y="1020437"/>
                  <a:pt x="438976" y="1028451"/>
                  <a:pt x="428958" y="1028451"/>
                </a:cubicBezTo>
                <a:lnTo>
                  <a:pt x="401042" y="1028451"/>
                </a:lnTo>
                <a:cubicBezTo>
                  <a:pt x="396234" y="1028451"/>
                  <a:pt x="391692" y="1030321"/>
                  <a:pt x="388353" y="1033794"/>
                </a:cubicBezTo>
                <a:lnTo>
                  <a:pt x="226333" y="1195814"/>
                </a:lnTo>
                <a:cubicBezTo>
                  <a:pt x="223929" y="1198218"/>
                  <a:pt x="220724" y="1199554"/>
                  <a:pt x="217384" y="1199554"/>
                </a:cubicBezTo>
                <a:lnTo>
                  <a:pt x="134438" y="1199554"/>
                </a:lnTo>
                <a:cubicBezTo>
                  <a:pt x="123084" y="1199554"/>
                  <a:pt x="117474" y="1213178"/>
                  <a:pt x="125488" y="1221192"/>
                </a:cubicBezTo>
                <a:lnTo>
                  <a:pt x="185595" y="1281298"/>
                </a:lnTo>
                <a:cubicBezTo>
                  <a:pt x="187999" y="1283702"/>
                  <a:pt x="189335" y="1286908"/>
                  <a:pt x="189335" y="1290247"/>
                </a:cubicBezTo>
                <a:lnTo>
                  <a:pt x="189335" y="1353826"/>
                </a:lnTo>
                <a:cubicBezTo>
                  <a:pt x="189335" y="1360772"/>
                  <a:pt x="183591" y="1366516"/>
                  <a:pt x="176646" y="1366516"/>
                </a:cubicBezTo>
                <a:lnTo>
                  <a:pt x="13691" y="1366516"/>
                </a:lnTo>
                <a:cubicBezTo>
                  <a:pt x="6745" y="1366516"/>
                  <a:pt x="1002" y="1372259"/>
                  <a:pt x="1002" y="1379205"/>
                </a:cubicBezTo>
                <a:lnTo>
                  <a:pt x="1002" y="1547502"/>
                </a:lnTo>
                <a:cubicBezTo>
                  <a:pt x="1002" y="1554448"/>
                  <a:pt x="6745" y="1560191"/>
                  <a:pt x="13691" y="1560191"/>
                </a:cubicBezTo>
                <a:lnTo>
                  <a:pt x="54563" y="1560191"/>
                </a:lnTo>
                <a:cubicBezTo>
                  <a:pt x="57902" y="1560191"/>
                  <a:pt x="61108" y="1561527"/>
                  <a:pt x="63512" y="1563931"/>
                </a:cubicBezTo>
                <a:lnTo>
                  <a:pt x="91562" y="1591981"/>
                </a:lnTo>
                <a:cubicBezTo>
                  <a:pt x="96504" y="1596923"/>
                  <a:pt x="104518" y="1596923"/>
                  <a:pt x="109460" y="1591981"/>
                </a:cubicBezTo>
                <a:lnTo>
                  <a:pt x="338799" y="1362642"/>
                </a:lnTo>
                <a:cubicBezTo>
                  <a:pt x="344008" y="1357433"/>
                  <a:pt x="352423" y="1357433"/>
                  <a:pt x="357632" y="1362642"/>
                </a:cubicBezTo>
                <a:lnTo>
                  <a:pt x="377534" y="1382544"/>
                </a:lnTo>
                <a:cubicBezTo>
                  <a:pt x="382743" y="1387753"/>
                  <a:pt x="391158" y="1387753"/>
                  <a:pt x="396367" y="1382544"/>
                </a:cubicBezTo>
                <a:lnTo>
                  <a:pt x="441647" y="1337264"/>
                </a:lnTo>
                <a:cubicBezTo>
                  <a:pt x="446857" y="1332055"/>
                  <a:pt x="455272" y="1332055"/>
                  <a:pt x="460481" y="1337264"/>
                </a:cubicBezTo>
                <a:lnTo>
                  <a:pt x="628377" y="1505161"/>
                </a:lnTo>
                <a:cubicBezTo>
                  <a:pt x="630782" y="1507565"/>
                  <a:pt x="630782" y="1511438"/>
                  <a:pt x="628377" y="1513843"/>
                </a:cubicBezTo>
                <a:lnTo>
                  <a:pt x="628377" y="1513843"/>
                </a:lnTo>
                <a:cubicBezTo>
                  <a:pt x="621699" y="1520521"/>
                  <a:pt x="612750" y="1524261"/>
                  <a:pt x="603400" y="1524261"/>
                </a:cubicBezTo>
                <a:lnTo>
                  <a:pt x="568939" y="1524261"/>
                </a:lnTo>
                <a:cubicBezTo>
                  <a:pt x="563863" y="1524261"/>
                  <a:pt x="561459" y="1530272"/>
                  <a:pt x="564932" y="1533878"/>
                </a:cubicBezTo>
                <a:lnTo>
                  <a:pt x="613418" y="1582364"/>
                </a:lnTo>
                <a:cubicBezTo>
                  <a:pt x="617158" y="1586104"/>
                  <a:pt x="623435" y="1583432"/>
                  <a:pt x="623435" y="1578223"/>
                </a:cubicBezTo>
                <a:lnTo>
                  <a:pt x="623435" y="1536149"/>
                </a:lnTo>
                <a:cubicBezTo>
                  <a:pt x="623435" y="1532676"/>
                  <a:pt x="627576" y="1530939"/>
                  <a:pt x="629980" y="1533344"/>
                </a:cubicBezTo>
                <a:cubicBezTo>
                  <a:pt x="631450" y="1534813"/>
                  <a:pt x="633987" y="1534813"/>
                  <a:pt x="635457" y="1533344"/>
                </a:cubicBezTo>
                <a:lnTo>
                  <a:pt x="695162" y="1473638"/>
                </a:lnTo>
                <a:cubicBezTo>
                  <a:pt x="699837" y="1468963"/>
                  <a:pt x="699837" y="1461483"/>
                  <a:pt x="695162" y="1456942"/>
                </a:cubicBezTo>
                <a:lnTo>
                  <a:pt x="688484" y="1450264"/>
                </a:lnTo>
                <a:cubicBezTo>
                  <a:pt x="684477" y="1446256"/>
                  <a:pt x="678867" y="1443852"/>
                  <a:pt x="673123" y="1443852"/>
                </a:cubicBezTo>
                <a:lnTo>
                  <a:pt x="657496" y="1443852"/>
                </a:lnTo>
                <a:cubicBezTo>
                  <a:pt x="652687" y="1443852"/>
                  <a:pt x="648146" y="1441982"/>
                  <a:pt x="644807" y="1438643"/>
                </a:cubicBezTo>
                <a:lnTo>
                  <a:pt x="544629" y="1338466"/>
                </a:lnTo>
                <a:cubicBezTo>
                  <a:pt x="539420" y="1333257"/>
                  <a:pt x="539420" y="1324842"/>
                  <a:pt x="544629" y="1319633"/>
                </a:cubicBezTo>
                <a:lnTo>
                  <a:pt x="565199" y="1299063"/>
                </a:lnTo>
                <a:cubicBezTo>
                  <a:pt x="570408" y="1293854"/>
                  <a:pt x="578823" y="1293854"/>
                  <a:pt x="584032" y="1299063"/>
                </a:cubicBezTo>
                <a:lnTo>
                  <a:pt x="729489" y="1444520"/>
                </a:lnTo>
                <a:cubicBezTo>
                  <a:pt x="730825" y="1445856"/>
                  <a:pt x="731627" y="1447726"/>
                  <a:pt x="731627" y="1449596"/>
                </a:cubicBezTo>
                <a:lnTo>
                  <a:pt x="731627" y="1493139"/>
                </a:lnTo>
                <a:cubicBezTo>
                  <a:pt x="731627" y="1495009"/>
                  <a:pt x="732428" y="1496879"/>
                  <a:pt x="733764" y="1498215"/>
                </a:cubicBezTo>
                <a:lnTo>
                  <a:pt x="793469" y="1557921"/>
                </a:lnTo>
                <a:cubicBezTo>
                  <a:pt x="796274" y="1560726"/>
                  <a:pt x="800816" y="1560726"/>
                  <a:pt x="803487" y="1557921"/>
                </a:cubicBezTo>
                <a:lnTo>
                  <a:pt x="846229" y="1515178"/>
                </a:lnTo>
                <a:cubicBezTo>
                  <a:pt x="849034" y="1512373"/>
                  <a:pt x="849034" y="1507832"/>
                  <a:pt x="846229" y="1505161"/>
                </a:cubicBezTo>
                <a:lnTo>
                  <a:pt x="817378" y="1476310"/>
                </a:lnTo>
                <a:cubicBezTo>
                  <a:pt x="812837" y="1471768"/>
                  <a:pt x="816042" y="1464155"/>
                  <a:pt x="822454" y="1464155"/>
                </a:cubicBezTo>
                <a:lnTo>
                  <a:pt x="858651" y="1464155"/>
                </a:lnTo>
                <a:lnTo>
                  <a:pt x="929443" y="1393363"/>
                </a:lnTo>
                <a:lnTo>
                  <a:pt x="929443" y="1377602"/>
                </a:lnTo>
                <a:cubicBezTo>
                  <a:pt x="929443" y="1372393"/>
                  <a:pt x="931580" y="1367317"/>
                  <a:pt x="935320" y="1363577"/>
                </a:cubicBezTo>
                <a:lnTo>
                  <a:pt x="1025880" y="1273017"/>
                </a:lnTo>
                <a:cubicBezTo>
                  <a:pt x="1029487" y="1269411"/>
                  <a:pt x="1035230" y="1269411"/>
                  <a:pt x="1038836" y="1273017"/>
                </a:cubicBezTo>
                <a:lnTo>
                  <a:pt x="1080377" y="1314557"/>
                </a:lnTo>
                <a:cubicBezTo>
                  <a:pt x="1082113" y="1316293"/>
                  <a:pt x="1084384" y="1317228"/>
                  <a:pt x="1086788" y="1317228"/>
                </a:cubicBezTo>
                <a:lnTo>
                  <a:pt x="1165995" y="1317228"/>
                </a:lnTo>
                <a:cubicBezTo>
                  <a:pt x="1168399" y="1317228"/>
                  <a:pt x="1170803" y="1318163"/>
                  <a:pt x="1172406" y="1319900"/>
                </a:cubicBezTo>
                <a:lnTo>
                  <a:pt x="1252948" y="1400442"/>
                </a:lnTo>
                <a:cubicBezTo>
                  <a:pt x="1258692" y="1406186"/>
                  <a:pt x="1254685" y="1416070"/>
                  <a:pt x="1246537" y="1416070"/>
                </a:cubicBezTo>
                <a:lnTo>
                  <a:pt x="1246671" y="1416070"/>
                </a:lnTo>
                <a:lnTo>
                  <a:pt x="1364212" y="1416070"/>
                </a:lnTo>
                <a:cubicBezTo>
                  <a:pt x="1375298" y="1416070"/>
                  <a:pt x="1385983" y="1420478"/>
                  <a:pt x="1393864" y="1428358"/>
                </a:cubicBezTo>
                <a:lnTo>
                  <a:pt x="1464656" y="1499150"/>
                </a:lnTo>
                <a:cubicBezTo>
                  <a:pt x="1464923" y="1499417"/>
                  <a:pt x="1465057" y="1499818"/>
                  <a:pt x="1465057" y="1500219"/>
                </a:cubicBezTo>
                <a:lnTo>
                  <a:pt x="1465057" y="1424351"/>
                </a:lnTo>
                <a:cubicBezTo>
                  <a:pt x="1465057" y="1420745"/>
                  <a:pt x="1463587" y="1417405"/>
                  <a:pt x="1461183" y="1414868"/>
                </a:cubicBezTo>
                <a:lnTo>
                  <a:pt x="1407755" y="1361440"/>
                </a:lnTo>
                <a:cubicBezTo>
                  <a:pt x="1402546" y="1356231"/>
                  <a:pt x="1402546" y="1347682"/>
                  <a:pt x="1407755" y="1342473"/>
                </a:cubicBezTo>
                <a:lnTo>
                  <a:pt x="1515011" y="1235217"/>
                </a:lnTo>
                <a:cubicBezTo>
                  <a:pt x="1520221" y="1230008"/>
                  <a:pt x="1528769" y="1230008"/>
                  <a:pt x="1533979" y="1235217"/>
                </a:cubicBezTo>
                <a:lnTo>
                  <a:pt x="1572446" y="1273685"/>
                </a:lnTo>
                <a:cubicBezTo>
                  <a:pt x="1577655" y="1278894"/>
                  <a:pt x="1577655" y="1287442"/>
                  <a:pt x="1572446" y="1292652"/>
                </a:cubicBezTo>
                <a:lnTo>
                  <a:pt x="1542661" y="1322438"/>
                </a:lnTo>
                <a:cubicBezTo>
                  <a:pt x="1537451" y="1327647"/>
                  <a:pt x="1537451" y="1336195"/>
                  <a:pt x="1542661" y="1341404"/>
                </a:cubicBezTo>
                <a:lnTo>
                  <a:pt x="1582731" y="1381475"/>
                </a:lnTo>
                <a:cubicBezTo>
                  <a:pt x="1585269" y="1384013"/>
                  <a:pt x="1586605" y="1387352"/>
                  <a:pt x="1586605" y="1390959"/>
                </a:cubicBezTo>
                <a:lnTo>
                  <a:pt x="1586605" y="1541625"/>
                </a:lnTo>
                <a:cubicBezTo>
                  <a:pt x="1586605" y="1548971"/>
                  <a:pt x="1580594" y="1554982"/>
                  <a:pt x="1573248" y="1554982"/>
                </a:cubicBezTo>
                <a:lnTo>
                  <a:pt x="1519954" y="1554982"/>
                </a:lnTo>
                <a:cubicBezTo>
                  <a:pt x="1520354" y="1554982"/>
                  <a:pt x="1520755" y="1555116"/>
                  <a:pt x="1521022" y="1555383"/>
                </a:cubicBezTo>
                <a:lnTo>
                  <a:pt x="1547336" y="1581696"/>
                </a:lnTo>
                <a:cubicBezTo>
                  <a:pt x="1558555" y="1592916"/>
                  <a:pt x="1576721" y="1592916"/>
                  <a:pt x="1587941" y="1581696"/>
                </a:cubicBezTo>
                <a:lnTo>
                  <a:pt x="1658866" y="1510771"/>
                </a:lnTo>
                <a:cubicBezTo>
                  <a:pt x="1670086" y="1499551"/>
                  <a:pt x="1688384" y="1499551"/>
                  <a:pt x="1699471" y="1510904"/>
                </a:cubicBezTo>
                <a:lnTo>
                  <a:pt x="1773335" y="1585302"/>
                </a:lnTo>
                <a:cubicBezTo>
                  <a:pt x="1784554" y="1596522"/>
                  <a:pt x="1802720" y="1596656"/>
                  <a:pt x="1813940" y="1585436"/>
                </a:cubicBezTo>
                <a:lnTo>
                  <a:pt x="1862826" y="1536549"/>
                </a:lnTo>
                <a:cubicBezTo>
                  <a:pt x="1868035" y="1531340"/>
                  <a:pt x="1875249" y="1528268"/>
                  <a:pt x="1882728" y="1528135"/>
                </a:cubicBezTo>
                <a:lnTo>
                  <a:pt x="2032593" y="1525864"/>
                </a:lnTo>
                <a:cubicBezTo>
                  <a:pt x="2040340" y="1525730"/>
                  <a:pt x="2047820" y="1528802"/>
                  <a:pt x="2053296" y="1534279"/>
                </a:cubicBezTo>
                <a:lnTo>
                  <a:pt x="2148131" y="1629113"/>
                </a:lnTo>
                <a:cubicBezTo>
                  <a:pt x="2144391" y="1625373"/>
                  <a:pt x="2142254" y="1620297"/>
                  <a:pt x="2142254" y="1614955"/>
                </a:cubicBezTo>
                <a:lnTo>
                  <a:pt x="2142254" y="1452534"/>
                </a:lnTo>
                <a:cubicBezTo>
                  <a:pt x="2142254" y="1445455"/>
                  <a:pt x="2145059" y="1438777"/>
                  <a:pt x="2150001" y="1433835"/>
                </a:cubicBezTo>
                <a:lnTo>
                  <a:pt x="2408057" y="1175778"/>
                </a:lnTo>
                <a:cubicBezTo>
                  <a:pt x="2418341" y="1165494"/>
                  <a:pt x="2435171" y="1165494"/>
                  <a:pt x="2445456" y="1175778"/>
                </a:cubicBezTo>
                <a:lnTo>
                  <a:pt x="2638063" y="1368386"/>
                </a:lnTo>
                <a:cubicBezTo>
                  <a:pt x="2643005" y="1373328"/>
                  <a:pt x="2649684" y="1376132"/>
                  <a:pt x="2656763" y="1376132"/>
                </a:cubicBezTo>
                <a:lnTo>
                  <a:pt x="3024880" y="1376132"/>
                </a:lnTo>
                <a:cubicBezTo>
                  <a:pt x="3031960" y="1376132"/>
                  <a:pt x="3038638" y="1373328"/>
                  <a:pt x="3043580" y="1368386"/>
                </a:cubicBezTo>
                <a:lnTo>
                  <a:pt x="3175012" y="1236953"/>
                </a:lnTo>
                <a:cubicBezTo>
                  <a:pt x="3179955" y="1232011"/>
                  <a:pt x="3182760" y="1225333"/>
                  <a:pt x="3182760" y="1218253"/>
                </a:cubicBezTo>
                <a:lnTo>
                  <a:pt x="3182760" y="1169367"/>
                </a:lnTo>
                <a:cubicBezTo>
                  <a:pt x="3182760" y="1162288"/>
                  <a:pt x="3185565" y="1155609"/>
                  <a:pt x="3190506" y="1150667"/>
                </a:cubicBezTo>
                <a:lnTo>
                  <a:pt x="3281868" y="1059306"/>
                </a:lnTo>
                <a:cubicBezTo>
                  <a:pt x="3286810" y="1054364"/>
                  <a:pt x="3293489" y="1051559"/>
                  <a:pt x="3300568" y="1051559"/>
                </a:cubicBezTo>
                <a:lnTo>
                  <a:pt x="3410896" y="1051559"/>
                </a:lnTo>
                <a:cubicBezTo>
                  <a:pt x="3417976" y="1051559"/>
                  <a:pt x="3424654" y="1054364"/>
                  <a:pt x="3429596" y="1059306"/>
                </a:cubicBezTo>
                <a:lnTo>
                  <a:pt x="3604171" y="1233881"/>
                </a:lnTo>
                <a:cubicBezTo>
                  <a:pt x="3614456" y="1244166"/>
                  <a:pt x="3614456" y="1260996"/>
                  <a:pt x="3604171" y="1271280"/>
                </a:cubicBezTo>
                <a:lnTo>
                  <a:pt x="3522427" y="1353025"/>
                </a:lnTo>
                <a:cubicBezTo>
                  <a:pt x="3518419" y="1357032"/>
                  <a:pt x="3518419" y="1363310"/>
                  <a:pt x="3522427" y="1367317"/>
                </a:cubicBezTo>
                <a:lnTo>
                  <a:pt x="3538722" y="1383612"/>
                </a:lnTo>
                <a:lnTo>
                  <a:pt x="3554751" y="1367584"/>
                </a:lnTo>
                <a:cubicBezTo>
                  <a:pt x="3563299" y="1359036"/>
                  <a:pt x="3576923" y="1359036"/>
                  <a:pt x="3585472" y="1367584"/>
                </a:cubicBezTo>
                <a:cubicBezTo>
                  <a:pt x="3594020" y="1376132"/>
                  <a:pt x="3607644" y="1376132"/>
                  <a:pt x="3616193" y="1367584"/>
                </a:cubicBezTo>
                <a:lnTo>
                  <a:pt x="3823759" y="1160017"/>
                </a:lnTo>
                <a:cubicBezTo>
                  <a:pt x="3832709" y="1151068"/>
                  <a:pt x="3832709" y="1136509"/>
                  <a:pt x="3823759" y="1127560"/>
                </a:cubicBezTo>
                <a:lnTo>
                  <a:pt x="3690590" y="994391"/>
                </a:lnTo>
                <a:cubicBezTo>
                  <a:pt x="3681642" y="985442"/>
                  <a:pt x="3681642" y="970883"/>
                  <a:pt x="3690590" y="961934"/>
                </a:cubicBezTo>
                <a:lnTo>
                  <a:pt x="3827900" y="824624"/>
                </a:lnTo>
                <a:cubicBezTo>
                  <a:pt x="3832174" y="820350"/>
                  <a:pt x="3838052" y="817946"/>
                  <a:pt x="3844062" y="817946"/>
                </a:cubicBezTo>
                <a:lnTo>
                  <a:pt x="4118948" y="817946"/>
                </a:lnTo>
                <a:cubicBezTo>
                  <a:pt x="4124958" y="817946"/>
                  <a:pt x="4130835" y="815542"/>
                  <a:pt x="4135110" y="811267"/>
                </a:cubicBezTo>
                <a:lnTo>
                  <a:pt x="4239294" y="707083"/>
                </a:lnTo>
                <a:cubicBezTo>
                  <a:pt x="4243568" y="702809"/>
                  <a:pt x="4249446" y="700405"/>
                  <a:pt x="4255456" y="700405"/>
                </a:cubicBezTo>
                <a:lnTo>
                  <a:pt x="4356301" y="700405"/>
                </a:lnTo>
                <a:cubicBezTo>
                  <a:pt x="4376737" y="700405"/>
                  <a:pt x="4386888" y="725115"/>
                  <a:pt x="4372462" y="739541"/>
                </a:cubicBezTo>
                <a:lnTo>
                  <a:pt x="4163159" y="948844"/>
                </a:lnTo>
                <a:cubicBezTo>
                  <a:pt x="4158885" y="953118"/>
                  <a:pt x="4156481" y="958995"/>
                  <a:pt x="4156481" y="965006"/>
                </a:cubicBezTo>
                <a:lnTo>
                  <a:pt x="4156481" y="1052494"/>
                </a:lnTo>
                <a:cubicBezTo>
                  <a:pt x="4156481" y="1067988"/>
                  <a:pt x="4175181" y="1075735"/>
                  <a:pt x="4186133" y="1064782"/>
                </a:cubicBezTo>
                <a:lnTo>
                  <a:pt x="4594723" y="656193"/>
                </a:lnTo>
                <a:cubicBezTo>
                  <a:pt x="4598062" y="652854"/>
                  <a:pt x="4602603" y="650984"/>
                  <a:pt x="4607412" y="650984"/>
                </a:cubicBezTo>
                <a:lnTo>
                  <a:pt x="4768763" y="650984"/>
                </a:lnTo>
                <a:cubicBezTo>
                  <a:pt x="4773572" y="650984"/>
                  <a:pt x="4778113" y="649114"/>
                  <a:pt x="4781452" y="645775"/>
                </a:cubicBezTo>
                <a:lnTo>
                  <a:pt x="4828736" y="598491"/>
                </a:lnTo>
                <a:cubicBezTo>
                  <a:pt x="4832476" y="594751"/>
                  <a:pt x="4838620" y="594751"/>
                  <a:pt x="4842494" y="598491"/>
                </a:cubicBezTo>
                <a:lnTo>
                  <a:pt x="4923570" y="679568"/>
                </a:lnTo>
                <a:cubicBezTo>
                  <a:pt x="4927310" y="683308"/>
                  <a:pt x="4933454" y="683308"/>
                  <a:pt x="4937328" y="679568"/>
                </a:cubicBezTo>
                <a:lnTo>
                  <a:pt x="4948948" y="667947"/>
                </a:lnTo>
                <a:cubicBezTo>
                  <a:pt x="4952822" y="663673"/>
                  <a:pt x="4952822" y="657529"/>
                  <a:pt x="4948948" y="653789"/>
                </a:cubicBezTo>
                <a:close/>
              </a:path>
            </a:pathLst>
          </a:custGeom>
          <a:solidFill>
            <a:schemeClr val="bg2">
              <a:lumMod val="90000"/>
            </a:schemeClr>
          </a:solidFill>
          <a:ln w="3175" cap="flat">
            <a:noFill/>
            <a:prstDash val="solid"/>
            <a:miter/>
          </a:ln>
        </p:spPr>
        <p:txBody>
          <a:bodyPr/>
          <a:lstStyle/>
          <a:p>
            <a:endParaRPr lang="en-US" sz="1200">
              <a:latin typeface="+mn-lt"/>
            </a:endParaRPr>
          </a:p>
        </p:txBody>
      </p:sp>
      <p:sp>
        <p:nvSpPr>
          <p:cNvPr id="87" name="Freeform: Shape 86">
            <a:extLst>
              <a:ext uri="{FF2B5EF4-FFF2-40B4-BE49-F238E27FC236}">
                <a16:creationId xmlns:a16="http://schemas.microsoft.com/office/drawing/2014/main" id="{874D8DF9-BE37-4E0F-8A0E-84BC80CE521D}"/>
              </a:ext>
            </a:extLst>
          </p:cNvPr>
          <p:cNvSpPr/>
          <p:nvPr/>
        </p:nvSpPr>
        <p:spPr>
          <a:xfrm>
            <a:off x="7135954" y="3850427"/>
            <a:ext cx="925964" cy="506769"/>
          </a:xfrm>
          <a:custGeom>
            <a:avLst/>
            <a:gdLst/>
            <a:ahLst/>
            <a:cxnLst/>
            <a:rect l="0" t="0" r="0" b="0"/>
            <a:pathLst>
              <a:path w="1059205" h="579691">
                <a:moveTo>
                  <a:pt x="3406" y="488397"/>
                </a:moveTo>
                <a:lnTo>
                  <a:pt x="87020" y="572011"/>
                </a:lnTo>
                <a:cubicBezTo>
                  <a:pt x="91695" y="576686"/>
                  <a:pt x="98240" y="579357"/>
                  <a:pt x="104919" y="579357"/>
                </a:cubicBezTo>
                <a:lnTo>
                  <a:pt x="278960" y="579357"/>
                </a:lnTo>
                <a:cubicBezTo>
                  <a:pt x="292851" y="579357"/>
                  <a:pt x="304204" y="568004"/>
                  <a:pt x="304204" y="554113"/>
                </a:cubicBezTo>
                <a:lnTo>
                  <a:pt x="304204" y="349217"/>
                </a:lnTo>
                <a:cubicBezTo>
                  <a:pt x="304204" y="326778"/>
                  <a:pt x="331452" y="315424"/>
                  <a:pt x="347347" y="331319"/>
                </a:cubicBezTo>
                <a:lnTo>
                  <a:pt x="511504" y="495476"/>
                </a:lnTo>
                <a:cubicBezTo>
                  <a:pt x="521388" y="505360"/>
                  <a:pt x="537416" y="505360"/>
                  <a:pt x="547167" y="495476"/>
                </a:cubicBezTo>
                <a:lnTo>
                  <a:pt x="654824" y="387819"/>
                </a:lnTo>
                <a:cubicBezTo>
                  <a:pt x="659499" y="383144"/>
                  <a:pt x="666044" y="380473"/>
                  <a:pt x="672722" y="380473"/>
                </a:cubicBezTo>
                <a:lnTo>
                  <a:pt x="894848" y="380473"/>
                </a:lnTo>
                <a:cubicBezTo>
                  <a:pt x="901527" y="380473"/>
                  <a:pt x="907938" y="383144"/>
                  <a:pt x="912747" y="387819"/>
                </a:cubicBezTo>
                <a:lnTo>
                  <a:pt x="1015862" y="490934"/>
                </a:lnTo>
                <a:cubicBezTo>
                  <a:pt x="1031757" y="506829"/>
                  <a:pt x="1059005" y="495609"/>
                  <a:pt x="1059005" y="473036"/>
                </a:cubicBezTo>
                <a:lnTo>
                  <a:pt x="1059005" y="151401"/>
                </a:lnTo>
                <a:lnTo>
                  <a:pt x="1059005" y="150733"/>
                </a:lnTo>
                <a:lnTo>
                  <a:pt x="1020270" y="150733"/>
                </a:lnTo>
                <a:cubicBezTo>
                  <a:pt x="1016931" y="150733"/>
                  <a:pt x="1013592" y="149397"/>
                  <a:pt x="1011187" y="146993"/>
                </a:cubicBezTo>
                <a:lnTo>
                  <a:pt x="986611" y="122416"/>
                </a:lnTo>
                <a:cubicBezTo>
                  <a:pt x="981669" y="117474"/>
                  <a:pt x="973521" y="117474"/>
                  <a:pt x="968445" y="122416"/>
                </a:cubicBezTo>
                <a:lnTo>
                  <a:pt x="865730" y="225131"/>
                </a:lnTo>
                <a:cubicBezTo>
                  <a:pt x="860788" y="230073"/>
                  <a:pt x="852640" y="230073"/>
                  <a:pt x="847565" y="225131"/>
                </a:cubicBezTo>
                <a:lnTo>
                  <a:pt x="695028" y="72595"/>
                </a:lnTo>
                <a:cubicBezTo>
                  <a:pt x="692892" y="70458"/>
                  <a:pt x="691556" y="67386"/>
                  <a:pt x="691556" y="64314"/>
                </a:cubicBezTo>
                <a:lnTo>
                  <a:pt x="691556" y="12756"/>
                </a:lnTo>
                <a:cubicBezTo>
                  <a:pt x="691556" y="6211"/>
                  <a:pt x="686346" y="1002"/>
                  <a:pt x="679802" y="1002"/>
                </a:cubicBezTo>
                <a:lnTo>
                  <a:pt x="368184" y="1002"/>
                </a:lnTo>
                <a:cubicBezTo>
                  <a:pt x="364845" y="1002"/>
                  <a:pt x="361639" y="2337"/>
                  <a:pt x="359235" y="4742"/>
                </a:cubicBezTo>
                <a:lnTo>
                  <a:pt x="11954" y="352022"/>
                </a:lnTo>
                <a:cubicBezTo>
                  <a:pt x="5009" y="358968"/>
                  <a:pt x="1002" y="368451"/>
                  <a:pt x="1002" y="378335"/>
                </a:cubicBezTo>
                <a:lnTo>
                  <a:pt x="1002" y="489198"/>
                </a:lnTo>
                <a:cubicBezTo>
                  <a:pt x="1002" y="488130"/>
                  <a:pt x="2471" y="487462"/>
                  <a:pt x="3406" y="488397"/>
                </a:cubicBezTo>
                <a:close/>
              </a:path>
            </a:pathLst>
          </a:custGeom>
          <a:solidFill>
            <a:schemeClr val="bg2">
              <a:lumMod val="90000"/>
            </a:schemeClr>
          </a:solidFill>
          <a:ln w="3175" cap="flat">
            <a:noFill/>
            <a:prstDash val="solid"/>
            <a:miter/>
          </a:ln>
        </p:spPr>
        <p:txBody>
          <a:bodyPr/>
          <a:lstStyle/>
          <a:p>
            <a:endParaRPr lang="en-US" sz="1200">
              <a:latin typeface="+mn-lt"/>
            </a:endParaRPr>
          </a:p>
        </p:txBody>
      </p:sp>
      <p:grpSp>
        <p:nvGrpSpPr>
          <p:cNvPr id="17" name="Group 16">
            <a:extLst>
              <a:ext uri="{FF2B5EF4-FFF2-40B4-BE49-F238E27FC236}">
                <a16:creationId xmlns:a16="http://schemas.microsoft.com/office/drawing/2014/main" id="{1EF34130-4A30-4FAD-A0C7-61A2632884B0}"/>
              </a:ext>
            </a:extLst>
          </p:cNvPr>
          <p:cNvGrpSpPr>
            <a:grpSpLocks/>
          </p:cNvGrpSpPr>
          <p:nvPr/>
        </p:nvGrpSpPr>
        <p:grpSpPr>
          <a:xfrm>
            <a:off x="7134847" y="3687566"/>
            <a:ext cx="2086630" cy="1810366"/>
            <a:chOff x="5396621" y="3528840"/>
            <a:chExt cx="2386886" cy="2070869"/>
          </a:xfrm>
          <a:solidFill>
            <a:schemeClr val="bg2">
              <a:lumMod val="90000"/>
            </a:schemeClr>
          </a:solidFill>
        </p:grpSpPr>
        <p:sp>
          <p:nvSpPr>
            <p:cNvPr id="68" name="Freeform: Shape 67">
              <a:extLst>
                <a:ext uri="{FF2B5EF4-FFF2-40B4-BE49-F238E27FC236}">
                  <a16:creationId xmlns:a16="http://schemas.microsoft.com/office/drawing/2014/main" id="{E526FDDA-DE32-41CA-AD14-E87A1B2BF9CA}"/>
                </a:ext>
              </a:extLst>
            </p:cNvPr>
            <p:cNvSpPr/>
            <p:nvPr/>
          </p:nvSpPr>
          <p:spPr>
            <a:xfrm>
              <a:off x="6456619" y="3528840"/>
              <a:ext cx="72127" cy="72127"/>
            </a:xfrm>
            <a:custGeom>
              <a:avLst/>
              <a:gdLst/>
              <a:ahLst/>
              <a:cxnLst/>
              <a:rect l="0" t="0" r="0" b="0"/>
              <a:pathLst>
                <a:path w="72127" h="72127">
                  <a:moveTo>
                    <a:pt x="48152" y="65916"/>
                  </a:moveTo>
                  <a:lnTo>
                    <a:pt x="65916" y="48152"/>
                  </a:lnTo>
                  <a:cubicBezTo>
                    <a:pt x="69656" y="44412"/>
                    <a:pt x="71794" y="39336"/>
                    <a:pt x="71794" y="34127"/>
                  </a:cubicBezTo>
                  <a:lnTo>
                    <a:pt x="71794" y="1002"/>
                  </a:lnTo>
                  <a:lnTo>
                    <a:pt x="1002" y="71794"/>
                  </a:lnTo>
                  <a:lnTo>
                    <a:pt x="34127" y="71794"/>
                  </a:lnTo>
                  <a:cubicBezTo>
                    <a:pt x="39470" y="71794"/>
                    <a:pt x="44412" y="69656"/>
                    <a:pt x="48152" y="65916"/>
                  </a:cubicBezTo>
                  <a:close/>
                </a:path>
              </a:pathLst>
            </a:custGeom>
            <a:grpFill/>
            <a:ln w="3175" cap="flat">
              <a:noFill/>
              <a:prstDash val="solid"/>
              <a:miter/>
            </a:ln>
          </p:spPr>
          <p:txBody>
            <a:bodyPr/>
            <a:lstStyle/>
            <a:p>
              <a:endParaRPr lang="en-US" sz="1200">
                <a:latin typeface="+mn-lt"/>
              </a:endParaRPr>
            </a:p>
          </p:txBody>
        </p:sp>
        <p:grpSp>
          <p:nvGrpSpPr>
            <p:cNvPr id="69" name="Group 68">
              <a:extLst>
                <a:ext uri="{FF2B5EF4-FFF2-40B4-BE49-F238E27FC236}">
                  <a16:creationId xmlns:a16="http://schemas.microsoft.com/office/drawing/2014/main" id="{64372D0D-471B-42C6-905C-84E66C1D179A}"/>
                </a:ext>
              </a:extLst>
            </p:cNvPr>
            <p:cNvGrpSpPr/>
            <p:nvPr/>
          </p:nvGrpSpPr>
          <p:grpSpPr>
            <a:xfrm>
              <a:off x="5396621" y="3550754"/>
              <a:ext cx="2386886" cy="2048955"/>
              <a:chOff x="5396621" y="3550754"/>
              <a:chExt cx="2386886" cy="2048955"/>
            </a:xfrm>
            <a:grpFill/>
          </p:grpSpPr>
          <p:sp>
            <p:nvSpPr>
              <p:cNvPr id="70" name="Freeform: Shape 69">
                <a:extLst>
                  <a:ext uri="{FF2B5EF4-FFF2-40B4-BE49-F238E27FC236}">
                    <a16:creationId xmlns:a16="http://schemas.microsoft.com/office/drawing/2014/main" id="{498FC6A3-D99B-489D-8380-FD40EF11345B}"/>
                  </a:ext>
                </a:extLst>
              </p:cNvPr>
              <p:cNvSpPr/>
              <p:nvPr/>
            </p:nvSpPr>
            <p:spPr>
              <a:xfrm>
                <a:off x="6926650" y="5012244"/>
                <a:ext cx="132234" cy="324574"/>
              </a:xfrm>
              <a:custGeom>
                <a:avLst/>
                <a:gdLst/>
                <a:ahLst/>
                <a:cxnLst/>
                <a:rect l="0" t="0" r="0" b="0"/>
                <a:pathLst>
                  <a:path w="132233" h="324573">
                    <a:moveTo>
                      <a:pt x="111597" y="4493"/>
                    </a:moveTo>
                    <a:lnTo>
                      <a:pt x="10886" y="105204"/>
                    </a:lnTo>
                    <a:cubicBezTo>
                      <a:pt x="4608" y="111482"/>
                      <a:pt x="1002" y="120030"/>
                      <a:pt x="1002" y="128980"/>
                    </a:cubicBezTo>
                    <a:lnTo>
                      <a:pt x="1002" y="267892"/>
                    </a:lnTo>
                    <a:cubicBezTo>
                      <a:pt x="1002" y="278577"/>
                      <a:pt x="5276" y="288862"/>
                      <a:pt x="12889" y="296476"/>
                    </a:cubicBezTo>
                    <a:lnTo>
                      <a:pt x="37333" y="320919"/>
                    </a:lnTo>
                    <a:cubicBezTo>
                      <a:pt x="42008" y="325594"/>
                      <a:pt x="49487" y="325594"/>
                      <a:pt x="54162" y="320919"/>
                    </a:cubicBezTo>
                    <a:lnTo>
                      <a:pt x="122150" y="252932"/>
                    </a:lnTo>
                    <a:cubicBezTo>
                      <a:pt x="128427" y="246654"/>
                      <a:pt x="131900" y="238239"/>
                      <a:pt x="131900" y="229557"/>
                    </a:cubicBezTo>
                    <a:lnTo>
                      <a:pt x="131900" y="12908"/>
                    </a:lnTo>
                    <a:cubicBezTo>
                      <a:pt x="132034" y="2356"/>
                      <a:pt x="119077" y="-2987"/>
                      <a:pt x="111597" y="4493"/>
                    </a:cubicBezTo>
                    <a:close/>
                  </a:path>
                </a:pathLst>
              </a:custGeom>
              <a:grpFill/>
              <a:ln w="3175" cap="flat">
                <a:noFill/>
                <a:prstDash val="solid"/>
                <a:miter/>
              </a:ln>
            </p:spPr>
            <p:txBody>
              <a:bodyPr/>
              <a:lstStyle/>
              <a:p>
                <a:endParaRPr lang="en-US" sz="1200">
                  <a:latin typeface="+mn-lt"/>
                </a:endParaRPr>
              </a:p>
            </p:txBody>
          </p:sp>
          <p:sp>
            <p:nvSpPr>
              <p:cNvPr id="71" name="Freeform: Shape 70">
                <a:extLst>
                  <a:ext uri="{FF2B5EF4-FFF2-40B4-BE49-F238E27FC236}">
                    <a16:creationId xmlns:a16="http://schemas.microsoft.com/office/drawing/2014/main" id="{BC3E5461-B4CC-481D-A108-FBA28765BC59}"/>
                  </a:ext>
                </a:extLst>
              </p:cNvPr>
              <p:cNvSpPr/>
              <p:nvPr/>
            </p:nvSpPr>
            <p:spPr>
              <a:xfrm>
                <a:off x="5396621" y="3550754"/>
                <a:ext cx="2386886" cy="2048955"/>
              </a:xfrm>
              <a:custGeom>
                <a:avLst/>
                <a:gdLst/>
                <a:ahLst/>
                <a:cxnLst/>
                <a:rect l="0" t="0" r="0" b="0"/>
                <a:pathLst>
                  <a:path w="2386885" h="2048955">
                    <a:moveTo>
                      <a:pt x="2385483" y="249708"/>
                    </a:moveTo>
                    <a:lnTo>
                      <a:pt x="2254853" y="119077"/>
                    </a:lnTo>
                    <a:cubicBezTo>
                      <a:pt x="2249376" y="113601"/>
                      <a:pt x="2241896" y="110529"/>
                      <a:pt x="2234149" y="110662"/>
                    </a:cubicBezTo>
                    <a:lnTo>
                      <a:pt x="2083750" y="112933"/>
                    </a:lnTo>
                    <a:cubicBezTo>
                      <a:pt x="2076671" y="113067"/>
                      <a:pt x="2069859" y="115871"/>
                      <a:pt x="2064916" y="120947"/>
                    </a:cubicBezTo>
                    <a:lnTo>
                      <a:pt x="2014561" y="171303"/>
                    </a:lnTo>
                    <a:cubicBezTo>
                      <a:pt x="2003876" y="181988"/>
                      <a:pt x="1986512" y="181988"/>
                      <a:pt x="1975960" y="171303"/>
                    </a:cubicBezTo>
                    <a:lnTo>
                      <a:pt x="1900092" y="94901"/>
                    </a:lnTo>
                    <a:cubicBezTo>
                      <a:pt x="1889406" y="84216"/>
                      <a:pt x="1872176" y="84216"/>
                      <a:pt x="1861490" y="94901"/>
                    </a:cubicBezTo>
                    <a:lnTo>
                      <a:pt x="1788561" y="167830"/>
                    </a:lnTo>
                    <a:cubicBezTo>
                      <a:pt x="1777876" y="178516"/>
                      <a:pt x="1760646" y="178516"/>
                      <a:pt x="1749960" y="167830"/>
                    </a:cubicBezTo>
                    <a:lnTo>
                      <a:pt x="1722178" y="140048"/>
                    </a:lnTo>
                    <a:lnTo>
                      <a:pt x="1680103" y="140048"/>
                    </a:lnTo>
                    <a:cubicBezTo>
                      <a:pt x="1672757" y="140048"/>
                      <a:pt x="1666746" y="134037"/>
                      <a:pt x="1666746" y="126691"/>
                    </a:cubicBezTo>
                    <a:lnTo>
                      <a:pt x="1666746" y="84483"/>
                    </a:lnTo>
                    <a:lnTo>
                      <a:pt x="1595153" y="12889"/>
                    </a:lnTo>
                    <a:cubicBezTo>
                      <a:pt x="1587539" y="5276"/>
                      <a:pt x="1577255" y="1002"/>
                      <a:pt x="1566569" y="1002"/>
                    </a:cubicBezTo>
                    <a:lnTo>
                      <a:pt x="1448493" y="1002"/>
                    </a:lnTo>
                    <a:lnTo>
                      <a:pt x="1448360" y="1002"/>
                    </a:lnTo>
                    <a:lnTo>
                      <a:pt x="1217819" y="1002"/>
                    </a:lnTo>
                    <a:cubicBezTo>
                      <a:pt x="1215415" y="1002"/>
                      <a:pt x="1213011" y="1937"/>
                      <a:pt x="1211408" y="3673"/>
                    </a:cubicBezTo>
                    <a:lnTo>
                      <a:pt x="1156511" y="58570"/>
                    </a:lnTo>
                    <a:cubicBezTo>
                      <a:pt x="1154908" y="60173"/>
                      <a:pt x="1152771" y="61108"/>
                      <a:pt x="1150500" y="61108"/>
                    </a:cubicBezTo>
                    <a:lnTo>
                      <a:pt x="1116841" y="61108"/>
                    </a:lnTo>
                    <a:cubicBezTo>
                      <a:pt x="1109227" y="61108"/>
                      <a:pt x="1105354" y="70324"/>
                      <a:pt x="1110830" y="75667"/>
                    </a:cubicBezTo>
                    <a:lnTo>
                      <a:pt x="1191239" y="156076"/>
                    </a:lnTo>
                    <a:cubicBezTo>
                      <a:pt x="1192842" y="157679"/>
                      <a:pt x="1194979" y="158614"/>
                      <a:pt x="1197250" y="158614"/>
                    </a:cubicBezTo>
                    <a:lnTo>
                      <a:pt x="1331487" y="158614"/>
                    </a:lnTo>
                    <a:cubicBezTo>
                      <a:pt x="1338700" y="158614"/>
                      <a:pt x="1344577" y="164491"/>
                      <a:pt x="1344577" y="171704"/>
                    </a:cubicBezTo>
                    <a:lnTo>
                      <a:pt x="1344577" y="251979"/>
                    </a:lnTo>
                    <a:cubicBezTo>
                      <a:pt x="1344577" y="255452"/>
                      <a:pt x="1343241" y="258791"/>
                      <a:pt x="1340703" y="261329"/>
                    </a:cubicBezTo>
                    <a:lnTo>
                      <a:pt x="1297694" y="304338"/>
                    </a:lnTo>
                    <a:cubicBezTo>
                      <a:pt x="1295290" y="306742"/>
                      <a:pt x="1291817" y="308211"/>
                      <a:pt x="1288344" y="308211"/>
                    </a:cubicBezTo>
                    <a:lnTo>
                      <a:pt x="1058738" y="308211"/>
                    </a:lnTo>
                    <a:lnTo>
                      <a:pt x="1058738" y="308879"/>
                    </a:lnTo>
                    <a:lnTo>
                      <a:pt x="1058738" y="633987"/>
                    </a:lnTo>
                    <a:cubicBezTo>
                      <a:pt x="1058738" y="655225"/>
                      <a:pt x="1033093" y="665911"/>
                      <a:pt x="1017999" y="650817"/>
                    </a:cubicBezTo>
                    <a:lnTo>
                      <a:pt x="912079" y="544896"/>
                    </a:lnTo>
                    <a:cubicBezTo>
                      <a:pt x="907671" y="540489"/>
                      <a:pt x="901527" y="537951"/>
                      <a:pt x="895249" y="537951"/>
                    </a:cubicBezTo>
                    <a:lnTo>
                      <a:pt x="672055" y="537951"/>
                    </a:lnTo>
                    <a:cubicBezTo>
                      <a:pt x="665777" y="537951"/>
                      <a:pt x="659633" y="540489"/>
                      <a:pt x="655225" y="544896"/>
                    </a:cubicBezTo>
                    <a:lnTo>
                      <a:pt x="546099" y="654023"/>
                    </a:lnTo>
                    <a:cubicBezTo>
                      <a:pt x="536749" y="663372"/>
                      <a:pt x="521655" y="663372"/>
                      <a:pt x="512439" y="654023"/>
                    </a:cubicBezTo>
                    <a:lnTo>
                      <a:pt x="344809" y="486527"/>
                    </a:lnTo>
                    <a:cubicBezTo>
                      <a:pt x="329850" y="471567"/>
                      <a:pt x="304071" y="482119"/>
                      <a:pt x="304071" y="503356"/>
                    </a:cubicBezTo>
                    <a:lnTo>
                      <a:pt x="304071" y="713194"/>
                    </a:lnTo>
                    <a:cubicBezTo>
                      <a:pt x="304071" y="726418"/>
                      <a:pt x="293385" y="736969"/>
                      <a:pt x="280295" y="736969"/>
                    </a:cubicBezTo>
                    <a:lnTo>
                      <a:pt x="104384" y="736969"/>
                    </a:lnTo>
                    <a:cubicBezTo>
                      <a:pt x="98107" y="736969"/>
                      <a:pt x="91962" y="734432"/>
                      <a:pt x="87555" y="730024"/>
                    </a:cubicBezTo>
                    <a:lnTo>
                      <a:pt x="1002" y="643471"/>
                    </a:lnTo>
                    <a:lnTo>
                      <a:pt x="1002" y="780246"/>
                    </a:lnTo>
                    <a:cubicBezTo>
                      <a:pt x="1002" y="790130"/>
                      <a:pt x="4875" y="799613"/>
                      <a:pt x="11954" y="806559"/>
                    </a:cubicBezTo>
                    <a:lnTo>
                      <a:pt x="230474" y="1025079"/>
                    </a:lnTo>
                    <a:cubicBezTo>
                      <a:pt x="237420" y="1032024"/>
                      <a:pt x="246903" y="1036031"/>
                      <a:pt x="256787" y="1036031"/>
                    </a:cubicBezTo>
                    <a:lnTo>
                      <a:pt x="652821" y="1036031"/>
                    </a:lnTo>
                    <a:cubicBezTo>
                      <a:pt x="673390" y="1036031"/>
                      <a:pt x="690086" y="1052727"/>
                      <a:pt x="690086" y="1073297"/>
                    </a:cubicBezTo>
                    <a:lnTo>
                      <a:pt x="690086" y="1188835"/>
                    </a:lnTo>
                    <a:cubicBezTo>
                      <a:pt x="690086" y="1198719"/>
                      <a:pt x="693960" y="1208202"/>
                      <a:pt x="701039" y="1215148"/>
                    </a:cubicBezTo>
                    <a:lnTo>
                      <a:pt x="768625" y="1282734"/>
                    </a:lnTo>
                    <a:cubicBezTo>
                      <a:pt x="775571" y="1289680"/>
                      <a:pt x="779578" y="1299163"/>
                      <a:pt x="779578" y="1309047"/>
                    </a:cubicBezTo>
                    <a:lnTo>
                      <a:pt x="779578" y="1817813"/>
                    </a:lnTo>
                    <a:cubicBezTo>
                      <a:pt x="779578" y="1827698"/>
                      <a:pt x="783451" y="1837181"/>
                      <a:pt x="790531" y="1844126"/>
                    </a:cubicBezTo>
                    <a:lnTo>
                      <a:pt x="983672" y="2037268"/>
                    </a:lnTo>
                    <a:cubicBezTo>
                      <a:pt x="998231" y="2051827"/>
                      <a:pt x="1021873" y="2051827"/>
                      <a:pt x="1036432" y="2037268"/>
                    </a:cubicBezTo>
                    <a:lnTo>
                      <a:pt x="1304372" y="1769327"/>
                    </a:lnTo>
                    <a:cubicBezTo>
                      <a:pt x="1311318" y="1762382"/>
                      <a:pt x="1315325" y="1752899"/>
                      <a:pt x="1315325" y="1743014"/>
                    </a:cubicBezTo>
                    <a:lnTo>
                      <a:pt x="1315325" y="1680370"/>
                    </a:lnTo>
                    <a:cubicBezTo>
                      <a:pt x="1315325" y="1670486"/>
                      <a:pt x="1319199" y="1661003"/>
                      <a:pt x="1326277" y="1654057"/>
                    </a:cubicBezTo>
                    <a:lnTo>
                      <a:pt x="1428592" y="1551743"/>
                    </a:lnTo>
                    <a:cubicBezTo>
                      <a:pt x="1435538" y="1544797"/>
                      <a:pt x="1439545" y="1535314"/>
                      <a:pt x="1439545" y="1525430"/>
                    </a:cubicBezTo>
                    <a:lnTo>
                      <a:pt x="1439545" y="1241060"/>
                    </a:lnTo>
                    <a:cubicBezTo>
                      <a:pt x="1439545" y="1231176"/>
                      <a:pt x="1443418" y="1221693"/>
                      <a:pt x="1450497" y="1214747"/>
                    </a:cubicBezTo>
                    <a:lnTo>
                      <a:pt x="1775739" y="889506"/>
                    </a:lnTo>
                    <a:cubicBezTo>
                      <a:pt x="1787760" y="877484"/>
                      <a:pt x="1779212" y="857048"/>
                      <a:pt x="1762249" y="857048"/>
                    </a:cubicBezTo>
                    <a:lnTo>
                      <a:pt x="1567104" y="857048"/>
                    </a:lnTo>
                    <a:cubicBezTo>
                      <a:pt x="1557220" y="857048"/>
                      <a:pt x="1547736" y="853175"/>
                      <a:pt x="1540790" y="846096"/>
                    </a:cubicBezTo>
                    <a:lnTo>
                      <a:pt x="1288878" y="594184"/>
                    </a:lnTo>
                    <a:cubicBezTo>
                      <a:pt x="1281933" y="587238"/>
                      <a:pt x="1277926" y="577755"/>
                      <a:pt x="1277926" y="567871"/>
                    </a:cubicBezTo>
                    <a:lnTo>
                      <a:pt x="1277926" y="397970"/>
                    </a:lnTo>
                    <a:cubicBezTo>
                      <a:pt x="1277926" y="386483"/>
                      <a:pt x="1291817" y="380740"/>
                      <a:pt x="1299965" y="388887"/>
                    </a:cubicBezTo>
                    <a:lnTo>
                      <a:pt x="1665678" y="754600"/>
                    </a:lnTo>
                    <a:cubicBezTo>
                      <a:pt x="1680236" y="769160"/>
                      <a:pt x="1703879" y="769160"/>
                      <a:pt x="1718437" y="754600"/>
                    </a:cubicBezTo>
                    <a:lnTo>
                      <a:pt x="1907572" y="565466"/>
                    </a:lnTo>
                    <a:cubicBezTo>
                      <a:pt x="1918391" y="554647"/>
                      <a:pt x="1918391" y="537150"/>
                      <a:pt x="1907572" y="526330"/>
                    </a:cubicBezTo>
                    <a:lnTo>
                      <a:pt x="1850805" y="469563"/>
                    </a:lnTo>
                    <a:cubicBezTo>
                      <a:pt x="1836112" y="454871"/>
                      <a:pt x="1811802" y="454604"/>
                      <a:pt x="1797511" y="469697"/>
                    </a:cubicBezTo>
                    <a:cubicBezTo>
                      <a:pt x="1782417" y="485592"/>
                      <a:pt x="1757440" y="485725"/>
                      <a:pt x="1742080" y="470365"/>
                    </a:cubicBezTo>
                    <a:lnTo>
                      <a:pt x="1655927" y="384213"/>
                    </a:lnTo>
                    <a:cubicBezTo>
                      <a:pt x="1649382" y="377668"/>
                      <a:pt x="1649382" y="366848"/>
                      <a:pt x="1655927" y="360304"/>
                    </a:cubicBezTo>
                    <a:lnTo>
                      <a:pt x="1682107" y="334124"/>
                    </a:lnTo>
                    <a:cubicBezTo>
                      <a:pt x="1688652" y="327579"/>
                      <a:pt x="1699471" y="327579"/>
                      <a:pt x="1706016" y="334124"/>
                    </a:cubicBezTo>
                    <a:lnTo>
                      <a:pt x="1778143" y="406251"/>
                    </a:lnTo>
                    <a:cubicBezTo>
                      <a:pt x="1782818" y="410926"/>
                      <a:pt x="1789229" y="413598"/>
                      <a:pt x="1795908" y="413598"/>
                    </a:cubicBezTo>
                    <a:lnTo>
                      <a:pt x="2076270" y="413598"/>
                    </a:lnTo>
                    <a:cubicBezTo>
                      <a:pt x="2081746" y="413598"/>
                      <a:pt x="2086955" y="415735"/>
                      <a:pt x="2090696" y="419608"/>
                    </a:cubicBezTo>
                    <a:lnTo>
                      <a:pt x="2154141" y="483054"/>
                    </a:lnTo>
                    <a:lnTo>
                      <a:pt x="2385483" y="251712"/>
                    </a:lnTo>
                    <a:cubicBezTo>
                      <a:pt x="2386018" y="251177"/>
                      <a:pt x="2386018" y="250376"/>
                      <a:pt x="2385483" y="249708"/>
                    </a:cubicBezTo>
                    <a:close/>
                  </a:path>
                </a:pathLst>
              </a:custGeom>
              <a:grpFill/>
              <a:ln w="3175" cap="flat">
                <a:noFill/>
                <a:prstDash val="solid"/>
                <a:miter/>
              </a:ln>
            </p:spPr>
            <p:txBody>
              <a:bodyPr/>
              <a:lstStyle/>
              <a:p>
                <a:endParaRPr lang="en-US" sz="1200">
                  <a:latin typeface="+mn-lt"/>
                </a:endParaRPr>
              </a:p>
            </p:txBody>
          </p:sp>
        </p:grpSp>
      </p:grpSp>
      <p:grpSp>
        <p:nvGrpSpPr>
          <p:cNvPr id="18" name="Group 17">
            <a:extLst>
              <a:ext uri="{FF2B5EF4-FFF2-40B4-BE49-F238E27FC236}">
                <a16:creationId xmlns:a16="http://schemas.microsoft.com/office/drawing/2014/main" id="{56C67EB8-7BCB-4D59-AC56-09E5DCE105C2}"/>
              </a:ext>
            </a:extLst>
          </p:cNvPr>
          <p:cNvGrpSpPr>
            <a:grpSpLocks/>
          </p:cNvGrpSpPr>
          <p:nvPr/>
        </p:nvGrpSpPr>
        <p:grpSpPr>
          <a:xfrm>
            <a:off x="9018163" y="3917401"/>
            <a:ext cx="2422919" cy="1860305"/>
            <a:chOff x="7551414" y="3792065"/>
            <a:chExt cx="2771566" cy="2127994"/>
          </a:xfrm>
          <a:solidFill>
            <a:schemeClr val="bg2">
              <a:lumMod val="90000"/>
            </a:schemeClr>
          </a:solidFill>
        </p:grpSpPr>
        <p:sp>
          <p:nvSpPr>
            <p:cNvPr id="56" name="Freeform: Shape 55">
              <a:extLst>
                <a:ext uri="{FF2B5EF4-FFF2-40B4-BE49-F238E27FC236}">
                  <a16:creationId xmlns:a16="http://schemas.microsoft.com/office/drawing/2014/main" id="{A1F99269-A482-4550-BA84-A539A1777501}"/>
                </a:ext>
              </a:extLst>
            </p:cNvPr>
            <p:cNvSpPr/>
            <p:nvPr/>
          </p:nvSpPr>
          <p:spPr>
            <a:xfrm>
              <a:off x="7845267" y="4431688"/>
              <a:ext cx="61442" cy="96170"/>
            </a:xfrm>
            <a:custGeom>
              <a:avLst/>
              <a:gdLst/>
              <a:ahLst/>
              <a:cxnLst/>
              <a:rect l="0" t="0" r="0" b="0"/>
              <a:pathLst>
                <a:path w="61441" h="96169">
                  <a:moveTo>
                    <a:pt x="140" y="83362"/>
                  </a:moveTo>
                  <a:lnTo>
                    <a:pt x="140" y="13639"/>
                  </a:lnTo>
                  <a:cubicBezTo>
                    <a:pt x="140" y="1617"/>
                    <a:pt x="14699" y="-4393"/>
                    <a:pt x="23114" y="4155"/>
                  </a:cubicBezTo>
                  <a:lnTo>
                    <a:pt x="57976" y="39017"/>
                  </a:lnTo>
                  <a:cubicBezTo>
                    <a:pt x="63185" y="44226"/>
                    <a:pt x="63185" y="52774"/>
                    <a:pt x="57976" y="58117"/>
                  </a:cubicBezTo>
                  <a:lnTo>
                    <a:pt x="23114" y="92979"/>
                  </a:lnTo>
                  <a:cubicBezTo>
                    <a:pt x="14566" y="101394"/>
                    <a:pt x="140" y="95383"/>
                    <a:pt x="140" y="83362"/>
                  </a:cubicBezTo>
                  <a:close/>
                </a:path>
              </a:pathLst>
            </a:custGeom>
            <a:grpFill/>
            <a:ln w="3175" cap="flat">
              <a:noFill/>
              <a:prstDash val="solid"/>
              <a:miter/>
            </a:ln>
          </p:spPr>
          <p:txBody>
            <a:bodyPr/>
            <a:lstStyle/>
            <a:p>
              <a:endParaRPr lang="en-US" sz="1200">
                <a:latin typeface="+mn-lt"/>
              </a:endParaRPr>
            </a:p>
          </p:txBody>
        </p:sp>
        <p:sp>
          <p:nvSpPr>
            <p:cNvPr id="57" name="Freeform: Shape 56">
              <a:extLst>
                <a:ext uri="{FF2B5EF4-FFF2-40B4-BE49-F238E27FC236}">
                  <a16:creationId xmlns:a16="http://schemas.microsoft.com/office/drawing/2014/main" id="{78B98B8B-B110-48EE-920D-BB61A00EE09D}"/>
                </a:ext>
              </a:extLst>
            </p:cNvPr>
            <p:cNvSpPr/>
            <p:nvPr/>
          </p:nvSpPr>
          <p:spPr>
            <a:xfrm>
              <a:off x="8255940" y="4575550"/>
              <a:ext cx="259125" cy="259125"/>
            </a:xfrm>
            <a:custGeom>
              <a:avLst/>
              <a:gdLst/>
              <a:ahLst/>
              <a:cxnLst/>
              <a:rect l="0" t="0" r="0" b="0"/>
              <a:pathLst>
                <a:path w="259124" h="259124">
                  <a:moveTo>
                    <a:pt x="69116" y="140"/>
                  </a:moveTo>
                  <a:lnTo>
                    <a:pt x="10078" y="140"/>
                  </a:lnTo>
                  <a:cubicBezTo>
                    <a:pt x="1262" y="140"/>
                    <a:pt x="-3146" y="10826"/>
                    <a:pt x="2999" y="17104"/>
                  </a:cubicBezTo>
                  <a:lnTo>
                    <a:pt x="242889" y="256994"/>
                  </a:lnTo>
                  <a:cubicBezTo>
                    <a:pt x="249167" y="263272"/>
                    <a:pt x="259853" y="258864"/>
                    <a:pt x="259853" y="249915"/>
                  </a:cubicBezTo>
                  <a:lnTo>
                    <a:pt x="259853" y="190878"/>
                  </a:lnTo>
                  <a:cubicBezTo>
                    <a:pt x="259853" y="180726"/>
                    <a:pt x="255845" y="171109"/>
                    <a:pt x="248633" y="163897"/>
                  </a:cubicBezTo>
                  <a:lnTo>
                    <a:pt x="95963" y="11227"/>
                  </a:lnTo>
                  <a:cubicBezTo>
                    <a:pt x="89017" y="4147"/>
                    <a:pt x="79266" y="140"/>
                    <a:pt x="69116" y="140"/>
                  </a:cubicBezTo>
                  <a:close/>
                </a:path>
              </a:pathLst>
            </a:custGeom>
            <a:grpFill/>
            <a:ln w="3175" cap="flat">
              <a:noFill/>
              <a:prstDash val="solid"/>
              <a:miter/>
            </a:ln>
          </p:spPr>
          <p:txBody>
            <a:bodyPr/>
            <a:lstStyle/>
            <a:p>
              <a:endParaRPr lang="en-US" sz="1200">
                <a:latin typeface="+mn-lt"/>
              </a:endParaRPr>
            </a:p>
          </p:txBody>
        </p:sp>
        <p:sp>
          <p:nvSpPr>
            <p:cNvPr id="58" name="Freeform: Shape 57">
              <a:extLst>
                <a:ext uri="{FF2B5EF4-FFF2-40B4-BE49-F238E27FC236}">
                  <a16:creationId xmlns:a16="http://schemas.microsoft.com/office/drawing/2014/main" id="{808A00EA-0683-447C-BCEA-44AAA608C4FC}"/>
                </a:ext>
              </a:extLst>
            </p:cNvPr>
            <p:cNvSpPr/>
            <p:nvPr/>
          </p:nvSpPr>
          <p:spPr>
            <a:xfrm>
              <a:off x="8585375" y="4459512"/>
              <a:ext cx="285839" cy="292517"/>
            </a:xfrm>
            <a:custGeom>
              <a:avLst/>
              <a:gdLst/>
              <a:ahLst/>
              <a:cxnLst/>
              <a:rect l="0" t="0" r="0" b="0"/>
              <a:pathLst>
                <a:path w="285838" h="292517">
                  <a:moveTo>
                    <a:pt x="280903" y="104558"/>
                  </a:moveTo>
                  <a:lnTo>
                    <a:pt x="181394" y="5049"/>
                  </a:lnTo>
                  <a:cubicBezTo>
                    <a:pt x="174849" y="-1496"/>
                    <a:pt x="164297" y="-1496"/>
                    <a:pt x="157885" y="5049"/>
                  </a:cubicBezTo>
                  <a:lnTo>
                    <a:pt x="4948" y="157986"/>
                  </a:lnTo>
                  <a:cubicBezTo>
                    <a:pt x="1876" y="161058"/>
                    <a:pt x="140" y="165332"/>
                    <a:pt x="140" y="169740"/>
                  </a:cubicBezTo>
                  <a:lnTo>
                    <a:pt x="140" y="275794"/>
                  </a:lnTo>
                  <a:cubicBezTo>
                    <a:pt x="140" y="285011"/>
                    <a:pt x="7620" y="292491"/>
                    <a:pt x="16837" y="292491"/>
                  </a:cubicBezTo>
                  <a:lnTo>
                    <a:pt x="269416" y="292491"/>
                  </a:lnTo>
                  <a:cubicBezTo>
                    <a:pt x="278633" y="292491"/>
                    <a:pt x="286112" y="285011"/>
                    <a:pt x="286112" y="275794"/>
                  </a:cubicBezTo>
                  <a:lnTo>
                    <a:pt x="286112" y="116313"/>
                  </a:lnTo>
                  <a:cubicBezTo>
                    <a:pt x="285845" y="112038"/>
                    <a:pt x="284108" y="107764"/>
                    <a:pt x="280903" y="104558"/>
                  </a:cubicBezTo>
                  <a:close/>
                </a:path>
              </a:pathLst>
            </a:custGeom>
            <a:grpFill/>
            <a:ln w="3175" cap="flat">
              <a:noFill/>
              <a:prstDash val="solid"/>
              <a:miter/>
            </a:ln>
          </p:spPr>
          <p:txBody>
            <a:bodyPr/>
            <a:lstStyle/>
            <a:p>
              <a:endParaRPr lang="en-US" sz="1200">
                <a:latin typeface="+mn-lt"/>
              </a:endParaRPr>
            </a:p>
          </p:txBody>
        </p:sp>
        <p:sp>
          <p:nvSpPr>
            <p:cNvPr id="59" name="Freeform: Shape 58">
              <a:extLst>
                <a:ext uri="{FF2B5EF4-FFF2-40B4-BE49-F238E27FC236}">
                  <a16:creationId xmlns:a16="http://schemas.microsoft.com/office/drawing/2014/main" id="{6853E2F6-5B51-4A8B-97C5-C4C4B0B4F6ED}"/>
                </a:ext>
              </a:extLst>
            </p:cNvPr>
            <p:cNvSpPr/>
            <p:nvPr/>
          </p:nvSpPr>
          <p:spPr>
            <a:xfrm>
              <a:off x="8557459" y="4869269"/>
              <a:ext cx="443451" cy="28050"/>
            </a:xfrm>
            <a:custGeom>
              <a:avLst/>
              <a:gdLst/>
              <a:ahLst/>
              <a:cxnLst/>
              <a:rect l="0" t="0" r="0" b="0"/>
              <a:pathLst>
                <a:path w="443450" h="28049">
                  <a:moveTo>
                    <a:pt x="420216" y="28324"/>
                  </a:moveTo>
                  <a:lnTo>
                    <a:pt x="24183" y="28324"/>
                  </a:lnTo>
                  <a:cubicBezTo>
                    <a:pt x="23115" y="28324"/>
                    <a:pt x="22046" y="27923"/>
                    <a:pt x="21379" y="27122"/>
                  </a:cubicBezTo>
                  <a:lnTo>
                    <a:pt x="1343" y="7086"/>
                  </a:lnTo>
                  <a:cubicBezTo>
                    <a:pt x="-1195" y="4548"/>
                    <a:pt x="542" y="140"/>
                    <a:pt x="4148" y="140"/>
                  </a:cubicBezTo>
                  <a:lnTo>
                    <a:pt x="440119" y="140"/>
                  </a:lnTo>
                  <a:cubicBezTo>
                    <a:pt x="443725" y="140"/>
                    <a:pt x="445462" y="4548"/>
                    <a:pt x="442923" y="7086"/>
                  </a:cubicBezTo>
                  <a:lnTo>
                    <a:pt x="422888" y="27122"/>
                  </a:lnTo>
                  <a:cubicBezTo>
                    <a:pt x="422354" y="27923"/>
                    <a:pt x="421285" y="28324"/>
                    <a:pt x="420216" y="28324"/>
                  </a:cubicBezTo>
                  <a:close/>
                </a:path>
              </a:pathLst>
            </a:custGeom>
            <a:grpFill/>
            <a:ln w="3175" cap="flat">
              <a:noFill/>
              <a:prstDash val="solid"/>
              <a:miter/>
            </a:ln>
          </p:spPr>
          <p:txBody>
            <a:bodyPr/>
            <a:lstStyle/>
            <a:p>
              <a:endParaRPr lang="en-US" sz="1200">
                <a:latin typeface="+mn-lt"/>
              </a:endParaRPr>
            </a:p>
          </p:txBody>
        </p:sp>
        <p:sp>
          <p:nvSpPr>
            <p:cNvPr id="60" name="Freeform: Shape 59">
              <a:extLst>
                <a:ext uri="{FF2B5EF4-FFF2-40B4-BE49-F238E27FC236}">
                  <a16:creationId xmlns:a16="http://schemas.microsoft.com/office/drawing/2014/main" id="{8A62B2E8-3C2C-4713-A348-79A8F543ABD5}"/>
                </a:ext>
              </a:extLst>
            </p:cNvPr>
            <p:cNvSpPr/>
            <p:nvPr/>
          </p:nvSpPr>
          <p:spPr>
            <a:xfrm>
              <a:off x="9229981" y="4718469"/>
              <a:ext cx="357966" cy="207033"/>
            </a:xfrm>
            <a:custGeom>
              <a:avLst/>
              <a:gdLst/>
              <a:ahLst/>
              <a:cxnLst/>
              <a:rect l="0" t="0" r="0" b="0"/>
              <a:pathLst>
                <a:path w="357966" h="207032">
                  <a:moveTo>
                    <a:pt x="245641" y="118349"/>
                  </a:moveTo>
                  <a:lnTo>
                    <a:pt x="163496" y="200494"/>
                  </a:lnTo>
                  <a:cubicBezTo>
                    <a:pt x="154947" y="209043"/>
                    <a:pt x="141323" y="209043"/>
                    <a:pt x="132775" y="200494"/>
                  </a:cubicBezTo>
                  <a:lnTo>
                    <a:pt x="6552" y="74271"/>
                  </a:lnTo>
                  <a:cubicBezTo>
                    <a:pt x="-1997" y="65723"/>
                    <a:pt x="-1997" y="52099"/>
                    <a:pt x="6552" y="43550"/>
                  </a:cubicBezTo>
                  <a:lnTo>
                    <a:pt x="43550" y="6552"/>
                  </a:lnTo>
                  <a:cubicBezTo>
                    <a:pt x="47557" y="2411"/>
                    <a:pt x="53167" y="140"/>
                    <a:pt x="58910" y="140"/>
                  </a:cubicBezTo>
                  <a:lnTo>
                    <a:pt x="210512" y="140"/>
                  </a:lnTo>
                  <a:cubicBezTo>
                    <a:pt x="216256" y="140"/>
                    <a:pt x="221732" y="2411"/>
                    <a:pt x="225872" y="6552"/>
                  </a:cubicBezTo>
                  <a:lnTo>
                    <a:pt x="352095" y="132775"/>
                  </a:lnTo>
                  <a:cubicBezTo>
                    <a:pt x="365720" y="146399"/>
                    <a:pt x="356102" y="169907"/>
                    <a:pt x="336735" y="169907"/>
                  </a:cubicBezTo>
                  <a:lnTo>
                    <a:pt x="336735" y="169907"/>
                  </a:lnTo>
                  <a:cubicBezTo>
                    <a:pt x="330992" y="169907"/>
                    <a:pt x="325381" y="167636"/>
                    <a:pt x="321374" y="163496"/>
                  </a:cubicBezTo>
                  <a:lnTo>
                    <a:pt x="276362" y="118483"/>
                  </a:lnTo>
                  <a:cubicBezTo>
                    <a:pt x="267814" y="109801"/>
                    <a:pt x="254056" y="109801"/>
                    <a:pt x="245641" y="118349"/>
                  </a:cubicBezTo>
                  <a:close/>
                </a:path>
              </a:pathLst>
            </a:custGeom>
            <a:grpFill/>
            <a:ln w="3175" cap="flat">
              <a:noFill/>
              <a:prstDash val="solid"/>
              <a:miter/>
            </a:ln>
          </p:spPr>
          <p:txBody>
            <a:bodyPr/>
            <a:lstStyle/>
            <a:p>
              <a:endParaRPr lang="en-US" sz="1200">
                <a:latin typeface="+mn-lt"/>
              </a:endParaRPr>
            </a:p>
          </p:txBody>
        </p:sp>
        <p:sp>
          <p:nvSpPr>
            <p:cNvPr id="61" name="Freeform: Shape 60">
              <a:extLst>
                <a:ext uri="{FF2B5EF4-FFF2-40B4-BE49-F238E27FC236}">
                  <a16:creationId xmlns:a16="http://schemas.microsoft.com/office/drawing/2014/main" id="{0D08DACD-15C2-404F-82BB-9A85444A43FC}"/>
                </a:ext>
              </a:extLst>
            </p:cNvPr>
            <p:cNvSpPr/>
            <p:nvPr/>
          </p:nvSpPr>
          <p:spPr>
            <a:xfrm>
              <a:off x="8721349" y="4970916"/>
              <a:ext cx="1072563" cy="743982"/>
            </a:xfrm>
            <a:custGeom>
              <a:avLst/>
              <a:gdLst/>
              <a:ahLst/>
              <a:cxnLst/>
              <a:rect l="0" t="0" r="0" b="0"/>
              <a:pathLst>
                <a:path w="1072562" h="743981">
                  <a:moveTo>
                    <a:pt x="421819" y="7353"/>
                  </a:moveTo>
                  <a:lnTo>
                    <a:pt x="334064" y="95108"/>
                  </a:lnTo>
                  <a:cubicBezTo>
                    <a:pt x="324447" y="104725"/>
                    <a:pt x="308953" y="104725"/>
                    <a:pt x="299470" y="95108"/>
                  </a:cubicBezTo>
                  <a:lnTo>
                    <a:pt x="254590" y="50229"/>
                  </a:lnTo>
                  <a:cubicBezTo>
                    <a:pt x="244973" y="40612"/>
                    <a:pt x="229479" y="40612"/>
                    <a:pt x="219996" y="50229"/>
                  </a:cubicBezTo>
                  <a:lnTo>
                    <a:pt x="13364" y="256861"/>
                  </a:lnTo>
                  <a:cubicBezTo>
                    <a:pt x="4949" y="265276"/>
                    <a:pt x="140" y="276763"/>
                    <a:pt x="140" y="288650"/>
                  </a:cubicBezTo>
                  <a:lnTo>
                    <a:pt x="140" y="545905"/>
                  </a:lnTo>
                  <a:cubicBezTo>
                    <a:pt x="140" y="564605"/>
                    <a:pt x="15367" y="579832"/>
                    <a:pt x="34067" y="579832"/>
                  </a:cubicBezTo>
                  <a:lnTo>
                    <a:pt x="580900" y="579832"/>
                  </a:lnTo>
                  <a:cubicBezTo>
                    <a:pt x="600669" y="579832"/>
                    <a:pt x="619769" y="587712"/>
                    <a:pt x="633660" y="601737"/>
                  </a:cubicBezTo>
                  <a:lnTo>
                    <a:pt x="767096" y="735173"/>
                  </a:lnTo>
                  <a:cubicBezTo>
                    <a:pt x="779384" y="747461"/>
                    <a:pt x="799420" y="747461"/>
                    <a:pt x="811708" y="735173"/>
                  </a:cubicBezTo>
                  <a:lnTo>
                    <a:pt x="1064956" y="481925"/>
                  </a:lnTo>
                  <a:cubicBezTo>
                    <a:pt x="1076576" y="470305"/>
                    <a:pt x="1076576" y="451605"/>
                    <a:pt x="1064956" y="440118"/>
                  </a:cubicBezTo>
                  <a:lnTo>
                    <a:pt x="661042" y="36204"/>
                  </a:lnTo>
                  <a:cubicBezTo>
                    <a:pt x="655966" y="31128"/>
                    <a:pt x="647685" y="31128"/>
                    <a:pt x="642476" y="36204"/>
                  </a:cubicBezTo>
                  <a:lnTo>
                    <a:pt x="573955" y="104725"/>
                  </a:lnTo>
                  <a:cubicBezTo>
                    <a:pt x="569012" y="109667"/>
                    <a:pt x="560865" y="109667"/>
                    <a:pt x="555923" y="104725"/>
                  </a:cubicBezTo>
                  <a:lnTo>
                    <a:pt x="538693" y="87495"/>
                  </a:lnTo>
                  <a:cubicBezTo>
                    <a:pt x="534018" y="82820"/>
                    <a:pt x="534018" y="75206"/>
                    <a:pt x="538693" y="70398"/>
                  </a:cubicBezTo>
                  <a:lnTo>
                    <a:pt x="586644" y="22446"/>
                  </a:lnTo>
                  <a:cubicBezTo>
                    <a:pt x="594925" y="14165"/>
                    <a:pt x="589048" y="140"/>
                    <a:pt x="577428" y="140"/>
                  </a:cubicBezTo>
                  <a:lnTo>
                    <a:pt x="438916" y="140"/>
                  </a:lnTo>
                  <a:cubicBezTo>
                    <a:pt x="432638" y="140"/>
                    <a:pt x="426361" y="2678"/>
                    <a:pt x="421819" y="7353"/>
                  </a:cubicBezTo>
                  <a:close/>
                </a:path>
              </a:pathLst>
            </a:custGeom>
            <a:grpFill/>
            <a:ln w="3175" cap="flat">
              <a:noFill/>
              <a:prstDash val="solid"/>
              <a:miter/>
            </a:ln>
          </p:spPr>
          <p:txBody>
            <a:bodyPr/>
            <a:lstStyle/>
            <a:p>
              <a:endParaRPr lang="en-US" sz="1200">
                <a:latin typeface="+mn-lt"/>
              </a:endParaRPr>
            </a:p>
          </p:txBody>
        </p:sp>
        <p:sp>
          <p:nvSpPr>
            <p:cNvPr id="62" name="Freeform: Shape 61">
              <a:extLst>
                <a:ext uri="{FF2B5EF4-FFF2-40B4-BE49-F238E27FC236}">
                  <a16:creationId xmlns:a16="http://schemas.microsoft.com/office/drawing/2014/main" id="{B6D6A787-CF06-4C7F-98F9-5AABFA02387C}"/>
                </a:ext>
              </a:extLst>
            </p:cNvPr>
            <p:cNvSpPr/>
            <p:nvPr/>
          </p:nvSpPr>
          <p:spPr>
            <a:xfrm>
              <a:off x="9473213" y="5769661"/>
              <a:ext cx="136241" cy="77470"/>
            </a:xfrm>
            <a:custGeom>
              <a:avLst/>
              <a:gdLst/>
              <a:ahLst/>
              <a:cxnLst/>
              <a:rect l="0" t="0" r="0" b="0"/>
              <a:pathLst>
                <a:path w="136240" h="77470">
                  <a:moveTo>
                    <a:pt x="2810" y="16035"/>
                  </a:moveTo>
                  <a:lnTo>
                    <a:pt x="61848" y="75073"/>
                  </a:lnTo>
                  <a:cubicBezTo>
                    <a:pt x="65454" y="78679"/>
                    <a:pt x="71332" y="78679"/>
                    <a:pt x="74938" y="75073"/>
                  </a:cubicBezTo>
                  <a:lnTo>
                    <a:pt x="133976" y="16035"/>
                  </a:lnTo>
                  <a:cubicBezTo>
                    <a:pt x="139852" y="10158"/>
                    <a:pt x="135712" y="140"/>
                    <a:pt x="127431" y="140"/>
                  </a:cubicBezTo>
                  <a:lnTo>
                    <a:pt x="9355" y="140"/>
                  </a:lnTo>
                  <a:cubicBezTo>
                    <a:pt x="1208" y="140"/>
                    <a:pt x="-2933" y="10158"/>
                    <a:pt x="2810" y="16035"/>
                  </a:cubicBezTo>
                  <a:close/>
                </a:path>
              </a:pathLst>
            </a:custGeom>
            <a:grpFill/>
            <a:ln w="3175" cap="flat">
              <a:noFill/>
              <a:prstDash val="solid"/>
              <a:miter/>
            </a:ln>
          </p:spPr>
          <p:txBody>
            <a:bodyPr/>
            <a:lstStyle/>
            <a:p>
              <a:endParaRPr lang="en-US" sz="1200">
                <a:latin typeface="+mn-lt"/>
              </a:endParaRPr>
            </a:p>
          </p:txBody>
        </p:sp>
        <p:sp>
          <p:nvSpPr>
            <p:cNvPr id="63" name="Freeform: Shape 62">
              <a:extLst>
                <a:ext uri="{FF2B5EF4-FFF2-40B4-BE49-F238E27FC236}">
                  <a16:creationId xmlns:a16="http://schemas.microsoft.com/office/drawing/2014/main" id="{D4486A58-8CB7-443E-8557-479A1DB4329E}"/>
                </a:ext>
              </a:extLst>
            </p:cNvPr>
            <p:cNvSpPr/>
            <p:nvPr/>
          </p:nvSpPr>
          <p:spPr>
            <a:xfrm>
              <a:off x="10051619" y="5773133"/>
              <a:ext cx="180319" cy="146926"/>
            </a:xfrm>
            <a:custGeom>
              <a:avLst/>
              <a:gdLst/>
              <a:ahLst/>
              <a:cxnLst/>
              <a:rect l="0" t="0" r="0" b="0"/>
              <a:pathLst>
                <a:path w="180318" h="146926">
                  <a:moveTo>
                    <a:pt x="175732" y="51030"/>
                  </a:moveTo>
                  <a:lnTo>
                    <a:pt x="83836" y="142926"/>
                  </a:lnTo>
                  <a:cubicBezTo>
                    <a:pt x="80764" y="145998"/>
                    <a:pt x="76624" y="147735"/>
                    <a:pt x="72216" y="147735"/>
                  </a:cubicBezTo>
                  <a:lnTo>
                    <a:pt x="9572" y="147735"/>
                  </a:lnTo>
                  <a:cubicBezTo>
                    <a:pt x="1157" y="147735"/>
                    <a:pt x="-2984" y="137583"/>
                    <a:pt x="2893" y="131573"/>
                  </a:cubicBezTo>
                  <a:lnTo>
                    <a:pt x="129517" y="4949"/>
                  </a:lnTo>
                  <a:cubicBezTo>
                    <a:pt x="135929" y="-1463"/>
                    <a:pt x="146213" y="-1463"/>
                    <a:pt x="152625" y="4949"/>
                  </a:cubicBezTo>
                  <a:lnTo>
                    <a:pt x="175598" y="27923"/>
                  </a:lnTo>
                  <a:cubicBezTo>
                    <a:pt x="182144" y="34201"/>
                    <a:pt x="182144" y="44619"/>
                    <a:pt x="175732" y="51030"/>
                  </a:cubicBezTo>
                  <a:close/>
                </a:path>
              </a:pathLst>
            </a:custGeom>
            <a:grpFill/>
            <a:ln w="3175" cap="flat">
              <a:noFill/>
              <a:prstDash val="solid"/>
              <a:miter/>
            </a:ln>
          </p:spPr>
          <p:txBody>
            <a:bodyPr/>
            <a:lstStyle/>
            <a:p>
              <a:endParaRPr lang="en-US" sz="1200">
                <a:latin typeface="+mn-lt"/>
              </a:endParaRPr>
            </a:p>
          </p:txBody>
        </p:sp>
        <p:sp>
          <p:nvSpPr>
            <p:cNvPr id="64" name="Freeform: Shape 63">
              <a:extLst>
                <a:ext uri="{FF2B5EF4-FFF2-40B4-BE49-F238E27FC236}">
                  <a16:creationId xmlns:a16="http://schemas.microsoft.com/office/drawing/2014/main" id="{00C4AC62-889D-4294-AD85-F73ED38D3800}"/>
                </a:ext>
              </a:extLst>
            </p:cNvPr>
            <p:cNvSpPr/>
            <p:nvPr/>
          </p:nvSpPr>
          <p:spPr>
            <a:xfrm>
              <a:off x="10228146" y="5629935"/>
              <a:ext cx="94834" cy="133569"/>
            </a:xfrm>
            <a:custGeom>
              <a:avLst/>
              <a:gdLst/>
              <a:ahLst/>
              <a:cxnLst/>
              <a:rect l="0" t="0" r="0" b="0"/>
              <a:pathLst>
                <a:path w="94834" h="133569">
                  <a:moveTo>
                    <a:pt x="90032" y="76153"/>
                  </a:moveTo>
                  <a:lnTo>
                    <a:pt x="16970" y="3091"/>
                  </a:lnTo>
                  <a:cubicBezTo>
                    <a:pt x="10692" y="-3187"/>
                    <a:pt x="140" y="1221"/>
                    <a:pt x="140" y="10036"/>
                  </a:cubicBezTo>
                  <a:lnTo>
                    <a:pt x="140" y="84969"/>
                  </a:lnTo>
                  <a:cubicBezTo>
                    <a:pt x="140" y="89243"/>
                    <a:pt x="1876" y="93517"/>
                    <a:pt x="4949" y="96589"/>
                  </a:cubicBezTo>
                  <a:lnTo>
                    <a:pt x="37406" y="129047"/>
                  </a:lnTo>
                  <a:cubicBezTo>
                    <a:pt x="43817" y="135458"/>
                    <a:pt x="54102" y="135458"/>
                    <a:pt x="60513" y="129047"/>
                  </a:cubicBezTo>
                  <a:lnTo>
                    <a:pt x="90166" y="99394"/>
                  </a:lnTo>
                  <a:cubicBezTo>
                    <a:pt x="96444" y="92983"/>
                    <a:pt x="96444" y="82565"/>
                    <a:pt x="90032" y="76153"/>
                  </a:cubicBezTo>
                  <a:close/>
                </a:path>
              </a:pathLst>
            </a:custGeom>
            <a:grpFill/>
            <a:ln w="3175" cap="flat">
              <a:noFill/>
              <a:prstDash val="solid"/>
              <a:miter/>
            </a:ln>
          </p:spPr>
          <p:txBody>
            <a:bodyPr/>
            <a:lstStyle/>
            <a:p>
              <a:endParaRPr lang="en-US" sz="1200">
                <a:latin typeface="+mn-lt"/>
              </a:endParaRPr>
            </a:p>
          </p:txBody>
        </p:sp>
        <p:sp>
          <p:nvSpPr>
            <p:cNvPr id="65" name="Freeform: Shape 64">
              <a:extLst>
                <a:ext uri="{FF2B5EF4-FFF2-40B4-BE49-F238E27FC236}">
                  <a16:creationId xmlns:a16="http://schemas.microsoft.com/office/drawing/2014/main" id="{184D5448-1063-4390-AD61-CDC833533DED}"/>
                </a:ext>
              </a:extLst>
            </p:cNvPr>
            <p:cNvSpPr/>
            <p:nvPr/>
          </p:nvSpPr>
          <p:spPr>
            <a:xfrm>
              <a:off x="8933925" y="4412262"/>
              <a:ext cx="114870" cy="114870"/>
            </a:xfrm>
            <a:custGeom>
              <a:avLst/>
              <a:gdLst/>
              <a:ahLst/>
              <a:cxnLst/>
              <a:rect l="0" t="0" r="0" b="0"/>
              <a:pathLst>
                <a:path w="114869" h="114869">
                  <a:moveTo>
                    <a:pt x="109600" y="63386"/>
                  </a:moveTo>
                  <a:lnTo>
                    <a:pt x="63653" y="109333"/>
                  </a:lnTo>
                  <a:cubicBezTo>
                    <a:pt x="55905" y="117080"/>
                    <a:pt x="43350" y="117080"/>
                    <a:pt x="35603" y="109333"/>
                  </a:cubicBezTo>
                  <a:lnTo>
                    <a:pt x="5950" y="79948"/>
                  </a:lnTo>
                  <a:cubicBezTo>
                    <a:pt x="-1796" y="72201"/>
                    <a:pt x="-1796" y="59646"/>
                    <a:pt x="5950" y="51898"/>
                  </a:cubicBezTo>
                  <a:lnTo>
                    <a:pt x="51898" y="5951"/>
                  </a:lnTo>
                  <a:cubicBezTo>
                    <a:pt x="59646" y="-1796"/>
                    <a:pt x="72201" y="-1796"/>
                    <a:pt x="79948" y="5951"/>
                  </a:cubicBezTo>
                  <a:lnTo>
                    <a:pt x="109467" y="35469"/>
                  </a:lnTo>
                  <a:cubicBezTo>
                    <a:pt x="117347" y="43083"/>
                    <a:pt x="117347" y="55638"/>
                    <a:pt x="109600" y="63386"/>
                  </a:cubicBezTo>
                  <a:close/>
                </a:path>
              </a:pathLst>
            </a:custGeom>
            <a:grpFill/>
            <a:ln w="3175" cap="flat">
              <a:noFill/>
              <a:prstDash val="solid"/>
              <a:miter/>
            </a:ln>
          </p:spPr>
          <p:txBody>
            <a:bodyPr/>
            <a:lstStyle/>
            <a:p>
              <a:endParaRPr lang="en-US" sz="1200">
                <a:latin typeface="+mn-lt"/>
              </a:endParaRPr>
            </a:p>
          </p:txBody>
        </p:sp>
        <p:sp>
          <p:nvSpPr>
            <p:cNvPr id="66" name="Freeform: Shape 65">
              <a:extLst>
                <a:ext uri="{FF2B5EF4-FFF2-40B4-BE49-F238E27FC236}">
                  <a16:creationId xmlns:a16="http://schemas.microsoft.com/office/drawing/2014/main" id="{FE758230-EBE8-4CD7-B19B-3C97B193CFEA}"/>
                </a:ext>
              </a:extLst>
            </p:cNvPr>
            <p:cNvSpPr/>
            <p:nvPr/>
          </p:nvSpPr>
          <p:spPr>
            <a:xfrm>
              <a:off x="8841862" y="4214545"/>
              <a:ext cx="74799" cy="74799"/>
            </a:xfrm>
            <a:custGeom>
              <a:avLst/>
              <a:gdLst/>
              <a:ahLst/>
              <a:cxnLst/>
              <a:rect l="0" t="0" r="0" b="0"/>
              <a:pathLst>
                <a:path w="74798" h="74798">
                  <a:moveTo>
                    <a:pt x="70098" y="43918"/>
                  </a:moveTo>
                  <a:lnTo>
                    <a:pt x="43918" y="70097"/>
                  </a:lnTo>
                  <a:cubicBezTo>
                    <a:pt x="37373" y="76642"/>
                    <a:pt x="26687" y="76642"/>
                    <a:pt x="20143" y="70097"/>
                  </a:cubicBezTo>
                  <a:lnTo>
                    <a:pt x="5049" y="55004"/>
                  </a:lnTo>
                  <a:cubicBezTo>
                    <a:pt x="-1496" y="48459"/>
                    <a:pt x="-1496" y="37773"/>
                    <a:pt x="5049" y="31229"/>
                  </a:cubicBezTo>
                  <a:lnTo>
                    <a:pt x="31229" y="5049"/>
                  </a:lnTo>
                  <a:cubicBezTo>
                    <a:pt x="37773" y="-1496"/>
                    <a:pt x="48459" y="-1496"/>
                    <a:pt x="55004" y="5049"/>
                  </a:cubicBezTo>
                  <a:lnTo>
                    <a:pt x="70098" y="20142"/>
                  </a:lnTo>
                  <a:cubicBezTo>
                    <a:pt x="76642" y="26687"/>
                    <a:pt x="76642" y="37373"/>
                    <a:pt x="70098" y="43918"/>
                  </a:cubicBezTo>
                  <a:close/>
                </a:path>
              </a:pathLst>
            </a:custGeom>
            <a:grpFill/>
            <a:ln w="3175" cap="flat">
              <a:noFill/>
              <a:prstDash val="solid"/>
              <a:miter/>
            </a:ln>
          </p:spPr>
          <p:txBody>
            <a:bodyPr/>
            <a:lstStyle/>
            <a:p>
              <a:endParaRPr lang="en-US" sz="1200">
                <a:latin typeface="+mn-lt"/>
              </a:endParaRPr>
            </a:p>
          </p:txBody>
        </p:sp>
        <p:sp>
          <p:nvSpPr>
            <p:cNvPr id="67" name="Freeform: Shape 66">
              <a:extLst>
                <a:ext uri="{FF2B5EF4-FFF2-40B4-BE49-F238E27FC236}">
                  <a16:creationId xmlns:a16="http://schemas.microsoft.com/office/drawing/2014/main" id="{1070BCE9-7614-4498-A9D9-1561EA607FDF}"/>
                </a:ext>
              </a:extLst>
            </p:cNvPr>
            <p:cNvSpPr/>
            <p:nvPr/>
          </p:nvSpPr>
          <p:spPr>
            <a:xfrm>
              <a:off x="7551414" y="3792065"/>
              <a:ext cx="1103284" cy="824123"/>
            </a:xfrm>
            <a:custGeom>
              <a:avLst/>
              <a:gdLst/>
              <a:ahLst/>
              <a:cxnLst/>
              <a:rect l="0" t="0" r="0" b="0"/>
              <a:pathLst>
                <a:path w="1103283" h="824123">
                  <a:moveTo>
                    <a:pt x="1098482" y="510209"/>
                  </a:moveTo>
                  <a:lnTo>
                    <a:pt x="983879" y="395606"/>
                  </a:lnTo>
                  <a:cubicBezTo>
                    <a:pt x="975331" y="387058"/>
                    <a:pt x="975331" y="373434"/>
                    <a:pt x="983879" y="364885"/>
                  </a:cubicBezTo>
                  <a:lnTo>
                    <a:pt x="1012597" y="336168"/>
                  </a:lnTo>
                  <a:lnTo>
                    <a:pt x="1013265" y="335500"/>
                  </a:lnTo>
                  <a:lnTo>
                    <a:pt x="952357" y="274592"/>
                  </a:lnTo>
                  <a:cubicBezTo>
                    <a:pt x="939935" y="262170"/>
                    <a:pt x="919766" y="262170"/>
                    <a:pt x="907211" y="274592"/>
                  </a:cubicBezTo>
                  <a:lnTo>
                    <a:pt x="869544" y="312259"/>
                  </a:lnTo>
                  <a:cubicBezTo>
                    <a:pt x="857122" y="324681"/>
                    <a:pt x="836953" y="324681"/>
                    <a:pt x="824398" y="312259"/>
                  </a:cubicBezTo>
                  <a:lnTo>
                    <a:pt x="792207" y="280069"/>
                  </a:lnTo>
                  <a:cubicBezTo>
                    <a:pt x="786197" y="274058"/>
                    <a:pt x="782857" y="266044"/>
                    <a:pt x="782857" y="257495"/>
                  </a:cubicBezTo>
                  <a:lnTo>
                    <a:pt x="782857" y="178422"/>
                  </a:lnTo>
                  <a:cubicBezTo>
                    <a:pt x="782857" y="170007"/>
                    <a:pt x="779518" y="161860"/>
                    <a:pt x="773507" y="155849"/>
                  </a:cubicBezTo>
                  <a:lnTo>
                    <a:pt x="745458" y="127799"/>
                  </a:lnTo>
                  <a:cubicBezTo>
                    <a:pt x="739447" y="121789"/>
                    <a:pt x="731433" y="118449"/>
                    <a:pt x="722885" y="118449"/>
                  </a:cubicBezTo>
                  <a:lnTo>
                    <a:pt x="400715" y="118449"/>
                  </a:lnTo>
                  <a:cubicBezTo>
                    <a:pt x="392300" y="118449"/>
                    <a:pt x="384153" y="115110"/>
                    <a:pt x="378142" y="109100"/>
                  </a:cubicBezTo>
                  <a:lnTo>
                    <a:pt x="278499" y="9457"/>
                  </a:lnTo>
                  <a:cubicBezTo>
                    <a:pt x="266077" y="-2965"/>
                    <a:pt x="245908" y="-2965"/>
                    <a:pt x="233353" y="9457"/>
                  </a:cubicBezTo>
                  <a:lnTo>
                    <a:pt x="231883" y="10926"/>
                  </a:lnTo>
                  <a:lnTo>
                    <a:pt x="140" y="242669"/>
                  </a:lnTo>
                  <a:lnTo>
                    <a:pt x="151742" y="394270"/>
                  </a:lnTo>
                  <a:cubicBezTo>
                    <a:pt x="155615" y="398144"/>
                    <a:pt x="157752" y="403353"/>
                    <a:pt x="157752" y="408696"/>
                  </a:cubicBezTo>
                  <a:lnTo>
                    <a:pt x="157752" y="595292"/>
                  </a:lnTo>
                  <a:cubicBezTo>
                    <a:pt x="157752" y="613458"/>
                    <a:pt x="179791" y="622674"/>
                    <a:pt x="192614" y="609718"/>
                  </a:cubicBezTo>
                  <a:lnTo>
                    <a:pt x="505167" y="297165"/>
                  </a:lnTo>
                  <a:cubicBezTo>
                    <a:pt x="513181" y="289151"/>
                    <a:pt x="526137" y="289151"/>
                    <a:pt x="534151" y="297165"/>
                  </a:cubicBezTo>
                  <a:lnTo>
                    <a:pt x="764692" y="527706"/>
                  </a:lnTo>
                  <a:cubicBezTo>
                    <a:pt x="767764" y="530778"/>
                    <a:pt x="769500" y="534919"/>
                    <a:pt x="769500" y="539327"/>
                  </a:cubicBezTo>
                  <a:lnTo>
                    <a:pt x="769500" y="706021"/>
                  </a:lnTo>
                  <a:cubicBezTo>
                    <a:pt x="769500" y="710296"/>
                    <a:pt x="771237" y="714570"/>
                    <a:pt x="774309" y="717642"/>
                  </a:cubicBezTo>
                  <a:lnTo>
                    <a:pt x="878493" y="821826"/>
                  </a:lnTo>
                  <a:cubicBezTo>
                    <a:pt x="885572" y="828905"/>
                    <a:pt x="897727" y="823963"/>
                    <a:pt x="897727" y="813812"/>
                  </a:cubicBezTo>
                  <a:lnTo>
                    <a:pt x="897727" y="768933"/>
                  </a:lnTo>
                  <a:cubicBezTo>
                    <a:pt x="897727" y="764658"/>
                    <a:pt x="895990" y="760384"/>
                    <a:pt x="892918" y="757312"/>
                  </a:cubicBezTo>
                  <a:lnTo>
                    <a:pt x="814380" y="678773"/>
                  </a:lnTo>
                  <a:cubicBezTo>
                    <a:pt x="811307" y="675701"/>
                    <a:pt x="809571" y="671561"/>
                    <a:pt x="809571" y="667153"/>
                  </a:cubicBezTo>
                  <a:lnTo>
                    <a:pt x="809571" y="565239"/>
                  </a:lnTo>
                  <a:cubicBezTo>
                    <a:pt x="809571" y="550680"/>
                    <a:pt x="827202" y="543334"/>
                    <a:pt x="837487" y="553619"/>
                  </a:cubicBezTo>
                  <a:lnTo>
                    <a:pt x="946212" y="662344"/>
                  </a:lnTo>
                  <a:cubicBezTo>
                    <a:pt x="952624" y="668756"/>
                    <a:pt x="962909" y="668756"/>
                    <a:pt x="969320" y="662344"/>
                  </a:cubicBezTo>
                  <a:lnTo>
                    <a:pt x="1098482" y="533183"/>
                  </a:lnTo>
                  <a:cubicBezTo>
                    <a:pt x="1104893" y="527038"/>
                    <a:pt x="1104893" y="516620"/>
                    <a:pt x="1098482" y="510209"/>
                  </a:cubicBezTo>
                  <a:close/>
                </a:path>
              </a:pathLst>
            </a:custGeom>
            <a:grpFill/>
            <a:ln w="3175" cap="flat">
              <a:noFill/>
              <a:prstDash val="solid"/>
              <a:miter/>
            </a:ln>
          </p:spPr>
          <p:txBody>
            <a:bodyPr/>
            <a:lstStyle/>
            <a:p>
              <a:endParaRPr lang="en-US" sz="1200">
                <a:highlight>
                  <a:srgbClr val="0000FF"/>
                </a:highlight>
                <a:latin typeface="+mn-lt"/>
              </a:endParaRPr>
            </a:p>
          </p:txBody>
        </p:sp>
      </p:grpSp>
      <p:grpSp>
        <p:nvGrpSpPr>
          <p:cNvPr id="19" name="Group 18">
            <a:extLst>
              <a:ext uri="{FF2B5EF4-FFF2-40B4-BE49-F238E27FC236}">
                <a16:creationId xmlns:a16="http://schemas.microsoft.com/office/drawing/2014/main" id="{08FFC974-F2A7-40A9-9C91-0E31DF6B5D68}"/>
              </a:ext>
            </a:extLst>
          </p:cNvPr>
          <p:cNvGrpSpPr>
            <a:grpSpLocks/>
          </p:cNvGrpSpPr>
          <p:nvPr/>
        </p:nvGrpSpPr>
        <p:grpSpPr>
          <a:xfrm>
            <a:off x="9186055" y="3392817"/>
            <a:ext cx="1528721" cy="820874"/>
            <a:chOff x="7733463" y="3187630"/>
            <a:chExt cx="1748697" cy="938993"/>
          </a:xfrm>
          <a:solidFill>
            <a:schemeClr val="accent1"/>
          </a:solidFill>
        </p:grpSpPr>
        <p:sp>
          <p:nvSpPr>
            <p:cNvPr id="52" name="Freeform: Shape 51">
              <a:extLst>
                <a:ext uri="{FF2B5EF4-FFF2-40B4-BE49-F238E27FC236}">
                  <a16:creationId xmlns:a16="http://schemas.microsoft.com/office/drawing/2014/main" id="{661B4ACF-B359-4D4E-89BF-7EED935D1B96}"/>
                </a:ext>
              </a:extLst>
            </p:cNvPr>
            <p:cNvSpPr/>
            <p:nvPr/>
          </p:nvSpPr>
          <p:spPr>
            <a:xfrm>
              <a:off x="8859125" y="4016896"/>
              <a:ext cx="66785" cy="66785"/>
            </a:xfrm>
            <a:custGeom>
              <a:avLst/>
              <a:gdLst/>
              <a:ahLst/>
              <a:cxnLst/>
              <a:rect l="0" t="0" r="0" b="0"/>
              <a:pathLst>
                <a:path w="66784" h="66784">
                  <a:moveTo>
                    <a:pt x="53502" y="3546"/>
                  </a:moveTo>
                  <a:cubicBezTo>
                    <a:pt x="48960" y="-995"/>
                    <a:pt x="41614" y="-995"/>
                    <a:pt x="37072" y="3546"/>
                  </a:cubicBezTo>
                  <a:lnTo>
                    <a:pt x="3547" y="37072"/>
                  </a:lnTo>
                  <a:cubicBezTo>
                    <a:pt x="-995" y="41614"/>
                    <a:pt x="-995" y="48960"/>
                    <a:pt x="3547" y="53501"/>
                  </a:cubicBezTo>
                  <a:lnTo>
                    <a:pt x="14499" y="64454"/>
                  </a:lnTo>
                  <a:cubicBezTo>
                    <a:pt x="19040" y="68995"/>
                    <a:pt x="26387" y="68995"/>
                    <a:pt x="30928" y="64454"/>
                  </a:cubicBezTo>
                  <a:lnTo>
                    <a:pt x="64454" y="30928"/>
                  </a:lnTo>
                  <a:cubicBezTo>
                    <a:pt x="68996" y="26387"/>
                    <a:pt x="68996" y="19040"/>
                    <a:pt x="64454" y="14499"/>
                  </a:cubicBezTo>
                  <a:lnTo>
                    <a:pt x="53502" y="3546"/>
                  </a:lnTo>
                  <a:close/>
                </a:path>
              </a:pathLst>
            </a:custGeom>
            <a:grpFill/>
            <a:ln w="3175" cap="flat">
              <a:noFill/>
              <a:prstDash val="solid"/>
              <a:miter/>
            </a:ln>
          </p:spPr>
          <p:txBody>
            <a:bodyPr/>
            <a:lstStyle/>
            <a:p>
              <a:endParaRPr lang="en-US" sz="1200">
                <a:highlight>
                  <a:srgbClr val="0000FF"/>
                </a:highlight>
                <a:latin typeface="+mn-lt"/>
              </a:endParaRPr>
            </a:p>
          </p:txBody>
        </p:sp>
        <p:sp>
          <p:nvSpPr>
            <p:cNvPr id="53" name="Freeform: Shape 52">
              <a:extLst>
                <a:ext uri="{FF2B5EF4-FFF2-40B4-BE49-F238E27FC236}">
                  <a16:creationId xmlns:a16="http://schemas.microsoft.com/office/drawing/2014/main" id="{FD7E0745-3950-4DE5-B2C1-987772DE991C}"/>
                </a:ext>
              </a:extLst>
            </p:cNvPr>
            <p:cNvSpPr/>
            <p:nvPr/>
          </p:nvSpPr>
          <p:spPr>
            <a:xfrm>
              <a:off x="9104760" y="3556091"/>
              <a:ext cx="312552" cy="277824"/>
            </a:xfrm>
            <a:custGeom>
              <a:avLst/>
              <a:gdLst/>
              <a:ahLst/>
              <a:cxnLst/>
              <a:rect l="0" t="0" r="0" b="0"/>
              <a:pathLst>
                <a:path w="312552" h="277824">
                  <a:moveTo>
                    <a:pt x="295396" y="3136"/>
                  </a:moveTo>
                  <a:lnTo>
                    <a:pt x="264541" y="33991"/>
                  </a:lnTo>
                  <a:cubicBezTo>
                    <a:pt x="260401" y="38132"/>
                    <a:pt x="257997" y="43875"/>
                    <a:pt x="257997" y="49886"/>
                  </a:cubicBezTo>
                  <a:lnTo>
                    <a:pt x="257997" y="61506"/>
                  </a:lnTo>
                  <a:cubicBezTo>
                    <a:pt x="257997" y="67784"/>
                    <a:pt x="255459" y="73795"/>
                    <a:pt x="251051" y="78202"/>
                  </a:cubicBezTo>
                  <a:lnTo>
                    <a:pt x="167036" y="162218"/>
                  </a:lnTo>
                  <a:cubicBezTo>
                    <a:pt x="161960" y="167293"/>
                    <a:pt x="155014" y="170232"/>
                    <a:pt x="147802" y="170232"/>
                  </a:cubicBezTo>
                  <a:lnTo>
                    <a:pt x="72201" y="170232"/>
                  </a:lnTo>
                  <a:cubicBezTo>
                    <a:pt x="66191" y="170232"/>
                    <a:pt x="60447" y="172636"/>
                    <a:pt x="56173" y="176910"/>
                  </a:cubicBezTo>
                  <a:lnTo>
                    <a:pt x="3146" y="229937"/>
                  </a:lnTo>
                  <a:cubicBezTo>
                    <a:pt x="-861" y="233945"/>
                    <a:pt x="-861" y="240356"/>
                    <a:pt x="3146" y="244363"/>
                  </a:cubicBezTo>
                  <a:lnTo>
                    <a:pt x="34134" y="275351"/>
                  </a:lnTo>
                  <a:cubicBezTo>
                    <a:pt x="38141" y="279358"/>
                    <a:pt x="44552" y="279358"/>
                    <a:pt x="48559" y="275351"/>
                  </a:cubicBezTo>
                  <a:lnTo>
                    <a:pt x="97312" y="226598"/>
                  </a:lnTo>
                  <a:cubicBezTo>
                    <a:pt x="101720" y="222190"/>
                    <a:pt x="107597" y="219786"/>
                    <a:pt x="113742" y="219786"/>
                  </a:cubicBezTo>
                  <a:lnTo>
                    <a:pt x="219528" y="219786"/>
                  </a:lnTo>
                  <a:cubicBezTo>
                    <a:pt x="226874" y="219786"/>
                    <a:pt x="233820" y="216848"/>
                    <a:pt x="239029" y="211638"/>
                  </a:cubicBezTo>
                  <a:lnTo>
                    <a:pt x="305414" y="145254"/>
                  </a:lnTo>
                  <a:cubicBezTo>
                    <a:pt x="309955" y="140713"/>
                    <a:pt x="312493" y="134702"/>
                    <a:pt x="312493" y="128291"/>
                  </a:cubicBezTo>
                  <a:lnTo>
                    <a:pt x="312493" y="10483"/>
                  </a:lnTo>
                  <a:cubicBezTo>
                    <a:pt x="312760" y="1266"/>
                    <a:pt x="301807" y="-3275"/>
                    <a:pt x="295396" y="3136"/>
                  </a:cubicBezTo>
                  <a:close/>
                </a:path>
              </a:pathLst>
            </a:custGeom>
            <a:grpFill/>
            <a:ln w="3175" cap="flat">
              <a:noFill/>
              <a:prstDash val="solid"/>
              <a:miter/>
            </a:ln>
          </p:spPr>
          <p:txBody>
            <a:bodyPr/>
            <a:lstStyle/>
            <a:p>
              <a:endParaRPr lang="en-US" sz="1200">
                <a:highlight>
                  <a:srgbClr val="0000FF"/>
                </a:highlight>
                <a:latin typeface="+mn-lt"/>
              </a:endParaRPr>
            </a:p>
          </p:txBody>
        </p:sp>
        <p:sp>
          <p:nvSpPr>
            <p:cNvPr id="54" name="Freeform: Shape 53">
              <a:extLst>
                <a:ext uri="{FF2B5EF4-FFF2-40B4-BE49-F238E27FC236}">
                  <a16:creationId xmlns:a16="http://schemas.microsoft.com/office/drawing/2014/main" id="{06FA4F90-C6B6-40A7-A0A1-7E8C463487FE}"/>
                </a:ext>
              </a:extLst>
            </p:cNvPr>
            <p:cNvSpPr/>
            <p:nvPr/>
          </p:nvSpPr>
          <p:spPr>
            <a:xfrm>
              <a:off x="9414040" y="3439134"/>
              <a:ext cx="68120" cy="106856"/>
            </a:xfrm>
            <a:custGeom>
              <a:avLst/>
              <a:gdLst/>
              <a:ahLst/>
              <a:cxnLst/>
              <a:rect l="0" t="0" r="0" b="0"/>
              <a:pathLst>
                <a:path w="68120" h="106855">
                  <a:moveTo>
                    <a:pt x="66391" y="58784"/>
                  </a:moveTo>
                  <a:lnTo>
                    <a:pt x="9357" y="1750"/>
                  </a:lnTo>
                  <a:cubicBezTo>
                    <a:pt x="5884" y="-1722"/>
                    <a:pt x="140" y="815"/>
                    <a:pt x="140" y="5624"/>
                  </a:cubicBezTo>
                  <a:lnTo>
                    <a:pt x="140" y="83762"/>
                  </a:lnTo>
                  <a:cubicBezTo>
                    <a:pt x="140" y="85231"/>
                    <a:pt x="674" y="86567"/>
                    <a:pt x="1743" y="87635"/>
                  </a:cubicBezTo>
                  <a:lnTo>
                    <a:pt x="19775" y="105667"/>
                  </a:lnTo>
                  <a:cubicBezTo>
                    <a:pt x="21912" y="107805"/>
                    <a:pt x="25251" y="107805"/>
                    <a:pt x="27388" y="105667"/>
                  </a:cubicBezTo>
                  <a:lnTo>
                    <a:pt x="66524" y="66532"/>
                  </a:lnTo>
                  <a:cubicBezTo>
                    <a:pt x="68528" y="64394"/>
                    <a:pt x="68528" y="60922"/>
                    <a:pt x="66391" y="58784"/>
                  </a:cubicBezTo>
                  <a:close/>
                </a:path>
              </a:pathLst>
            </a:custGeom>
            <a:grpFill/>
            <a:ln w="3175" cap="flat">
              <a:noFill/>
              <a:prstDash val="solid"/>
              <a:miter/>
            </a:ln>
          </p:spPr>
          <p:txBody>
            <a:bodyPr/>
            <a:lstStyle/>
            <a:p>
              <a:endParaRPr lang="en-US" sz="1200">
                <a:latin typeface="+mn-lt"/>
              </a:endParaRPr>
            </a:p>
          </p:txBody>
        </p:sp>
        <p:sp>
          <p:nvSpPr>
            <p:cNvPr id="55" name="Freeform: Shape 54">
              <a:extLst>
                <a:ext uri="{FF2B5EF4-FFF2-40B4-BE49-F238E27FC236}">
                  <a16:creationId xmlns:a16="http://schemas.microsoft.com/office/drawing/2014/main" id="{526A8FC8-87DF-4981-ABBE-B396B98FE754}"/>
                </a:ext>
              </a:extLst>
            </p:cNvPr>
            <p:cNvSpPr/>
            <p:nvPr/>
          </p:nvSpPr>
          <p:spPr>
            <a:xfrm>
              <a:off x="7733463" y="3187630"/>
              <a:ext cx="1469264" cy="938993"/>
            </a:xfrm>
            <a:custGeom>
              <a:avLst/>
              <a:gdLst/>
              <a:ahLst/>
              <a:cxnLst/>
              <a:rect l="0" t="0" r="0" b="0"/>
              <a:pathLst>
                <a:path w="1469263" h="938993">
                  <a:moveTo>
                    <a:pt x="1395941" y="470438"/>
                  </a:moveTo>
                  <a:lnTo>
                    <a:pt x="1342513" y="417011"/>
                  </a:lnTo>
                  <a:cubicBezTo>
                    <a:pt x="1333965" y="408462"/>
                    <a:pt x="1333965" y="394838"/>
                    <a:pt x="1342513" y="386290"/>
                  </a:cubicBezTo>
                  <a:lnTo>
                    <a:pt x="1396609" y="332194"/>
                  </a:lnTo>
                  <a:lnTo>
                    <a:pt x="1380313" y="315899"/>
                  </a:lnTo>
                  <a:cubicBezTo>
                    <a:pt x="1376306" y="311891"/>
                    <a:pt x="1376306" y="305614"/>
                    <a:pt x="1380313" y="301607"/>
                  </a:cubicBezTo>
                  <a:lnTo>
                    <a:pt x="1462058" y="219862"/>
                  </a:lnTo>
                  <a:cubicBezTo>
                    <a:pt x="1472342" y="209577"/>
                    <a:pt x="1472342" y="192747"/>
                    <a:pt x="1462058" y="182463"/>
                  </a:cubicBezTo>
                  <a:lnTo>
                    <a:pt x="1287482" y="7887"/>
                  </a:lnTo>
                  <a:cubicBezTo>
                    <a:pt x="1282541" y="2945"/>
                    <a:pt x="1275862" y="140"/>
                    <a:pt x="1268783" y="140"/>
                  </a:cubicBezTo>
                  <a:lnTo>
                    <a:pt x="1158454" y="140"/>
                  </a:lnTo>
                  <a:cubicBezTo>
                    <a:pt x="1151375" y="140"/>
                    <a:pt x="1144697" y="2945"/>
                    <a:pt x="1139754" y="7887"/>
                  </a:cubicBezTo>
                  <a:lnTo>
                    <a:pt x="1048393" y="99249"/>
                  </a:lnTo>
                  <a:cubicBezTo>
                    <a:pt x="1043451" y="104191"/>
                    <a:pt x="1040646" y="110869"/>
                    <a:pt x="1040646" y="117949"/>
                  </a:cubicBezTo>
                  <a:lnTo>
                    <a:pt x="1040646" y="166835"/>
                  </a:lnTo>
                  <a:cubicBezTo>
                    <a:pt x="1040646" y="173914"/>
                    <a:pt x="1037841" y="180593"/>
                    <a:pt x="1032899" y="185535"/>
                  </a:cubicBezTo>
                  <a:lnTo>
                    <a:pt x="901467" y="316967"/>
                  </a:lnTo>
                  <a:cubicBezTo>
                    <a:pt x="896525" y="321909"/>
                    <a:pt x="889847" y="324714"/>
                    <a:pt x="882767" y="324714"/>
                  </a:cubicBezTo>
                  <a:lnTo>
                    <a:pt x="514649" y="324714"/>
                  </a:lnTo>
                  <a:cubicBezTo>
                    <a:pt x="507571" y="324714"/>
                    <a:pt x="500892" y="321909"/>
                    <a:pt x="495950" y="316967"/>
                  </a:cubicBezTo>
                  <a:lnTo>
                    <a:pt x="303343" y="124360"/>
                  </a:lnTo>
                  <a:cubicBezTo>
                    <a:pt x="293058" y="114075"/>
                    <a:pt x="276228" y="114075"/>
                    <a:pt x="265944" y="124360"/>
                  </a:cubicBezTo>
                  <a:lnTo>
                    <a:pt x="7887" y="382416"/>
                  </a:lnTo>
                  <a:cubicBezTo>
                    <a:pt x="2945" y="387358"/>
                    <a:pt x="140" y="394037"/>
                    <a:pt x="140" y="401116"/>
                  </a:cubicBezTo>
                  <a:lnTo>
                    <a:pt x="140" y="563536"/>
                  </a:lnTo>
                  <a:cubicBezTo>
                    <a:pt x="140" y="568879"/>
                    <a:pt x="2278" y="573955"/>
                    <a:pt x="6017" y="577695"/>
                  </a:cubicBezTo>
                  <a:lnTo>
                    <a:pt x="42883" y="614560"/>
                  </a:lnTo>
                  <a:lnTo>
                    <a:pt x="43684" y="613758"/>
                  </a:lnTo>
                  <a:cubicBezTo>
                    <a:pt x="56106" y="601336"/>
                    <a:pt x="76275" y="601336"/>
                    <a:pt x="88830" y="613758"/>
                  </a:cubicBezTo>
                  <a:lnTo>
                    <a:pt x="188473" y="713401"/>
                  </a:lnTo>
                  <a:cubicBezTo>
                    <a:pt x="194484" y="719412"/>
                    <a:pt x="202498" y="722751"/>
                    <a:pt x="211046" y="722751"/>
                  </a:cubicBezTo>
                  <a:lnTo>
                    <a:pt x="533216" y="722751"/>
                  </a:lnTo>
                  <a:cubicBezTo>
                    <a:pt x="541631" y="722751"/>
                    <a:pt x="549779" y="726090"/>
                    <a:pt x="555789" y="732101"/>
                  </a:cubicBezTo>
                  <a:lnTo>
                    <a:pt x="583839" y="760150"/>
                  </a:lnTo>
                  <a:cubicBezTo>
                    <a:pt x="589849" y="766161"/>
                    <a:pt x="593189" y="774175"/>
                    <a:pt x="593189" y="782724"/>
                  </a:cubicBezTo>
                  <a:lnTo>
                    <a:pt x="593189" y="861797"/>
                  </a:lnTo>
                  <a:cubicBezTo>
                    <a:pt x="593189" y="870212"/>
                    <a:pt x="596528" y="878359"/>
                    <a:pt x="602539" y="884370"/>
                  </a:cubicBezTo>
                  <a:lnTo>
                    <a:pt x="634729" y="916560"/>
                  </a:lnTo>
                  <a:cubicBezTo>
                    <a:pt x="647151" y="928982"/>
                    <a:pt x="667320" y="928982"/>
                    <a:pt x="679875" y="916560"/>
                  </a:cubicBezTo>
                  <a:lnTo>
                    <a:pt x="717542" y="878894"/>
                  </a:lnTo>
                  <a:cubicBezTo>
                    <a:pt x="729964" y="866472"/>
                    <a:pt x="750133" y="866472"/>
                    <a:pt x="762688" y="878894"/>
                  </a:cubicBezTo>
                  <a:lnTo>
                    <a:pt x="823596" y="939801"/>
                  </a:lnTo>
                  <a:lnTo>
                    <a:pt x="829873" y="933523"/>
                  </a:lnTo>
                  <a:cubicBezTo>
                    <a:pt x="833880" y="929516"/>
                    <a:pt x="839491" y="927112"/>
                    <a:pt x="845234" y="927112"/>
                  </a:cubicBezTo>
                  <a:lnTo>
                    <a:pt x="967450" y="927112"/>
                  </a:lnTo>
                  <a:cubicBezTo>
                    <a:pt x="973194" y="927112"/>
                    <a:pt x="978670" y="924841"/>
                    <a:pt x="982810" y="920701"/>
                  </a:cubicBezTo>
                  <a:lnTo>
                    <a:pt x="1175818" y="727693"/>
                  </a:lnTo>
                  <a:cubicBezTo>
                    <a:pt x="1179825" y="723686"/>
                    <a:pt x="1182230" y="718076"/>
                    <a:pt x="1182230" y="712333"/>
                  </a:cubicBezTo>
                  <a:lnTo>
                    <a:pt x="1182230" y="571417"/>
                  </a:lnTo>
                  <a:cubicBezTo>
                    <a:pt x="1182230" y="565673"/>
                    <a:pt x="1179959" y="560197"/>
                    <a:pt x="1175818" y="556056"/>
                  </a:cubicBezTo>
                  <a:lnTo>
                    <a:pt x="1097413" y="477651"/>
                  </a:lnTo>
                  <a:cubicBezTo>
                    <a:pt x="1088865" y="469103"/>
                    <a:pt x="1088865" y="455479"/>
                    <a:pt x="1097413" y="446930"/>
                  </a:cubicBezTo>
                  <a:lnTo>
                    <a:pt x="1135481" y="408863"/>
                  </a:lnTo>
                  <a:cubicBezTo>
                    <a:pt x="1144029" y="400314"/>
                    <a:pt x="1157653" y="400314"/>
                    <a:pt x="1166202" y="408863"/>
                  </a:cubicBezTo>
                  <a:lnTo>
                    <a:pt x="1219629" y="462291"/>
                  </a:lnTo>
                  <a:lnTo>
                    <a:pt x="1311792" y="554454"/>
                  </a:lnTo>
                  <a:cubicBezTo>
                    <a:pt x="1320341" y="563002"/>
                    <a:pt x="1333965" y="563002"/>
                    <a:pt x="1342513" y="554454"/>
                  </a:cubicBezTo>
                  <a:lnTo>
                    <a:pt x="1395941" y="501026"/>
                  </a:lnTo>
                  <a:cubicBezTo>
                    <a:pt x="1404356" y="492611"/>
                    <a:pt x="1404356" y="478987"/>
                    <a:pt x="1395941" y="470438"/>
                  </a:cubicBezTo>
                  <a:close/>
                </a:path>
              </a:pathLst>
            </a:custGeom>
            <a:grpFill/>
            <a:ln w="3175" cap="flat">
              <a:noFill/>
              <a:prstDash val="solid"/>
              <a:miter/>
            </a:ln>
          </p:spPr>
          <p:txBody>
            <a:bodyPr/>
            <a:lstStyle/>
            <a:p>
              <a:endParaRPr lang="en-US" sz="1200">
                <a:highlight>
                  <a:srgbClr val="0000FF"/>
                </a:highlight>
                <a:latin typeface="+mn-lt"/>
              </a:endParaRPr>
            </a:p>
          </p:txBody>
        </p:sp>
      </p:grpSp>
      <p:grpSp>
        <p:nvGrpSpPr>
          <p:cNvPr id="20" name="Group 19">
            <a:extLst>
              <a:ext uri="{FF2B5EF4-FFF2-40B4-BE49-F238E27FC236}">
                <a16:creationId xmlns:a16="http://schemas.microsoft.com/office/drawing/2014/main" id="{1B8D1363-B2DA-47B5-8687-116221959C31}"/>
              </a:ext>
            </a:extLst>
          </p:cNvPr>
          <p:cNvGrpSpPr>
            <a:grpSpLocks/>
          </p:cNvGrpSpPr>
          <p:nvPr/>
        </p:nvGrpSpPr>
        <p:grpSpPr>
          <a:xfrm>
            <a:off x="3889051" y="2227459"/>
            <a:ext cx="2460204" cy="1932265"/>
            <a:chOff x="1677103" y="1841724"/>
            <a:chExt cx="2814216" cy="2210308"/>
          </a:xfrm>
          <a:solidFill>
            <a:schemeClr val="accent1"/>
          </a:solidFill>
        </p:grpSpPr>
        <p:sp>
          <p:nvSpPr>
            <p:cNvPr id="21" name="Freeform: Shape 20">
              <a:extLst>
                <a:ext uri="{FF2B5EF4-FFF2-40B4-BE49-F238E27FC236}">
                  <a16:creationId xmlns:a16="http://schemas.microsoft.com/office/drawing/2014/main" id="{FA788C6E-166B-404E-9D7F-DF8AEEE149DA}"/>
                </a:ext>
              </a:extLst>
            </p:cNvPr>
            <p:cNvSpPr/>
            <p:nvPr/>
          </p:nvSpPr>
          <p:spPr>
            <a:xfrm>
              <a:off x="3446691" y="2930776"/>
              <a:ext cx="1336" cy="4007"/>
            </a:xfrm>
            <a:custGeom>
              <a:avLst/>
              <a:gdLst/>
              <a:ahLst/>
              <a:cxnLst/>
              <a:rect l="0" t="0" r="0" b="0"/>
              <a:pathLst>
                <a:path w="1335" h="4007">
                  <a:moveTo>
                    <a:pt x="140" y="3880"/>
                  </a:moveTo>
                  <a:cubicBezTo>
                    <a:pt x="675" y="2545"/>
                    <a:pt x="1476" y="1342"/>
                    <a:pt x="2277" y="140"/>
                  </a:cubicBezTo>
                  <a:cubicBezTo>
                    <a:pt x="1342" y="1342"/>
                    <a:pt x="675" y="2545"/>
                    <a:pt x="140" y="3880"/>
                  </a:cubicBezTo>
                  <a:close/>
                </a:path>
              </a:pathLst>
            </a:custGeom>
            <a:grpFill/>
            <a:ln w="3175" cap="flat">
              <a:noFill/>
              <a:prstDash val="solid"/>
              <a:miter/>
            </a:ln>
          </p:spPr>
          <p:txBody>
            <a:bodyPr/>
            <a:lstStyle/>
            <a:p>
              <a:endParaRPr lang="en-US" sz="1200">
                <a:latin typeface="+mn-lt"/>
              </a:endParaRPr>
            </a:p>
          </p:txBody>
        </p:sp>
        <p:sp>
          <p:nvSpPr>
            <p:cNvPr id="22" name="Freeform: Shape 21">
              <a:extLst>
                <a:ext uri="{FF2B5EF4-FFF2-40B4-BE49-F238E27FC236}">
                  <a16:creationId xmlns:a16="http://schemas.microsoft.com/office/drawing/2014/main" id="{4B914808-74CB-4C7B-9A8C-3BE4F589D500}"/>
                </a:ext>
              </a:extLst>
            </p:cNvPr>
            <p:cNvSpPr/>
            <p:nvPr/>
          </p:nvSpPr>
          <p:spPr>
            <a:xfrm>
              <a:off x="3445489" y="3079572"/>
              <a:ext cx="1336" cy="4007"/>
            </a:xfrm>
            <a:custGeom>
              <a:avLst/>
              <a:gdLst/>
              <a:ahLst/>
              <a:cxnLst/>
              <a:rect l="0" t="0" r="0" b="0"/>
              <a:pathLst>
                <a:path h="4007">
                  <a:moveTo>
                    <a:pt x="140" y="140"/>
                  </a:moveTo>
                  <a:cubicBezTo>
                    <a:pt x="140" y="1743"/>
                    <a:pt x="408" y="3346"/>
                    <a:pt x="808" y="4949"/>
                  </a:cubicBezTo>
                  <a:cubicBezTo>
                    <a:pt x="408" y="3346"/>
                    <a:pt x="140" y="1743"/>
                    <a:pt x="140" y="140"/>
                  </a:cubicBezTo>
                  <a:close/>
                </a:path>
              </a:pathLst>
            </a:custGeom>
            <a:grpFill/>
            <a:ln w="3175" cap="flat">
              <a:noFill/>
              <a:prstDash val="solid"/>
              <a:miter/>
            </a:ln>
          </p:spPr>
          <p:txBody>
            <a:bodyPr/>
            <a:lstStyle/>
            <a:p>
              <a:endParaRPr lang="en-US" sz="1200">
                <a:latin typeface="+mn-lt"/>
              </a:endParaRPr>
            </a:p>
          </p:txBody>
        </p:sp>
        <p:sp>
          <p:nvSpPr>
            <p:cNvPr id="23" name="Freeform: Shape 22">
              <a:extLst>
                <a:ext uri="{FF2B5EF4-FFF2-40B4-BE49-F238E27FC236}">
                  <a16:creationId xmlns:a16="http://schemas.microsoft.com/office/drawing/2014/main" id="{4E3C110F-8C64-40BE-A6CC-CE26F1882E3C}"/>
                </a:ext>
              </a:extLst>
            </p:cNvPr>
            <p:cNvSpPr/>
            <p:nvPr/>
          </p:nvSpPr>
          <p:spPr>
            <a:xfrm>
              <a:off x="3456709" y="3094933"/>
              <a:ext cx="4007" cy="1336"/>
            </a:xfrm>
            <a:custGeom>
              <a:avLst/>
              <a:gdLst/>
              <a:ahLst/>
              <a:cxnLst/>
              <a:rect l="0" t="0" r="0" b="0"/>
              <a:pathLst>
                <a:path w="4007">
                  <a:moveTo>
                    <a:pt x="140" y="140"/>
                  </a:moveTo>
                  <a:cubicBezTo>
                    <a:pt x="1610" y="675"/>
                    <a:pt x="3213" y="808"/>
                    <a:pt x="4949" y="808"/>
                  </a:cubicBezTo>
                  <a:cubicBezTo>
                    <a:pt x="3213" y="808"/>
                    <a:pt x="1610" y="541"/>
                    <a:pt x="140" y="140"/>
                  </a:cubicBezTo>
                  <a:close/>
                </a:path>
              </a:pathLst>
            </a:custGeom>
            <a:grpFill/>
            <a:ln w="3175" cap="flat">
              <a:noFill/>
              <a:prstDash val="solid"/>
              <a:miter/>
            </a:ln>
          </p:spPr>
          <p:txBody>
            <a:bodyPr/>
            <a:lstStyle/>
            <a:p>
              <a:endParaRPr lang="en-US" sz="1200">
                <a:latin typeface="+mn-lt"/>
              </a:endParaRPr>
            </a:p>
          </p:txBody>
        </p:sp>
        <p:sp>
          <p:nvSpPr>
            <p:cNvPr id="24" name="Freeform: Shape 23">
              <a:extLst>
                <a:ext uri="{FF2B5EF4-FFF2-40B4-BE49-F238E27FC236}">
                  <a16:creationId xmlns:a16="http://schemas.microsoft.com/office/drawing/2014/main" id="{DE45CDB4-EF9B-4A3B-862A-4D85617C61D8}"/>
                </a:ext>
              </a:extLst>
            </p:cNvPr>
            <p:cNvSpPr/>
            <p:nvPr/>
          </p:nvSpPr>
          <p:spPr>
            <a:xfrm>
              <a:off x="2701107" y="3347646"/>
              <a:ext cx="2671" cy="2671"/>
            </a:xfrm>
            <a:custGeom>
              <a:avLst/>
              <a:gdLst/>
              <a:ahLst/>
              <a:cxnLst/>
              <a:rect l="0" t="0" r="0" b="0"/>
              <a:pathLst>
                <a:path w="2671" h="2671">
                  <a:moveTo>
                    <a:pt x="2544" y="3480"/>
                  </a:moveTo>
                  <a:cubicBezTo>
                    <a:pt x="1877" y="2278"/>
                    <a:pt x="1075" y="1209"/>
                    <a:pt x="140" y="140"/>
                  </a:cubicBezTo>
                  <a:cubicBezTo>
                    <a:pt x="1075" y="1209"/>
                    <a:pt x="1877" y="2278"/>
                    <a:pt x="2544" y="3480"/>
                  </a:cubicBezTo>
                  <a:close/>
                </a:path>
              </a:pathLst>
            </a:custGeom>
            <a:grpFill/>
            <a:ln w="3175" cap="flat">
              <a:noFill/>
              <a:prstDash val="solid"/>
              <a:miter/>
            </a:ln>
          </p:spPr>
          <p:txBody>
            <a:bodyPr/>
            <a:lstStyle/>
            <a:p>
              <a:endParaRPr lang="en-US" sz="1200">
                <a:latin typeface="+mn-lt"/>
              </a:endParaRPr>
            </a:p>
          </p:txBody>
        </p:sp>
        <p:sp>
          <p:nvSpPr>
            <p:cNvPr id="25" name="Freeform: Shape 24">
              <a:extLst>
                <a:ext uri="{FF2B5EF4-FFF2-40B4-BE49-F238E27FC236}">
                  <a16:creationId xmlns:a16="http://schemas.microsoft.com/office/drawing/2014/main" id="{A7A4F1FD-9AD8-48F6-A395-1B4ACD632AED}"/>
                </a:ext>
              </a:extLst>
            </p:cNvPr>
            <p:cNvSpPr/>
            <p:nvPr/>
          </p:nvSpPr>
          <p:spPr>
            <a:xfrm>
              <a:off x="2700706" y="3347379"/>
              <a:ext cx="1336" cy="1336"/>
            </a:xfrm>
            <a:custGeom>
              <a:avLst/>
              <a:gdLst/>
              <a:ahLst/>
              <a:cxnLst/>
              <a:rect l="0" t="0" r="0" b="0"/>
              <a:pathLst>
                <a:path>
                  <a:moveTo>
                    <a:pt x="140" y="140"/>
                  </a:moveTo>
                  <a:cubicBezTo>
                    <a:pt x="274" y="274"/>
                    <a:pt x="274" y="407"/>
                    <a:pt x="407" y="541"/>
                  </a:cubicBezTo>
                  <a:cubicBezTo>
                    <a:pt x="407" y="407"/>
                    <a:pt x="274" y="274"/>
                    <a:pt x="140" y="140"/>
                  </a:cubicBezTo>
                  <a:lnTo>
                    <a:pt x="140" y="140"/>
                  </a:lnTo>
                  <a:close/>
                </a:path>
              </a:pathLst>
            </a:custGeom>
            <a:grpFill/>
            <a:ln w="3175" cap="flat">
              <a:noFill/>
              <a:prstDash val="solid"/>
              <a:miter/>
            </a:ln>
          </p:spPr>
          <p:txBody>
            <a:bodyPr/>
            <a:lstStyle/>
            <a:p>
              <a:endParaRPr lang="en-US" sz="1200">
                <a:latin typeface="+mn-lt"/>
              </a:endParaRPr>
            </a:p>
          </p:txBody>
        </p:sp>
        <p:sp>
          <p:nvSpPr>
            <p:cNvPr id="26" name="Freeform: Shape 25">
              <a:extLst>
                <a:ext uri="{FF2B5EF4-FFF2-40B4-BE49-F238E27FC236}">
                  <a16:creationId xmlns:a16="http://schemas.microsoft.com/office/drawing/2014/main" id="{856915C7-49FC-40CC-AB04-E3392FB26726}"/>
                </a:ext>
              </a:extLst>
            </p:cNvPr>
            <p:cNvSpPr/>
            <p:nvPr/>
          </p:nvSpPr>
          <p:spPr>
            <a:xfrm>
              <a:off x="3377369" y="3940561"/>
              <a:ext cx="1336" cy="5343"/>
            </a:xfrm>
            <a:custGeom>
              <a:avLst/>
              <a:gdLst/>
              <a:ahLst/>
              <a:cxnLst/>
              <a:rect l="0" t="0" r="0" b="0"/>
              <a:pathLst>
                <a:path w="1335" h="5342">
                  <a:moveTo>
                    <a:pt x="140" y="6017"/>
                  </a:moveTo>
                  <a:lnTo>
                    <a:pt x="140" y="6017"/>
                  </a:lnTo>
                  <a:cubicBezTo>
                    <a:pt x="140" y="4014"/>
                    <a:pt x="541" y="2010"/>
                    <a:pt x="1209" y="140"/>
                  </a:cubicBezTo>
                  <a:cubicBezTo>
                    <a:pt x="541" y="2010"/>
                    <a:pt x="140" y="4014"/>
                    <a:pt x="140" y="6017"/>
                  </a:cubicBezTo>
                  <a:close/>
                </a:path>
              </a:pathLst>
            </a:custGeom>
            <a:grpFill/>
            <a:ln w="3175" cap="flat">
              <a:noFill/>
              <a:prstDash val="solid"/>
              <a:miter/>
            </a:ln>
          </p:spPr>
          <p:txBody>
            <a:bodyPr/>
            <a:lstStyle/>
            <a:p>
              <a:endParaRPr lang="en-US" sz="1200">
                <a:latin typeface="+mn-lt"/>
              </a:endParaRPr>
            </a:p>
          </p:txBody>
        </p:sp>
        <p:sp>
          <p:nvSpPr>
            <p:cNvPr id="27" name="Freeform: Shape 26">
              <a:extLst>
                <a:ext uri="{FF2B5EF4-FFF2-40B4-BE49-F238E27FC236}">
                  <a16:creationId xmlns:a16="http://schemas.microsoft.com/office/drawing/2014/main" id="{1462C34F-1900-4B04-B89C-3CC2B42E7BF9}"/>
                </a:ext>
              </a:extLst>
            </p:cNvPr>
            <p:cNvSpPr/>
            <p:nvPr/>
          </p:nvSpPr>
          <p:spPr>
            <a:xfrm>
              <a:off x="2709922" y="3662202"/>
              <a:ext cx="1336" cy="1336"/>
            </a:xfrm>
            <a:custGeom>
              <a:avLst/>
              <a:gdLst/>
              <a:ahLst/>
              <a:cxnLst/>
              <a:rect l="0" t="0" r="0" b="0"/>
              <a:pathLst>
                <a:path>
                  <a:moveTo>
                    <a:pt x="407" y="541"/>
                  </a:moveTo>
                  <a:lnTo>
                    <a:pt x="407" y="541"/>
                  </a:lnTo>
                  <a:cubicBezTo>
                    <a:pt x="274" y="408"/>
                    <a:pt x="274" y="274"/>
                    <a:pt x="140" y="140"/>
                  </a:cubicBezTo>
                  <a:cubicBezTo>
                    <a:pt x="140" y="274"/>
                    <a:pt x="274" y="408"/>
                    <a:pt x="407" y="541"/>
                  </a:cubicBezTo>
                  <a:close/>
                </a:path>
              </a:pathLst>
            </a:custGeom>
            <a:grpFill/>
            <a:ln w="3175" cap="flat">
              <a:noFill/>
              <a:prstDash val="solid"/>
              <a:miter/>
            </a:ln>
          </p:spPr>
          <p:txBody>
            <a:bodyPr/>
            <a:lstStyle/>
            <a:p>
              <a:endParaRPr lang="en-US" sz="1200">
                <a:latin typeface="+mn-lt"/>
              </a:endParaRPr>
            </a:p>
          </p:txBody>
        </p:sp>
        <p:sp>
          <p:nvSpPr>
            <p:cNvPr id="28" name="Freeform: Shape 27">
              <a:extLst>
                <a:ext uri="{FF2B5EF4-FFF2-40B4-BE49-F238E27FC236}">
                  <a16:creationId xmlns:a16="http://schemas.microsoft.com/office/drawing/2014/main" id="{C3227ED0-D494-4A55-AD99-DC87C4AA1431}"/>
                </a:ext>
              </a:extLst>
            </p:cNvPr>
            <p:cNvSpPr/>
            <p:nvPr/>
          </p:nvSpPr>
          <p:spPr>
            <a:xfrm>
              <a:off x="4077406" y="2947339"/>
              <a:ext cx="1336" cy="2671"/>
            </a:xfrm>
            <a:custGeom>
              <a:avLst/>
              <a:gdLst/>
              <a:ahLst/>
              <a:cxnLst/>
              <a:rect l="0" t="0" r="0" b="0"/>
              <a:pathLst>
                <a:path w="1335" h="2671">
                  <a:moveTo>
                    <a:pt x="140" y="140"/>
                  </a:moveTo>
                  <a:cubicBezTo>
                    <a:pt x="541" y="942"/>
                    <a:pt x="942" y="1743"/>
                    <a:pt x="1476" y="2545"/>
                  </a:cubicBezTo>
                  <a:cubicBezTo>
                    <a:pt x="942" y="1743"/>
                    <a:pt x="407" y="942"/>
                    <a:pt x="140" y="140"/>
                  </a:cubicBezTo>
                  <a:close/>
                </a:path>
              </a:pathLst>
            </a:custGeom>
            <a:grpFill/>
            <a:ln w="3175" cap="flat">
              <a:noFill/>
              <a:prstDash val="solid"/>
              <a:miter/>
            </a:ln>
          </p:spPr>
          <p:txBody>
            <a:bodyPr/>
            <a:lstStyle/>
            <a:p>
              <a:endParaRPr lang="en-US" sz="1200">
                <a:latin typeface="+mn-lt"/>
              </a:endParaRPr>
            </a:p>
          </p:txBody>
        </p:sp>
        <p:sp>
          <p:nvSpPr>
            <p:cNvPr id="29" name="Freeform: Shape 28">
              <a:extLst>
                <a:ext uri="{FF2B5EF4-FFF2-40B4-BE49-F238E27FC236}">
                  <a16:creationId xmlns:a16="http://schemas.microsoft.com/office/drawing/2014/main" id="{F9DE1F25-3620-4234-84CD-42EDF9672EFA}"/>
                </a:ext>
              </a:extLst>
            </p:cNvPr>
            <p:cNvSpPr/>
            <p:nvPr/>
          </p:nvSpPr>
          <p:spPr>
            <a:xfrm>
              <a:off x="3431064" y="3885130"/>
              <a:ext cx="2671" cy="1336"/>
            </a:xfrm>
            <a:custGeom>
              <a:avLst/>
              <a:gdLst/>
              <a:ahLst/>
              <a:cxnLst/>
              <a:rect l="0" t="0" r="0" b="0"/>
              <a:pathLst>
                <a:path w="2671" h="1335">
                  <a:moveTo>
                    <a:pt x="140" y="1476"/>
                  </a:moveTo>
                  <a:cubicBezTo>
                    <a:pt x="942" y="942"/>
                    <a:pt x="1743" y="541"/>
                    <a:pt x="2544" y="140"/>
                  </a:cubicBezTo>
                  <a:cubicBezTo>
                    <a:pt x="1610" y="541"/>
                    <a:pt x="808" y="942"/>
                    <a:pt x="140" y="1476"/>
                  </a:cubicBezTo>
                  <a:close/>
                </a:path>
              </a:pathLst>
            </a:custGeom>
            <a:grpFill/>
            <a:ln w="3175" cap="flat">
              <a:noFill/>
              <a:prstDash val="solid"/>
              <a:miter/>
            </a:ln>
          </p:spPr>
          <p:txBody>
            <a:bodyPr/>
            <a:lstStyle/>
            <a:p>
              <a:endParaRPr lang="en-US" sz="1200">
                <a:latin typeface="+mn-lt"/>
              </a:endParaRPr>
            </a:p>
          </p:txBody>
        </p:sp>
        <p:sp>
          <p:nvSpPr>
            <p:cNvPr id="30" name="Freeform: Shape 29">
              <a:extLst>
                <a:ext uri="{FF2B5EF4-FFF2-40B4-BE49-F238E27FC236}">
                  <a16:creationId xmlns:a16="http://schemas.microsoft.com/office/drawing/2014/main" id="{66106D8D-9F48-4212-80A0-7E3F5BCA2843}"/>
                </a:ext>
              </a:extLst>
            </p:cNvPr>
            <p:cNvSpPr/>
            <p:nvPr/>
          </p:nvSpPr>
          <p:spPr>
            <a:xfrm>
              <a:off x="3743216" y="3095601"/>
              <a:ext cx="4007" cy="1336"/>
            </a:xfrm>
            <a:custGeom>
              <a:avLst/>
              <a:gdLst/>
              <a:ahLst/>
              <a:cxnLst/>
              <a:rect l="0" t="0" r="0" b="0"/>
              <a:pathLst>
                <a:path w="4007">
                  <a:moveTo>
                    <a:pt x="140" y="140"/>
                  </a:moveTo>
                  <a:lnTo>
                    <a:pt x="140" y="140"/>
                  </a:lnTo>
                  <a:cubicBezTo>
                    <a:pt x="1476" y="140"/>
                    <a:pt x="2812" y="274"/>
                    <a:pt x="4147" y="675"/>
                  </a:cubicBezTo>
                  <a:cubicBezTo>
                    <a:pt x="2945" y="274"/>
                    <a:pt x="1610" y="140"/>
                    <a:pt x="140" y="140"/>
                  </a:cubicBezTo>
                  <a:close/>
                </a:path>
              </a:pathLst>
            </a:custGeom>
            <a:grpFill/>
            <a:ln w="3175" cap="flat">
              <a:noFill/>
              <a:prstDash val="solid"/>
              <a:miter/>
            </a:ln>
          </p:spPr>
          <p:txBody>
            <a:bodyPr/>
            <a:lstStyle/>
            <a:p>
              <a:endParaRPr lang="en-US" sz="1200">
                <a:latin typeface="+mn-lt"/>
              </a:endParaRPr>
            </a:p>
          </p:txBody>
        </p:sp>
        <p:sp>
          <p:nvSpPr>
            <p:cNvPr id="31" name="Freeform: Shape 30">
              <a:extLst>
                <a:ext uri="{FF2B5EF4-FFF2-40B4-BE49-F238E27FC236}">
                  <a16:creationId xmlns:a16="http://schemas.microsoft.com/office/drawing/2014/main" id="{BE6CDDC7-6986-48B3-AE35-126CF82E92AB}"/>
                </a:ext>
              </a:extLst>
            </p:cNvPr>
            <p:cNvSpPr/>
            <p:nvPr/>
          </p:nvSpPr>
          <p:spPr>
            <a:xfrm>
              <a:off x="3759110" y="3109225"/>
              <a:ext cx="1336" cy="2671"/>
            </a:xfrm>
            <a:custGeom>
              <a:avLst/>
              <a:gdLst/>
              <a:ahLst/>
              <a:cxnLst/>
              <a:rect l="0" t="0" r="0" b="0"/>
              <a:pathLst>
                <a:path h="2671">
                  <a:moveTo>
                    <a:pt x="140" y="140"/>
                  </a:moveTo>
                  <a:cubicBezTo>
                    <a:pt x="274" y="942"/>
                    <a:pt x="274" y="1743"/>
                    <a:pt x="274" y="2545"/>
                  </a:cubicBezTo>
                  <a:cubicBezTo>
                    <a:pt x="407" y="1743"/>
                    <a:pt x="274" y="942"/>
                    <a:pt x="140" y="140"/>
                  </a:cubicBezTo>
                  <a:close/>
                </a:path>
              </a:pathLst>
            </a:custGeom>
            <a:grpFill/>
            <a:ln w="3175" cap="flat">
              <a:noFill/>
              <a:prstDash val="solid"/>
              <a:miter/>
            </a:ln>
          </p:spPr>
          <p:txBody>
            <a:bodyPr/>
            <a:lstStyle/>
            <a:p>
              <a:endParaRPr lang="en-US" sz="1200">
                <a:latin typeface="+mn-lt"/>
              </a:endParaRPr>
            </a:p>
          </p:txBody>
        </p:sp>
        <p:sp>
          <p:nvSpPr>
            <p:cNvPr id="32" name="Freeform: Shape 31">
              <a:extLst>
                <a:ext uri="{FF2B5EF4-FFF2-40B4-BE49-F238E27FC236}">
                  <a16:creationId xmlns:a16="http://schemas.microsoft.com/office/drawing/2014/main" id="{040CC0DD-AC44-434C-898B-B7C97E12A2E3}"/>
                </a:ext>
              </a:extLst>
            </p:cNvPr>
            <p:cNvSpPr/>
            <p:nvPr/>
          </p:nvSpPr>
          <p:spPr>
            <a:xfrm>
              <a:off x="4075670" y="2898185"/>
              <a:ext cx="1336" cy="2671"/>
            </a:xfrm>
            <a:custGeom>
              <a:avLst/>
              <a:gdLst/>
              <a:ahLst/>
              <a:cxnLst/>
              <a:rect l="0" t="0" r="0" b="0"/>
              <a:pathLst>
                <a:path h="2671">
                  <a:moveTo>
                    <a:pt x="140" y="140"/>
                  </a:moveTo>
                  <a:cubicBezTo>
                    <a:pt x="274" y="942"/>
                    <a:pt x="274" y="1743"/>
                    <a:pt x="274" y="2545"/>
                  </a:cubicBezTo>
                  <a:cubicBezTo>
                    <a:pt x="408" y="1743"/>
                    <a:pt x="274" y="942"/>
                    <a:pt x="140" y="140"/>
                  </a:cubicBezTo>
                  <a:close/>
                </a:path>
              </a:pathLst>
            </a:custGeom>
            <a:grpFill/>
            <a:ln w="3175" cap="flat">
              <a:noFill/>
              <a:prstDash val="solid"/>
              <a:miter/>
            </a:ln>
          </p:spPr>
          <p:txBody>
            <a:bodyPr/>
            <a:lstStyle/>
            <a:p>
              <a:endParaRPr lang="en-US" sz="1200">
                <a:latin typeface="+mn-lt"/>
              </a:endParaRPr>
            </a:p>
          </p:txBody>
        </p:sp>
        <p:sp>
          <p:nvSpPr>
            <p:cNvPr id="33" name="Freeform: Shape 32">
              <a:extLst>
                <a:ext uri="{FF2B5EF4-FFF2-40B4-BE49-F238E27FC236}">
                  <a16:creationId xmlns:a16="http://schemas.microsoft.com/office/drawing/2014/main" id="{063F23BE-C1F1-4BD1-8D48-D250AB48338F}"/>
                </a:ext>
              </a:extLst>
            </p:cNvPr>
            <p:cNvSpPr/>
            <p:nvPr/>
          </p:nvSpPr>
          <p:spPr>
            <a:xfrm>
              <a:off x="3448828" y="2929307"/>
              <a:ext cx="1336" cy="1336"/>
            </a:xfrm>
            <a:custGeom>
              <a:avLst/>
              <a:gdLst/>
              <a:ahLst/>
              <a:cxnLst/>
              <a:rect l="0" t="0" r="0" b="0"/>
              <a:pathLst>
                <a:path w="1335" h="1335">
                  <a:moveTo>
                    <a:pt x="1476" y="140"/>
                  </a:moveTo>
                  <a:cubicBezTo>
                    <a:pt x="942" y="675"/>
                    <a:pt x="541" y="1075"/>
                    <a:pt x="140" y="1610"/>
                  </a:cubicBezTo>
                  <a:cubicBezTo>
                    <a:pt x="541" y="1075"/>
                    <a:pt x="942" y="541"/>
                    <a:pt x="1476" y="140"/>
                  </a:cubicBezTo>
                  <a:lnTo>
                    <a:pt x="1476" y="140"/>
                  </a:lnTo>
                  <a:close/>
                </a:path>
              </a:pathLst>
            </a:custGeom>
            <a:grpFill/>
            <a:ln w="3175" cap="flat">
              <a:noFill/>
              <a:prstDash val="solid"/>
              <a:miter/>
            </a:ln>
          </p:spPr>
          <p:txBody>
            <a:bodyPr/>
            <a:lstStyle/>
            <a:p>
              <a:endParaRPr lang="en-US" sz="1200">
                <a:latin typeface="+mn-lt"/>
              </a:endParaRPr>
            </a:p>
          </p:txBody>
        </p:sp>
        <p:sp>
          <p:nvSpPr>
            <p:cNvPr id="34" name="Freeform: Shape 33">
              <a:extLst>
                <a:ext uri="{FF2B5EF4-FFF2-40B4-BE49-F238E27FC236}">
                  <a16:creationId xmlns:a16="http://schemas.microsoft.com/office/drawing/2014/main" id="{9E4F062E-0224-4E1B-8661-8BCB38C16F0E}"/>
                </a:ext>
              </a:extLst>
            </p:cNvPr>
            <p:cNvSpPr/>
            <p:nvPr/>
          </p:nvSpPr>
          <p:spPr>
            <a:xfrm>
              <a:off x="4059775" y="2884561"/>
              <a:ext cx="4007" cy="1336"/>
            </a:xfrm>
            <a:custGeom>
              <a:avLst/>
              <a:gdLst/>
              <a:ahLst/>
              <a:cxnLst/>
              <a:rect l="0" t="0" r="0" b="0"/>
              <a:pathLst>
                <a:path w="4007">
                  <a:moveTo>
                    <a:pt x="140" y="140"/>
                  </a:moveTo>
                  <a:cubicBezTo>
                    <a:pt x="1476" y="140"/>
                    <a:pt x="2812" y="274"/>
                    <a:pt x="4147" y="675"/>
                  </a:cubicBezTo>
                  <a:cubicBezTo>
                    <a:pt x="2945" y="274"/>
                    <a:pt x="1610" y="140"/>
                    <a:pt x="140" y="140"/>
                  </a:cubicBezTo>
                  <a:lnTo>
                    <a:pt x="140" y="140"/>
                  </a:lnTo>
                  <a:close/>
                </a:path>
              </a:pathLst>
            </a:custGeom>
            <a:grpFill/>
            <a:ln w="3175" cap="flat">
              <a:noFill/>
              <a:prstDash val="solid"/>
              <a:miter/>
            </a:ln>
          </p:spPr>
          <p:txBody>
            <a:bodyPr/>
            <a:lstStyle/>
            <a:p>
              <a:endParaRPr lang="en-US" sz="1200">
                <a:latin typeface="+mn-lt"/>
              </a:endParaRPr>
            </a:p>
          </p:txBody>
        </p:sp>
        <p:sp>
          <p:nvSpPr>
            <p:cNvPr id="35" name="Freeform: Shape 34">
              <a:extLst>
                <a:ext uri="{FF2B5EF4-FFF2-40B4-BE49-F238E27FC236}">
                  <a16:creationId xmlns:a16="http://schemas.microsoft.com/office/drawing/2014/main" id="{F91712EC-CAE5-466C-9396-C7B76601925B}"/>
                </a:ext>
              </a:extLst>
            </p:cNvPr>
            <p:cNvSpPr/>
            <p:nvPr/>
          </p:nvSpPr>
          <p:spPr>
            <a:xfrm>
              <a:off x="3666353" y="2738109"/>
              <a:ext cx="73463" cy="73463"/>
            </a:xfrm>
            <a:custGeom>
              <a:avLst/>
              <a:gdLst/>
              <a:ahLst/>
              <a:cxnLst/>
              <a:rect l="0" t="0" r="0" b="0"/>
              <a:pathLst>
                <a:path w="73463" h="73463">
                  <a:moveTo>
                    <a:pt x="12889" y="1002"/>
                  </a:moveTo>
                  <a:cubicBezTo>
                    <a:pt x="6345" y="1002"/>
                    <a:pt x="1002" y="6345"/>
                    <a:pt x="1002" y="12889"/>
                  </a:cubicBezTo>
                  <a:lnTo>
                    <a:pt x="1002" y="61776"/>
                  </a:lnTo>
                  <a:cubicBezTo>
                    <a:pt x="1002" y="72328"/>
                    <a:pt x="13824" y="77671"/>
                    <a:pt x="21304" y="70191"/>
                  </a:cubicBezTo>
                  <a:lnTo>
                    <a:pt x="70191" y="21304"/>
                  </a:lnTo>
                  <a:cubicBezTo>
                    <a:pt x="77671" y="13824"/>
                    <a:pt x="72328" y="1002"/>
                    <a:pt x="61776" y="1002"/>
                  </a:cubicBezTo>
                  <a:lnTo>
                    <a:pt x="12889" y="1002"/>
                  </a:lnTo>
                  <a:close/>
                </a:path>
              </a:pathLst>
            </a:custGeom>
            <a:grpFill/>
            <a:ln w="3175" cap="flat">
              <a:noFill/>
              <a:prstDash val="solid"/>
              <a:miter/>
            </a:ln>
          </p:spPr>
          <p:txBody>
            <a:bodyPr/>
            <a:lstStyle/>
            <a:p>
              <a:endParaRPr lang="en-US" sz="1200">
                <a:latin typeface="+mn-lt"/>
              </a:endParaRPr>
            </a:p>
          </p:txBody>
        </p:sp>
        <p:sp>
          <p:nvSpPr>
            <p:cNvPr id="36" name="Freeform: Shape 35">
              <a:extLst>
                <a:ext uri="{FF2B5EF4-FFF2-40B4-BE49-F238E27FC236}">
                  <a16:creationId xmlns:a16="http://schemas.microsoft.com/office/drawing/2014/main" id="{084A4A57-466A-4DA7-81D9-DDE6D53C5A9C}"/>
                </a:ext>
              </a:extLst>
            </p:cNvPr>
            <p:cNvSpPr/>
            <p:nvPr/>
          </p:nvSpPr>
          <p:spPr>
            <a:xfrm>
              <a:off x="2651092" y="2328051"/>
              <a:ext cx="212375" cy="134905"/>
            </a:xfrm>
            <a:custGeom>
              <a:avLst/>
              <a:gdLst/>
              <a:ahLst/>
              <a:cxnLst/>
              <a:rect l="0" t="0" r="0" b="0"/>
              <a:pathLst>
                <a:path w="212375" h="134905">
                  <a:moveTo>
                    <a:pt x="20236" y="134571"/>
                  </a:moveTo>
                  <a:lnTo>
                    <a:pt x="97305" y="134571"/>
                  </a:lnTo>
                  <a:cubicBezTo>
                    <a:pt x="102381" y="134571"/>
                    <a:pt x="107323" y="132568"/>
                    <a:pt x="110929" y="128961"/>
                  </a:cubicBezTo>
                  <a:lnTo>
                    <a:pt x="206031" y="33726"/>
                  </a:lnTo>
                  <a:cubicBezTo>
                    <a:pt x="218186" y="21571"/>
                    <a:pt x="209504" y="1002"/>
                    <a:pt x="192407" y="1002"/>
                  </a:cubicBezTo>
                  <a:lnTo>
                    <a:pt x="20236" y="1002"/>
                  </a:lnTo>
                  <a:cubicBezTo>
                    <a:pt x="9684" y="1002"/>
                    <a:pt x="1002" y="9550"/>
                    <a:pt x="1002" y="20236"/>
                  </a:cubicBezTo>
                  <a:lnTo>
                    <a:pt x="1002" y="115337"/>
                  </a:lnTo>
                  <a:cubicBezTo>
                    <a:pt x="1135" y="126023"/>
                    <a:pt x="9684" y="134571"/>
                    <a:pt x="20236" y="134571"/>
                  </a:cubicBezTo>
                  <a:close/>
                </a:path>
              </a:pathLst>
            </a:custGeom>
            <a:grpFill/>
            <a:ln w="3175" cap="flat">
              <a:noFill/>
              <a:prstDash val="solid"/>
              <a:miter/>
            </a:ln>
          </p:spPr>
          <p:txBody>
            <a:bodyPr/>
            <a:lstStyle/>
            <a:p>
              <a:endParaRPr lang="en-US" sz="1200">
                <a:latin typeface="+mn-lt"/>
              </a:endParaRPr>
            </a:p>
          </p:txBody>
        </p:sp>
        <p:sp>
          <p:nvSpPr>
            <p:cNvPr id="37" name="Freeform: Shape 36">
              <a:extLst>
                <a:ext uri="{FF2B5EF4-FFF2-40B4-BE49-F238E27FC236}">
                  <a16:creationId xmlns:a16="http://schemas.microsoft.com/office/drawing/2014/main" id="{CD9A7D9C-CCFA-4D6D-87F4-756F15DDE779}"/>
                </a:ext>
              </a:extLst>
            </p:cNvPr>
            <p:cNvSpPr/>
            <p:nvPr/>
          </p:nvSpPr>
          <p:spPr>
            <a:xfrm>
              <a:off x="2890315" y="2352093"/>
              <a:ext cx="351288" cy="255118"/>
            </a:xfrm>
            <a:custGeom>
              <a:avLst/>
              <a:gdLst/>
              <a:ahLst/>
              <a:cxnLst/>
              <a:rect l="0" t="0" r="0" b="0"/>
              <a:pathLst>
                <a:path w="351287" h="255117">
                  <a:moveTo>
                    <a:pt x="1002" y="72996"/>
                  </a:moveTo>
                  <a:lnTo>
                    <a:pt x="1002" y="169433"/>
                  </a:lnTo>
                  <a:cubicBezTo>
                    <a:pt x="1002" y="173574"/>
                    <a:pt x="2605" y="177581"/>
                    <a:pt x="5677" y="180519"/>
                  </a:cubicBezTo>
                  <a:lnTo>
                    <a:pt x="75266" y="250109"/>
                  </a:lnTo>
                  <a:cubicBezTo>
                    <a:pt x="78205" y="253047"/>
                    <a:pt x="82212" y="254784"/>
                    <a:pt x="86353" y="254784"/>
                  </a:cubicBezTo>
                  <a:lnTo>
                    <a:pt x="308345" y="254784"/>
                  </a:lnTo>
                  <a:cubicBezTo>
                    <a:pt x="312486" y="254784"/>
                    <a:pt x="316493" y="253181"/>
                    <a:pt x="319431" y="250109"/>
                  </a:cubicBezTo>
                  <a:lnTo>
                    <a:pt x="346412" y="223128"/>
                  </a:lnTo>
                  <a:cubicBezTo>
                    <a:pt x="352557" y="216984"/>
                    <a:pt x="352557" y="206966"/>
                    <a:pt x="346412" y="200822"/>
                  </a:cubicBezTo>
                  <a:lnTo>
                    <a:pt x="299396" y="153805"/>
                  </a:lnTo>
                  <a:lnTo>
                    <a:pt x="298728" y="153137"/>
                  </a:lnTo>
                  <a:lnTo>
                    <a:pt x="298728" y="16763"/>
                  </a:lnTo>
                  <a:cubicBezTo>
                    <a:pt x="298728" y="8081"/>
                    <a:pt x="291649" y="1002"/>
                    <a:pt x="282967" y="1002"/>
                  </a:cubicBezTo>
                  <a:lnTo>
                    <a:pt x="239824" y="1002"/>
                  </a:lnTo>
                  <a:cubicBezTo>
                    <a:pt x="235683" y="1002"/>
                    <a:pt x="231676" y="2605"/>
                    <a:pt x="228738" y="5677"/>
                  </a:cubicBezTo>
                  <a:lnTo>
                    <a:pt x="181855" y="52426"/>
                  </a:lnTo>
                  <a:cubicBezTo>
                    <a:pt x="178916" y="55365"/>
                    <a:pt x="174909" y="57101"/>
                    <a:pt x="170769" y="57101"/>
                  </a:cubicBezTo>
                  <a:lnTo>
                    <a:pt x="83681" y="57101"/>
                  </a:lnTo>
                  <a:cubicBezTo>
                    <a:pt x="79541" y="57101"/>
                    <a:pt x="75534" y="55498"/>
                    <a:pt x="72595" y="52426"/>
                  </a:cubicBezTo>
                  <a:lnTo>
                    <a:pt x="54964" y="34795"/>
                  </a:lnTo>
                  <a:cubicBezTo>
                    <a:pt x="48820" y="28651"/>
                    <a:pt x="38802" y="28651"/>
                    <a:pt x="32658" y="34795"/>
                  </a:cubicBezTo>
                  <a:lnTo>
                    <a:pt x="5543" y="61776"/>
                  </a:lnTo>
                  <a:cubicBezTo>
                    <a:pt x="2605" y="64848"/>
                    <a:pt x="1002" y="68855"/>
                    <a:pt x="1002" y="72996"/>
                  </a:cubicBezTo>
                  <a:close/>
                </a:path>
              </a:pathLst>
            </a:custGeom>
            <a:grpFill/>
            <a:ln w="3175" cap="flat">
              <a:noFill/>
              <a:prstDash val="solid"/>
              <a:miter/>
            </a:ln>
          </p:spPr>
          <p:txBody>
            <a:bodyPr/>
            <a:lstStyle/>
            <a:p>
              <a:endParaRPr lang="en-US" sz="1200">
                <a:latin typeface="+mn-lt"/>
              </a:endParaRPr>
            </a:p>
          </p:txBody>
        </p:sp>
        <p:sp>
          <p:nvSpPr>
            <p:cNvPr id="38" name="Freeform: Shape 37">
              <a:extLst>
                <a:ext uri="{FF2B5EF4-FFF2-40B4-BE49-F238E27FC236}">
                  <a16:creationId xmlns:a16="http://schemas.microsoft.com/office/drawing/2014/main" id="{FA17DA49-DB87-4F34-8BE8-22ED8F2F0BA4}"/>
                </a:ext>
              </a:extLst>
            </p:cNvPr>
            <p:cNvSpPr/>
            <p:nvPr/>
          </p:nvSpPr>
          <p:spPr>
            <a:xfrm>
              <a:off x="3265511" y="2338736"/>
              <a:ext cx="112198" cy="106856"/>
            </a:xfrm>
            <a:custGeom>
              <a:avLst/>
              <a:gdLst/>
              <a:ahLst/>
              <a:cxnLst/>
              <a:rect l="0" t="0" r="0" b="0"/>
              <a:pathLst>
                <a:path w="112198" h="106855">
                  <a:moveTo>
                    <a:pt x="45748" y="1002"/>
                  </a:moveTo>
                  <a:cubicBezTo>
                    <a:pt x="40271" y="1002"/>
                    <a:pt x="34928" y="3139"/>
                    <a:pt x="31055" y="7146"/>
                  </a:cubicBezTo>
                  <a:lnTo>
                    <a:pt x="7146" y="31055"/>
                  </a:lnTo>
                  <a:cubicBezTo>
                    <a:pt x="3272" y="34928"/>
                    <a:pt x="1002" y="40271"/>
                    <a:pt x="1002" y="45748"/>
                  </a:cubicBezTo>
                  <a:lnTo>
                    <a:pt x="1002" y="85818"/>
                  </a:lnTo>
                  <a:cubicBezTo>
                    <a:pt x="1002" y="97305"/>
                    <a:pt x="10352" y="106655"/>
                    <a:pt x="21839" y="106655"/>
                  </a:cubicBezTo>
                  <a:lnTo>
                    <a:pt x="91161" y="106655"/>
                  </a:lnTo>
                  <a:cubicBezTo>
                    <a:pt x="102648" y="106655"/>
                    <a:pt x="111998" y="97305"/>
                    <a:pt x="111998" y="85818"/>
                  </a:cubicBezTo>
                  <a:lnTo>
                    <a:pt x="111998" y="21839"/>
                  </a:lnTo>
                  <a:cubicBezTo>
                    <a:pt x="111998" y="10352"/>
                    <a:pt x="102648" y="1002"/>
                    <a:pt x="91161" y="1002"/>
                  </a:cubicBezTo>
                  <a:lnTo>
                    <a:pt x="45748" y="1002"/>
                  </a:lnTo>
                  <a:close/>
                </a:path>
              </a:pathLst>
            </a:custGeom>
            <a:grpFill/>
            <a:ln w="3175" cap="flat">
              <a:noFill/>
              <a:prstDash val="solid"/>
              <a:miter/>
            </a:ln>
          </p:spPr>
          <p:txBody>
            <a:bodyPr/>
            <a:lstStyle/>
            <a:p>
              <a:endParaRPr lang="en-US" sz="1200">
                <a:latin typeface="+mn-lt"/>
              </a:endParaRPr>
            </a:p>
          </p:txBody>
        </p:sp>
        <p:sp>
          <p:nvSpPr>
            <p:cNvPr id="39" name="Freeform: Shape 38">
              <a:extLst>
                <a:ext uri="{FF2B5EF4-FFF2-40B4-BE49-F238E27FC236}">
                  <a16:creationId xmlns:a16="http://schemas.microsoft.com/office/drawing/2014/main" id="{DF8320DC-9AA0-4CE4-AB17-D5D08BD42613}"/>
                </a:ext>
              </a:extLst>
            </p:cNvPr>
            <p:cNvSpPr/>
            <p:nvPr/>
          </p:nvSpPr>
          <p:spPr>
            <a:xfrm>
              <a:off x="2748706" y="2167767"/>
              <a:ext cx="157612" cy="62778"/>
            </a:xfrm>
            <a:custGeom>
              <a:avLst/>
              <a:gdLst/>
              <a:ahLst/>
              <a:cxnLst/>
              <a:rect l="0" t="0" r="0" b="0"/>
              <a:pathLst>
                <a:path w="157611" h="62777">
                  <a:moveTo>
                    <a:pt x="11445" y="62444"/>
                  </a:moveTo>
                  <a:lnTo>
                    <a:pt x="146751" y="62444"/>
                  </a:lnTo>
                  <a:cubicBezTo>
                    <a:pt x="152495" y="62444"/>
                    <a:pt x="157170" y="57769"/>
                    <a:pt x="157170" y="52025"/>
                  </a:cubicBezTo>
                  <a:lnTo>
                    <a:pt x="157170" y="11420"/>
                  </a:lnTo>
                  <a:cubicBezTo>
                    <a:pt x="157170" y="5677"/>
                    <a:pt x="152495" y="1002"/>
                    <a:pt x="146751" y="1002"/>
                  </a:cubicBezTo>
                  <a:lnTo>
                    <a:pt x="51917" y="1002"/>
                  </a:lnTo>
                  <a:cubicBezTo>
                    <a:pt x="49112" y="1002"/>
                    <a:pt x="46440" y="2070"/>
                    <a:pt x="44570" y="4074"/>
                  </a:cubicBezTo>
                  <a:lnTo>
                    <a:pt x="3965" y="44679"/>
                  </a:lnTo>
                  <a:cubicBezTo>
                    <a:pt x="-2446" y="51224"/>
                    <a:pt x="2229" y="62444"/>
                    <a:pt x="11445" y="62444"/>
                  </a:cubicBezTo>
                  <a:close/>
                </a:path>
              </a:pathLst>
            </a:custGeom>
            <a:grpFill/>
            <a:ln w="3175" cap="flat">
              <a:noFill/>
              <a:prstDash val="solid"/>
              <a:miter/>
            </a:ln>
          </p:spPr>
          <p:txBody>
            <a:bodyPr/>
            <a:lstStyle/>
            <a:p>
              <a:endParaRPr lang="en-US" sz="1200">
                <a:latin typeface="+mn-lt"/>
              </a:endParaRPr>
            </a:p>
          </p:txBody>
        </p:sp>
        <p:sp>
          <p:nvSpPr>
            <p:cNvPr id="40" name="Freeform: Shape 39">
              <a:extLst>
                <a:ext uri="{FF2B5EF4-FFF2-40B4-BE49-F238E27FC236}">
                  <a16:creationId xmlns:a16="http://schemas.microsoft.com/office/drawing/2014/main" id="{6C5CFDEF-530F-4771-B60F-B4E6A5876B08}"/>
                </a:ext>
              </a:extLst>
            </p:cNvPr>
            <p:cNvSpPr/>
            <p:nvPr/>
          </p:nvSpPr>
          <p:spPr>
            <a:xfrm>
              <a:off x="2950287" y="2197153"/>
              <a:ext cx="199018" cy="94834"/>
            </a:xfrm>
            <a:custGeom>
              <a:avLst/>
              <a:gdLst/>
              <a:ahLst/>
              <a:cxnLst/>
              <a:rect l="0" t="0" r="0" b="0"/>
              <a:pathLst>
                <a:path w="199018" h="94834">
                  <a:moveTo>
                    <a:pt x="10752" y="94500"/>
                  </a:moveTo>
                  <a:lnTo>
                    <a:pt x="154740" y="94500"/>
                  </a:lnTo>
                  <a:cubicBezTo>
                    <a:pt x="157278" y="94500"/>
                    <a:pt x="159682" y="93432"/>
                    <a:pt x="161552" y="91695"/>
                  </a:cubicBezTo>
                  <a:lnTo>
                    <a:pt x="195746" y="57502"/>
                  </a:lnTo>
                  <a:cubicBezTo>
                    <a:pt x="201757" y="51491"/>
                    <a:pt x="197482" y="41073"/>
                    <a:pt x="188934" y="41073"/>
                  </a:cubicBezTo>
                  <a:lnTo>
                    <a:pt x="169299" y="41073"/>
                  </a:lnTo>
                  <a:cubicBezTo>
                    <a:pt x="166761" y="41073"/>
                    <a:pt x="164357" y="40004"/>
                    <a:pt x="162487" y="38268"/>
                  </a:cubicBezTo>
                  <a:lnTo>
                    <a:pt x="128026" y="3807"/>
                  </a:lnTo>
                  <a:cubicBezTo>
                    <a:pt x="124286" y="67"/>
                    <a:pt x="118142" y="67"/>
                    <a:pt x="114402" y="3807"/>
                  </a:cubicBezTo>
                  <a:lnTo>
                    <a:pt x="97973" y="20236"/>
                  </a:lnTo>
                  <a:cubicBezTo>
                    <a:pt x="94233" y="23976"/>
                    <a:pt x="94233" y="30120"/>
                    <a:pt x="97973" y="33860"/>
                  </a:cubicBezTo>
                  <a:lnTo>
                    <a:pt x="115604" y="51491"/>
                  </a:lnTo>
                  <a:cubicBezTo>
                    <a:pt x="121615" y="57502"/>
                    <a:pt x="117341" y="67920"/>
                    <a:pt x="108792" y="67920"/>
                  </a:cubicBezTo>
                  <a:lnTo>
                    <a:pt x="10619" y="67920"/>
                  </a:lnTo>
                  <a:cubicBezTo>
                    <a:pt x="5276" y="67920"/>
                    <a:pt x="1002" y="72194"/>
                    <a:pt x="1002" y="77537"/>
                  </a:cubicBezTo>
                  <a:lnTo>
                    <a:pt x="1002" y="85017"/>
                  </a:lnTo>
                  <a:cubicBezTo>
                    <a:pt x="1135" y="90226"/>
                    <a:pt x="5410" y="94500"/>
                    <a:pt x="10752" y="94500"/>
                  </a:cubicBezTo>
                  <a:close/>
                </a:path>
              </a:pathLst>
            </a:custGeom>
            <a:grpFill/>
            <a:ln w="3175" cap="flat">
              <a:noFill/>
              <a:prstDash val="solid"/>
              <a:miter/>
            </a:ln>
          </p:spPr>
          <p:txBody>
            <a:bodyPr/>
            <a:lstStyle/>
            <a:p>
              <a:endParaRPr lang="en-US" sz="1200">
                <a:latin typeface="+mn-lt"/>
              </a:endParaRPr>
            </a:p>
          </p:txBody>
        </p:sp>
        <p:sp>
          <p:nvSpPr>
            <p:cNvPr id="41" name="Freeform: Shape 40">
              <a:extLst>
                <a:ext uri="{FF2B5EF4-FFF2-40B4-BE49-F238E27FC236}">
                  <a16:creationId xmlns:a16="http://schemas.microsoft.com/office/drawing/2014/main" id="{022EE9D0-1A0D-4B03-B76B-752A0197215C}"/>
                </a:ext>
              </a:extLst>
            </p:cNvPr>
            <p:cNvSpPr/>
            <p:nvPr/>
          </p:nvSpPr>
          <p:spPr>
            <a:xfrm>
              <a:off x="3176153" y="2075738"/>
              <a:ext cx="152269" cy="62778"/>
            </a:xfrm>
            <a:custGeom>
              <a:avLst/>
              <a:gdLst/>
              <a:ahLst/>
              <a:cxnLst/>
              <a:rect l="0" t="0" r="0" b="0"/>
              <a:pathLst>
                <a:path w="152269" h="62777">
                  <a:moveTo>
                    <a:pt x="13424" y="62310"/>
                  </a:moveTo>
                  <a:lnTo>
                    <a:pt x="139113" y="62310"/>
                  </a:lnTo>
                  <a:cubicBezTo>
                    <a:pt x="150199" y="62310"/>
                    <a:pt x="155809" y="48953"/>
                    <a:pt x="147928" y="41073"/>
                  </a:cubicBezTo>
                  <a:lnTo>
                    <a:pt x="111464" y="4608"/>
                  </a:lnTo>
                  <a:cubicBezTo>
                    <a:pt x="109193" y="2337"/>
                    <a:pt x="105987" y="1002"/>
                    <a:pt x="102648" y="1002"/>
                  </a:cubicBezTo>
                  <a:lnTo>
                    <a:pt x="13424" y="1002"/>
                  </a:lnTo>
                  <a:cubicBezTo>
                    <a:pt x="6478" y="1002"/>
                    <a:pt x="1002" y="6612"/>
                    <a:pt x="1002" y="13424"/>
                  </a:cubicBezTo>
                  <a:lnTo>
                    <a:pt x="1002" y="49888"/>
                  </a:lnTo>
                  <a:cubicBezTo>
                    <a:pt x="1002" y="56700"/>
                    <a:pt x="6478" y="62310"/>
                    <a:pt x="13424" y="62310"/>
                  </a:cubicBezTo>
                  <a:close/>
                </a:path>
              </a:pathLst>
            </a:custGeom>
            <a:grpFill/>
            <a:ln w="3175" cap="flat">
              <a:noFill/>
              <a:prstDash val="solid"/>
              <a:miter/>
            </a:ln>
          </p:spPr>
          <p:txBody>
            <a:bodyPr/>
            <a:lstStyle/>
            <a:p>
              <a:endParaRPr lang="en-US" sz="1200">
                <a:latin typeface="+mn-lt"/>
              </a:endParaRPr>
            </a:p>
          </p:txBody>
        </p:sp>
        <p:sp>
          <p:nvSpPr>
            <p:cNvPr id="42" name="Freeform: Shape 41">
              <a:extLst>
                <a:ext uri="{FF2B5EF4-FFF2-40B4-BE49-F238E27FC236}">
                  <a16:creationId xmlns:a16="http://schemas.microsoft.com/office/drawing/2014/main" id="{41A1AAC8-8232-4A6F-8B0A-8D3C9504F55A}"/>
                </a:ext>
              </a:extLst>
            </p:cNvPr>
            <p:cNvSpPr/>
            <p:nvPr/>
          </p:nvSpPr>
          <p:spPr>
            <a:xfrm>
              <a:off x="3469038" y="1841724"/>
              <a:ext cx="682540" cy="361973"/>
            </a:xfrm>
            <a:custGeom>
              <a:avLst/>
              <a:gdLst/>
              <a:ahLst/>
              <a:cxnLst/>
              <a:rect l="0" t="0" r="0" b="0"/>
              <a:pathLst>
                <a:path w="682539" h="361973">
                  <a:moveTo>
                    <a:pt x="118443" y="320633"/>
                  </a:moveTo>
                  <a:cubicBezTo>
                    <a:pt x="121648" y="323839"/>
                    <a:pt x="123518" y="328247"/>
                    <a:pt x="123518" y="332788"/>
                  </a:cubicBezTo>
                  <a:lnTo>
                    <a:pt x="123518" y="344409"/>
                  </a:lnTo>
                  <a:cubicBezTo>
                    <a:pt x="123518" y="353892"/>
                    <a:pt x="131265" y="361639"/>
                    <a:pt x="140749" y="361639"/>
                  </a:cubicBezTo>
                  <a:lnTo>
                    <a:pt x="314256" y="361639"/>
                  </a:lnTo>
                  <a:cubicBezTo>
                    <a:pt x="334959" y="361639"/>
                    <a:pt x="354727" y="353492"/>
                    <a:pt x="369286" y="338799"/>
                  </a:cubicBezTo>
                  <a:lnTo>
                    <a:pt x="677564" y="30521"/>
                  </a:lnTo>
                  <a:cubicBezTo>
                    <a:pt x="688384" y="19701"/>
                    <a:pt x="680770" y="1002"/>
                    <a:pt x="665410" y="1002"/>
                  </a:cubicBezTo>
                  <a:lnTo>
                    <a:pt x="216616" y="1002"/>
                  </a:lnTo>
                  <a:cubicBezTo>
                    <a:pt x="198852" y="1002"/>
                    <a:pt x="181755" y="8081"/>
                    <a:pt x="169199" y="20636"/>
                  </a:cubicBezTo>
                  <a:lnTo>
                    <a:pt x="6111" y="183725"/>
                  </a:lnTo>
                  <a:cubicBezTo>
                    <a:pt x="-701" y="190537"/>
                    <a:pt x="-701" y="201356"/>
                    <a:pt x="6111" y="208168"/>
                  </a:cubicBezTo>
                  <a:lnTo>
                    <a:pt x="118443" y="320633"/>
                  </a:lnTo>
                  <a:close/>
                </a:path>
              </a:pathLst>
            </a:custGeom>
            <a:grpFill/>
            <a:ln w="3175" cap="flat">
              <a:noFill/>
              <a:prstDash val="solid"/>
              <a:miter/>
            </a:ln>
          </p:spPr>
          <p:txBody>
            <a:bodyPr/>
            <a:lstStyle/>
            <a:p>
              <a:endParaRPr lang="en-US" sz="1200">
                <a:latin typeface="+mn-lt"/>
              </a:endParaRPr>
            </a:p>
          </p:txBody>
        </p:sp>
        <p:sp>
          <p:nvSpPr>
            <p:cNvPr id="43" name="Freeform: Shape 42">
              <a:extLst>
                <a:ext uri="{FF2B5EF4-FFF2-40B4-BE49-F238E27FC236}">
                  <a16:creationId xmlns:a16="http://schemas.microsoft.com/office/drawing/2014/main" id="{8638115E-648B-4032-A4A2-BDE9D53663E2}"/>
                </a:ext>
              </a:extLst>
            </p:cNvPr>
            <p:cNvSpPr/>
            <p:nvPr/>
          </p:nvSpPr>
          <p:spPr>
            <a:xfrm>
              <a:off x="3259922" y="2207838"/>
              <a:ext cx="105520" cy="68120"/>
            </a:xfrm>
            <a:custGeom>
              <a:avLst/>
              <a:gdLst/>
              <a:ahLst/>
              <a:cxnLst/>
              <a:rect l="0" t="0" r="0" b="0"/>
              <a:pathLst>
                <a:path w="105519" h="68120">
                  <a:moveTo>
                    <a:pt x="5122" y="24777"/>
                  </a:moveTo>
                  <a:lnTo>
                    <a:pt x="43990" y="63646"/>
                  </a:lnTo>
                  <a:cubicBezTo>
                    <a:pt x="46662" y="66317"/>
                    <a:pt x="50134" y="67786"/>
                    <a:pt x="53874" y="67786"/>
                  </a:cubicBezTo>
                  <a:lnTo>
                    <a:pt x="91541" y="67786"/>
                  </a:lnTo>
                  <a:cubicBezTo>
                    <a:pt x="99288" y="67786"/>
                    <a:pt x="105566" y="61509"/>
                    <a:pt x="105566" y="53762"/>
                  </a:cubicBezTo>
                  <a:lnTo>
                    <a:pt x="105566" y="15027"/>
                  </a:lnTo>
                  <a:cubicBezTo>
                    <a:pt x="105566" y="7280"/>
                    <a:pt x="99288" y="1002"/>
                    <a:pt x="91541" y="1002"/>
                  </a:cubicBezTo>
                  <a:lnTo>
                    <a:pt x="15006" y="1002"/>
                  </a:lnTo>
                  <a:cubicBezTo>
                    <a:pt x="2584" y="1002"/>
                    <a:pt x="-3694" y="16095"/>
                    <a:pt x="5122" y="24777"/>
                  </a:cubicBezTo>
                  <a:close/>
                </a:path>
              </a:pathLst>
            </a:custGeom>
            <a:grpFill/>
            <a:ln w="3175" cap="flat">
              <a:noFill/>
              <a:prstDash val="solid"/>
              <a:miter/>
            </a:ln>
          </p:spPr>
          <p:txBody>
            <a:bodyPr/>
            <a:lstStyle/>
            <a:p>
              <a:endParaRPr lang="en-US" sz="1200">
                <a:latin typeface="+mn-lt"/>
              </a:endParaRPr>
            </a:p>
          </p:txBody>
        </p:sp>
        <p:sp>
          <p:nvSpPr>
            <p:cNvPr id="44" name="Freeform: Shape 43">
              <a:extLst>
                <a:ext uri="{FF2B5EF4-FFF2-40B4-BE49-F238E27FC236}">
                  <a16:creationId xmlns:a16="http://schemas.microsoft.com/office/drawing/2014/main" id="{D5E3803B-CF46-4070-8C57-5849A71F52D5}"/>
                </a:ext>
              </a:extLst>
            </p:cNvPr>
            <p:cNvSpPr/>
            <p:nvPr/>
          </p:nvSpPr>
          <p:spPr>
            <a:xfrm>
              <a:off x="3505568" y="2221062"/>
              <a:ext cx="289846" cy="92163"/>
            </a:xfrm>
            <a:custGeom>
              <a:avLst/>
              <a:gdLst/>
              <a:ahLst/>
              <a:cxnLst/>
              <a:rect l="0" t="0" r="0" b="0"/>
              <a:pathLst>
                <a:path w="289845" h="92162">
                  <a:moveTo>
                    <a:pt x="257556" y="89558"/>
                  </a:moveTo>
                  <a:lnTo>
                    <a:pt x="286808" y="60307"/>
                  </a:lnTo>
                  <a:cubicBezTo>
                    <a:pt x="291884" y="55231"/>
                    <a:pt x="288277" y="46415"/>
                    <a:pt x="281065" y="46415"/>
                  </a:cubicBezTo>
                  <a:lnTo>
                    <a:pt x="98342" y="46415"/>
                  </a:lnTo>
                  <a:cubicBezTo>
                    <a:pt x="96205" y="46415"/>
                    <a:pt x="94067" y="45614"/>
                    <a:pt x="92598" y="44011"/>
                  </a:cubicBezTo>
                  <a:lnTo>
                    <a:pt x="51993" y="3406"/>
                  </a:lnTo>
                  <a:cubicBezTo>
                    <a:pt x="50524" y="1937"/>
                    <a:pt x="48387" y="1002"/>
                    <a:pt x="46250" y="1002"/>
                  </a:cubicBezTo>
                  <a:lnTo>
                    <a:pt x="9117" y="1002"/>
                  </a:lnTo>
                  <a:cubicBezTo>
                    <a:pt x="1905" y="1002"/>
                    <a:pt x="-1702" y="9684"/>
                    <a:pt x="3374" y="14893"/>
                  </a:cubicBezTo>
                  <a:lnTo>
                    <a:pt x="78039" y="89558"/>
                  </a:lnTo>
                  <a:cubicBezTo>
                    <a:pt x="79508" y="91028"/>
                    <a:pt x="81645" y="91963"/>
                    <a:pt x="83783" y="91963"/>
                  </a:cubicBezTo>
                  <a:lnTo>
                    <a:pt x="252080" y="91963"/>
                  </a:lnTo>
                  <a:cubicBezTo>
                    <a:pt x="254084" y="91963"/>
                    <a:pt x="256087" y="91161"/>
                    <a:pt x="257556" y="89558"/>
                  </a:cubicBezTo>
                  <a:close/>
                </a:path>
              </a:pathLst>
            </a:custGeom>
            <a:grpFill/>
            <a:ln w="3175" cap="flat">
              <a:noFill/>
              <a:prstDash val="solid"/>
              <a:miter/>
            </a:ln>
          </p:spPr>
          <p:txBody>
            <a:bodyPr/>
            <a:lstStyle/>
            <a:p>
              <a:endParaRPr lang="en-US" sz="1200">
                <a:latin typeface="+mn-lt"/>
              </a:endParaRPr>
            </a:p>
          </p:txBody>
        </p:sp>
        <p:sp>
          <p:nvSpPr>
            <p:cNvPr id="45" name="Freeform: Shape 44">
              <a:extLst>
                <a:ext uri="{FF2B5EF4-FFF2-40B4-BE49-F238E27FC236}">
                  <a16:creationId xmlns:a16="http://schemas.microsoft.com/office/drawing/2014/main" id="{08137953-0E54-480D-957B-D2669AAE0329}"/>
                </a:ext>
              </a:extLst>
            </p:cNvPr>
            <p:cNvSpPr/>
            <p:nvPr/>
          </p:nvSpPr>
          <p:spPr>
            <a:xfrm>
              <a:off x="3403221" y="2261266"/>
              <a:ext cx="69456" cy="40071"/>
            </a:xfrm>
            <a:custGeom>
              <a:avLst/>
              <a:gdLst/>
              <a:ahLst/>
              <a:cxnLst/>
              <a:rect l="0" t="0" r="0" b="0"/>
              <a:pathLst>
                <a:path w="69456" h="40070">
                  <a:moveTo>
                    <a:pt x="11554" y="1002"/>
                  </a:moveTo>
                  <a:cubicBezTo>
                    <a:pt x="5677" y="1002"/>
                    <a:pt x="1002" y="5677"/>
                    <a:pt x="1002" y="11554"/>
                  </a:cubicBezTo>
                  <a:lnTo>
                    <a:pt x="1002" y="29185"/>
                  </a:lnTo>
                  <a:cubicBezTo>
                    <a:pt x="1002" y="35062"/>
                    <a:pt x="5677" y="39737"/>
                    <a:pt x="11554" y="39737"/>
                  </a:cubicBezTo>
                  <a:lnTo>
                    <a:pt x="58570" y="39737"/>
                  </a:lnTo>
                  <a:cubicBezTo>
                    <a:pt x="64447" y="39737"/>
                    <a:pt x="69122" y="35062"/>
                    <a:pt x="69122" y="29185"/>
                  </a:cubicBezTo>
                  <a:lnTo>
                    <a:pt x="69122" y="11554"/>
                  </a:lnTo>
                  <a:cubicBezTo>
                    <a:pt x="69122" y="5677"/>
                    <a:pt x="64447" y="1002"/>
                    <a:pt x="58570" y="1002"/>
                  </a:cubicBezTo>
                  <a:lnTo>
                    <a:pt x="11554" y="1002"/>
                  </a:lnTo>
                  <a:close/>
                </a:path>
              </a:pathLst>
            </a:custGeom>
            <a:grpFill/>
            <a:ln w="3175" cap="flat">
              <a:noFill/>
              <a:prstDash val="solid"/>
              <a:miter/>
            </a:ln>
          </p:spPr>
          <p:txBody>
            <a:bodyPr/>
            <a:lstStyle/>
            <a:p>
              <a:endParaRPr lang="en-US" sz="1200">
                <a:latin typeface="+mn-lt"/>
              </a:endParaRPr>
            </a:p>
          </p:txBody>
        </p:sp>
        <p:sp>
          <p:nvSpPr>
            <p:cNvPr id="46" name="Freeform: Shape 45">
              <a:extLst>
                <a:ext uri="{FF2B5EF4-FFF2-40B4-BE49-F238E27FC236}">
                  <a16:creationId xmlns:a16="http://schemas.microsoft.com/office/drawing/2014/main" id="{171F159D-3F3D-4B00-8806-385969DD9CC7}"/>
                </a:ext>
              </a:extLst>
            </p:cNvPr>
            <p:cNvSpPr/>
            <p:nvPr/>
          </p:nvSpPr>
          <p:spPr>
            <a:xfrm>
              <a:off x="3397879" y="2183796"/>
              <a:ext cx="80142" cy="46749"/>
            </a:xfrm>
            <a:custGeom>
              <a:avLst/>
              <a:gdLst/>
              <a:ahLst/>
              <a:cxnLst/>
              <a:rect l="0" t="0" r="0" b="0"/>
              <a:pathLst>
                <a:path w="80141" h="46749">
                  <a:moveTo>
                    <a:pt x="1002" y="10886"/>
                  </a:moveTo>
                  <a:lnTo>
                    <a:pt x="1002" y="36531"/>
                  </a:lnTo>
                  <a:cubicBezTo>
                    <a:pt x="1002" y="42008"/>
                    <a:pt x="5410" y="46415"/>
                    <a:pt x="10886" y="46415"/>
                  </a:cubicBezTo>
                  <a:lnTo>
                    <a:pt x="69924" y="46415"/>
                  </a:lnTo>
                  <a:cubicBezTo>
                    <a:pt x="75400" y="46415"/>
                    <a:pt x="79808" y="42008"/>
                    <a:pt x="79808" y="36531"/>
                  </a:cubicBezTo>
                  <a:lnTo>
                    <a:pt x="79808" y="10886"/>
                  </a:lnTo>
                  <a:cubicBezTo>
                    <a:pt x="79808" y="5410"/>
                    <a:pt x="75400" y="1002"/>
                    <a:pt x="69924" y="1002"/>
                  </a:cubicBezTo>
                  <a:lnTo>
                    <a:pt x="10886" y="1002"/>
                  </a:lnTo>
                  <a:cubicBezTo>
                    <a:pt x="5410" y="1002"/>
                    <a:pt x="1002" y="5410"/>
                    <a:pt x="1002" y="10886"/>
                  </a:cubicBezTo>
                  <a:close/>
                </a:path>
              </a:pathLst>
            </a:custGeom>
            <a:grpFill/>
            <a:ln w="3175" cap="flat">
              <a:noFill/>
              <a:prstDash val="solid"/>
              <a:miter/>
            </a:ln>
          </p:spPr>
          <p:txBody>
            <a:bodyPr/>
            <a:lstStyle/>
            <a:p>
              <a:endParaRPr lang="en-US" sz="1200">
                <a:latin typeface="+mn-lt"/>
              </a:endParaRPr>
            </a:p>
          </p:txBody>
        </p:sp>
        <p:sp>
          <p:nvSpPr>
            <p:cNvPr id="47" name="Freeform: Shape 46">
              <a:extLst>
                <a:ext uri="{FF2B5EF4-FFF2-40B4-BE49-F238E27FC236}">
                  <a16:creationId xmlns:a16="http://schemas.microsoft.com/office/drawing/2014/main" id="{896156B0-42C4-493C-BE9B-B8F246405ED0}"/>
                </a:ext>
              </a:extLst>
            </p:cNvPr>
            <p:cNvSpPr/>
            <p:nvPr/>
          </p:nvSpPr>
          <p:spPr>
            <a:xfrm>
              <a:off x="3356338" y="2095640"/>
              <a:ext cx="77470" cy="62778"/>
            </a:xfrm>
            <a:custGeom>
              <a:avLst/>
              <a:gdLst/>
              <a:ahLst/>
              <a:cxnLst/>
              <a:rect l="0" t="0" r="0" b="0"/>
              <a:pathLst>
                <a:path w="77470" h="62777">
                  <a:moveTo>
                    <a:pt x="13290" y="62444"/>
                  </a:moveTo>
                  <a:lnTo>
                    <a:pt x="64848" y="62444"/>
                  </a:lnTo>
                  <a:cubicBezTo>
                    <a:pt x="71660" y="62444"/>
                    <a:pt x="77136" y="56967"/>
                    <a:pt x="77136" y="50155"/>
                  </a:cubicBezTo>
                  <a:lnTo>
                    <a:pt x="77136" y="13290"/>
                  </a:lnTo>
                  <a:cubicBezTo>
                    <a:pt x="77136" y="6478"/>
                    <a:pt x="71660" y="1002"/>
                    <a:pt x="64848" y="1002"/>
                  </a:cubicBezTo>
                  <a:lnTo>
                    <a:pt x="13290" y="1002"/>
                  </a:lnTo>
                  <a:cubicBezTo>
                    <a:pt x="6478" y="1002"/>
                    <a:pt x="1002" y="6478"/>
                    <a:pt x="1002" y="13290"/>
                  </a:cubicBezTo>
                  <a:lnTo>
                    <a:pt x="1002" y="50155"/>
                  </a:lnTo>
                  <a:cubicBezTo>
                    <a:pt x="1135" y="56967"/>
                    <a:pt x="6612" y="62444"/>
                    <a:pt x="13290" y="62444"/>
                  </a:cubicBezTo>
                  <a:close/>
                </a:path>
              </a:pathLst>
            </a:custGeom>
            <a:grpFill/>
            <a:ln w="3175" cap="flat">
              <a:noFill/>
              <a:prstDash val="solid"/>
              <a:miter/>
            </a:ln>
          </p:spPr>
          <p:txBody>
            <a:bodyPr/>
            <a:lstStyle/>
            <a:p>
              <a:endParaRPr lang="en-US" sz="1200">
                <a:latin typeface="+mn-lt"/>
              </a:endParaRPr>
            </a:p>
          </p:txBody>
        </p:sp>
        <p:sp>
          <p:nvSpPr>
            <p:cNvPr id="48" name="Freeform: Shape 47">
              <a:extLst>
                <a:ext uri="{FF2B5EF4-FFF2-40B4-BE49-F238E27FC236}">
                  <a16:creationId xmlns:a16="http://schemas.microsoft.com/office/drawing/2014/main" id="{D585AF40-8C02-47B5-835A-A7417282D48F}"/>
                </a:ext>
              </a:extLst>
            </p:cNvPr>
            <p:cNvSpPr/>
            <p:nvPr/>
          </p:nvSpPr>
          <p:spPr>
            <a:xfrm>
              <a:off x="3615463" y="2372129"/>
              <a:ext cx="595720" cy="472836"/>
            </a:xfrm>
            <a:custGeom>
              <a:avLst/>
              <a:gdLst/>
              <a:ahLst/>
              <a:cxnLst/>
              <a:rect l="0" t="0" r="0" b="0"/>
              <a:pathLst>
                <a:path w="595719" h="472835">
                  <a:moveTo>
                    <a:pt x="251311" y="1002"/>
                  </a:moveTo>
                  <a:lnTo>
                    <a:pt x="22774" y="1002"/>
                  </a:lnTo>
                  <a:cubicBezTo>
                    <a:pt x="10752" y="1002"/>
                    <a:pt x="1002" y="10752"/>
                    <a:pt x="1002" y="22774"/>
                  </a:cubicBezTo>
                  <a:lnTo>
                    <a:pt x="1002" y="116940"/>
                  </a:lnTo>
                  <a:cubicBezTo>
                    <a:pt x="1002" y="128961"/>
                    <a:pt x="10752" y="138712"/>
                    <a:pt x="22774" y="138712"/>
                  </a:cubicBezTo>
                  <a:lnTo>
                    <a:pt x="135640" y="138712"/>
                  </a:lnTo>
                  <a:cubicBezTo>
                    <a:pt x="155542" y="138712"/>
                    <a:pt x="174509" y="146592"/>
                    <a:pt x="188533" y="160617"/>
                  </a:cubicBezTo>
                  <a:lnTo>
                    <a:pt x="346947" y="319031"/>
                  </a:lnTo>
                  <a:cubicBezTo>
                    <a:pt x="355495" y="327579"/>
                    <a:pt x="355495" y="341203"/>
                    <a:pt x="346947" y="349752"/>
                  </a:cubicBezTo>
                  <a:cubicBezTo>
                    <a:pt x="338398" y="358300"/>
                    <a:pt x="338398" y="371924"/>
                    <a:pt x="346947" y="380473"/>
                  </a:cubicBezTo>
                  <a:lnTo>
                    <a:pt x="432431" y="465957"/>
                  </a:lnTo>
                  <a:cubicBezTo>
                    <a:pt x="440979" y="474505"/>
                    <a:pt x="454604" y="474505"/>
                    <a:pt x="463152" y="465957"/>
                  </a:cubicBezTo>
                  <a:lnTo>
                    <a:pt x="588707" y="340402"/>
                  </a:lnTo>
                  <a:cubicBezTo>
                    <a:pt x="597256" y="331853"/>
                    <a:pt x="597256" y="318229"/>
                    <a:pt x="588707" y="309681"/>
                  </a:cubicBezTo>
                  <a:lnTo>
                    <a:pt x="300598" y="21571"/>
                  </a:lnTo>
                  <a:cubicBezTo>
                    <a:pt x="287642" y="8348"/>
                    <a:pt x="269877" y="1002"/>
                    <a:pt x="251311" y="1002"/>
                  </a:cubicBezTo>
                  <a:close/>
                </a:path>
              </a:pathLst>
            </a:custGeom>
            <a:grpFill/>
            <a:ln w="3175" cap="flat">
              <a:noFill/>
              <a:prstDash val="solid"/>
              <a:miter/>
            </a:ln>
          </p:spPr>
          <p:txBody>
            <a:bodyPr/>
            <a:lstStyle/>
            <a:p>
              <a:endParaRPr lang="en-US" sz="1200">
                <a:latin typeface="+mn-lt"/>
              </a:endParaRPr>
            </a:p>
          </p:txBody>
        </p:sp>
        <p:sp>
          <p:nvSpPr>
            <p:cNvPr id="49" name="Freeform: Shape 48">
              <a:extLst>
                <a:ext uri="{FF2B5EF4-FFF2-40B4-BE49-F238E27FC236}">
                  <a16:creationId xmlns:a16="http://schemas.microsoft.com/office/drawing/2014/main" id="{C14BD5B2-7678-4E4F-8EE9-F28D38DB4BD4}"/>
                </a:ext>
              </a:extLst>
            </p:cNvPr>
            <p:cNvSpPr/>
            <p:nvPr/>
          </p:nvSpPr>
          <p:spPr>
            <a:xfrm>
              <a:off x="2967919" y="2095774"/>
              <a:ext cx="89492" cy="89492"/>
            </a:xfrm>
            <a:custGeom>
              <a:avLst/>
              <a:gdLst/>
              <a:ahLst/>
              <a:cxnLst/>
              <a:rect l="0" t="0" r="0" b="0"/>
              <a:pathLst>
                <a:path w="89491" h="89491">
                  <a:moveTo>
                    <a:pt x="27849" y="83948"/>
                  </a:moveTo>
                  <a:cubicBezTo>
                    <a:pt x="34261" y="90360"/>
                    <a:pt x="44813" y="90360"/>
                    <a:pt x="51224" y="83948"/>
                  </a:cubicBezTo>
                  <a:lnTo>
                    <a:pt x="83948" y="51224"/>
                  </a:lnTo>
                  <a:cubicBezTo>
                    <a:pt x="90360" y="44813"/>
                    <a:pt x="90360" y="34261"/>
                    <a:pt x="83948" y="27849"/>
                  </a:cubicBezTo>
                  <a:lnTo>
                    <a:pt x="61909" y="5810"/>
                  </a:lnTo>
                  <a:cubicBezTo>
                    <a:pt x="55498" y="-601"/>
                    <a:pt x="44946" y="-601"/>
                    <a:pt x="38535" y="5810"/>
                  </a:cubicBezTo>
                  <a:lnTo>
                    <a:pt x="5810" y="38535"/>
                  </a:lnTo>
                  <a:cubicBezTo>
                    <a:pt x="-601" y="44946"/>
                    <a:pt x="-601" y="55498"/>
                    <a:pt x="5810" y="61909"/>
                  </a:cubicBezTo>
                  <a:lnTo>
                    <a:pt x="27849" y="83948"/>
                  </a:lnTo>
                  <a:close/>
                </a:path>
              </a:pathLst>
            </a:custGeom>
            <a:grpFill/>
            <a:ln w="3175" cap="flat">
              <a:noFill/>
              <a:prstDash val="solid"/>
              <a:miter/>
            </a:ln>
          </p:spPr>
          <p:txBody>
            <a:bodyPr/>
            <a:lstStyle/>
            <a:p>
              <a:endParaRPr lang="en-US" sz="1200">
                <a:latin typeface="+mn-lt"/>
              </a:endParaRPr>
            </a:p>
          </p:txBody>
        </p:sp>
        <p:sp>
          <p:nvSpPr>
            <p:cNvPr id="50" name="Freeform: Shape 49">
              <a:extLst>
                <a:ext uri="{FF2B5EF4-FFF2-40B4-BE49-F238E27FC236}">
                  <a16:creationId xmlns:a16="http://schemas.microsoft.com/office/drawing/2014/main" id="{AAFA6334-4B9B-4AB7-A1CA-C499488E5257}"/>
                </a:ext>
              </a:extLst>
            </p:cNvPr>
            <p:cNvSpPr/>
            <p:nvPr/>
          </p:nvSpPr>
          <p:spPr>
            <a:xfrm>
              <a:off x="1677103" y="2346350"/>
              <a:ext cx="2707453" cy="1705682"/>
            </a:xfrm>
            <a:custGeom>
              <a:avLst/>
              <a:gdLst/>
              <a:ahLst/>
              <a:cxnLst/>
              <a:rect l="0" t="0" r="0" b="0"/>
              <a:pathLst>
                <a:path w="2707452" h="1705681">
                  <a:moveTo>
                    <a:pt x="2545901" y="1045915"/>
                  </a:moveTo>
                  <a:cubicBezTo>
                    <a:pt x="2539623" y="1039638"/>
                    <a:pt x="2539623" y="1029486"/>
                    <a:pt x="2545901" y="1023209"/>
                  </a:cubicBezTo>
                  <a:lnTo>
                    <a:pt x="2702845" y="866265"/>
                  </a:lnTo>
                  <a:cubicBezTo>
                    <a:pt x="2703646" y="865463"/>
                    <a:pt x="2704314" y="864662"/>
                    <a:pt x="2704848" y="863727"/>
                  </a:cubicBezTo>
                  <a:cubicBezTo>
                    <a:pt x="2705382" y="862792"/>
                    <a:pt x="2705917" y="861857"/>
                    <a:pt x="2706317" y="860922"/>
                  </a:cubicBezTo>
                  <a:cubicBezTo>
                    <a:pt x="2707653" y="857583"/>
                    <a:pt x="2707920" y="853843"/>
                    <a:pt x="2706852" y="850370"/>
                  </a:cubicBezTo>
                  <a:cubicBezTo>
                    <a:pt x="2706451" y="848901"/>
                    <a:pt x="2705783" y="847431"/>
                    <a:pt x="2704848" y="846096"/>
                  </a:cubicBezTo>
                  <a:cubicBezTo>
                    <a:pt x="2704314" y="845161"/>
                    <a:pt x="2703513" y="844359"/>
                    <a:pt x="2702845" y="843558"/>
                  </a:cubicBezTo>
                  <a:lnTo>
                    <a:pt x="2493141" y="633854"/>
                  </a:lnTo>
                  <a:cubicBezTo>
                    <a:pt x="2486863" y="627576"/>
                    <a:pt x="2476712" y="627576"/>
                    <a:pt x="2470434" y="633854"/>
                  </a:cubicBezTo>
                  <a:lnTo>
                    <a:pt x="2462420" y="641868"/>
                  </a:lnTo>
                  <a:cubicBezTo>
                    <a:pt x="2456142" y="648146"/>
                    <a:pt x="2445991" y="648146"/>
                    <a:pt x="2439713" y="641868"/>
                  </a:cubicBezTo>
                  <a:lnTo>
                    <a:pt x="2403649" y="605804"/>
                  </a:lnTo>
                  <a:cubicBezTo>
                    <a:pt x="2403248" y="605403"/>
                    <a:pt x="2402981" y="605003"/>
                    <a:pt x="2402581" y="604602"/>
                  </a:cubicBezTo>
                  <a:cubicBezTo>
                    <a:pt x="2400176" y="601797"/>
                    <a:pt x="2398974" y="598191"/>
                    <a:pt x="2398974" y="594451"/>
                  </a:cubicBezTo>
                  <a:lnTo>
                    <a:pt x="2398974" y="554380"/>
                  </a:lnTo>
                  <a:cubicBezTo>
                    <a:pt x="2398974" y="552777"/>
                    <a:pt x="2398707" y="551174"/>
                    <a:pt x="2398306" y="549571"/>
                  </a:cubicBezTo>
                  <a:cubicBezTo>
                    <a:pt x="2397104" y="545564"/>
                    <a:pt x="2394299" y="542225"/>
                    <a:pt x="2390559" y="540222"/>
                  </a:cubicBezTo>
                  <a:cubicBezTo>
                    <a:pt x="2389357" y="539554"/>
                    <a:pt x="2388155" y="539153"/>
                    <a:pt x="2386953" y="538752"/>
                  </a:cubicBezTo>
                  <a:cubicBezTo>
                    <a:pt x="2385751" y="538352"/>
                    <a:pt x="2384282" y="538218"/>
                    <a:pt x="2382946" y="538218"/>
                  </a:cubicBezTo>
                  <a:lnTo>
                    <a:pt x="2382946" y="538218"/>
                  </a:lnTo>
                  <a:lnTo>
                    <a:pt x="2210641" y="538218"/>
                  </a:lnTo>
                  <a:cubicBezTo>
                    <a:pt x="2201826" y="538218"/>
                    <a:pt x="2194613" y="545431"/>
                    <a:pt x="2194613" y="554246"/>
                  </a:cubicBezTo>
                  <a:lnTo>
                    <a:pt x="2194613" y="922898"/>
                  </a:lnTo>
                  <a:cubicBezTo>
                    <a:pt x="2194613" y="924634"/>
                    <a:pt x="2194346" y="926371"/>
                    <a:pt x="2193811" y="927974"/>
                  </a:cubicBezTo>
                  <a:cubicBezTo>
                    <a:pt x="2193544" y="928775"/>
                    <a:pt x="2193277" y="929443"/>
                    <a:pt x="2192877" y="930244"/>
                  </a:cubicBezTo>
                  <a:cubicBezTo>
                    <a:pt x="2191808" y="932381"/>
                    <a:pt x="2190339" y="934118"/>
                    <a:pt x="2188469" y="935587"/>
                  </a:cubicBezTo>
                  <a:cubicBezTo>
                    <a:pt x="2187934" y="936121"/>
                    <a:pt x="2187267" y="936522"/>
                    <a:pt x="2186599" y="936923"/>
                  </a:cubicBezTo>
                  <a:cubicBezTo>
                    <a:pt x="2185664" y="937457"/>
                    <a:pt x="2184595" y="937991"/>
                    <a:pt x="2183527" y="938392"/>
                  </a:cubicBezTo>
                  <a:cubicBezTo>
                    <a:pt x="2182859" y="938659"/>
                    <a:pt x="2182057" y="938793"/>
                    <a:pt x="2181389" y="938926"/>
                  </a:cubicBezTo>
                  <a:cubicBezTo>
                    <a:pt x="2180722" y="939060"/>
                    <a:pt x="2179920" y="939193"/>
                    <a:pt x="2179119" y="939193"/>
                  </a:cubicBezTo>
                  <a:cubicBezTo>
                    <a:pt x="2178718" y="939193"/>
                    <a:pt x="2178317" y="939193"/>
                    <a:pt x="2177917" y="939193"/>
                  </a:cubicBezTo>
                  <a:cubicBezTo>
                    <a:pt x="2177516" y="939193"/>
                    <a:pt x="2177115" y="939193"/>
                    <a:pt x="2176715" y="939060"/>
                  </a:cubicBezTo>
                  <a:cubicBezTo>
                    <a:pt x="2175913" y="938926"/>
                    <a:pt x="2175245" y="938793"/>
                    <a:pt x="2174444" y="938659"/>
                  </a:cubicBezTo>
                  <a:cubicBezTo>
                    <a:pt x="2172975" y="938259"/>
                    <a:pt x="2171505" y="937724"/>
                    <a:pt x="2170036" y="936789"/>
                  </a:cubicBezTo>
                  <a:cubicBezTo>
                    <a:pt x="2169635" y="936522"/>
                    <a:pt x="2169368" y="936389"/>
                    <a:pt x="2168968" y="936121"/>
                  </a:cubicBezTo>
                  <a:cubicBezTo>
                    <a:pt x="2168300" y="935587"/>
                    <a:pt x="2167632" y="935053"/>
                    <a:pt x="2166964" y="934385"/>
                  </a:cubicBezTo>
                  <a:lnTo>
                    <a:pt x="2086822" y="854243"/>
                  </a:lnTo>
                  <a:cubicBezTo>
                    <a:pt x="2086422" y="853843"/>
                    <a:pt x="2086154" y="853442"/>
                    <a:pt x="2085754" y="853041"/>
                  </a:cubicBezTo>
                  <a:cubicBezTo>
                    <a:pt x="2083350" y="850236"/>
                    <a:pt x="2082147" y="846630"/>
                    <a:pt x="2082147" y="842890"/>
                  </a:cubicBezTo>
                  <a:lnTo>
                    <a:pt x="2082147" y="765420"/>
                  </a:lnTo>
                  <a:cubicBezTo>
                    <a:pt x="2082147" y="763817"/>
                    <a:pt x="2081880" y="762214"/>
                    <a:pt x="2081480" y="760611"/>
                  </a:cubicBezTo>
                  <a:cubicBezTo>
                    <a:pt x="2080277" y="756604"/>
                    <a:pt x="2077472" y="753265"/>
                    <a:pt x="2073732" y="751261"/>
                  </a:cubicBezTo>
                  <a:cubicBezTo>
                    <a:pt x="2072530" y="750593"/>
                    <a:pt x="2071328" y="750193"/>
                    <a:pt x="2070126" y="749792"/>
                  </a:cubicBezTo>
                  <a:cubicBezTo>
                    <a:pt x="2068924" y="749391"/>
                    <a:pt x="2067455" y="749258"/>
                    <a:pt x="2066119" y="749258"/>
                  </a:cubicBezTo>
                  <a:lnTo>
                    <a:pt x="2066119" y="749258"/>
                  </a:lnTo>
                  <a:lnTo>
                    <a:pt x="1784288" y="749258"/>
                  </a:lnTo>
                  <a:cubicBezTo>
                    <a:pt x="1782685" y="749258"/>
                    <a:pt x="1781082" y="748991"/>
                    <a:pt x="1779479" y="748590"/>
                  </a:cubicBezTo>
                  <a:cubicBezTo>
                    <a:pt x="1778410" y="748323"/>
                    <a:pt x="1777476" y="747922"/>
                    <a:pt x="1776540" y="747388"/>
                  </a:cubicBezTo>
                  <a:cubicBezTo>
                    <a:pt x="1776140" y="747121"/>
                    <a:pt x="1775606" y="746853"/>
                    <a:pt x="1775205" y="746586"/>
                  </a:cubicBezTo>
                  <a:cubicBezTo>
                    <a:pt x="1774403" y="746052"/>
                    <a:pt x="1773602" y="745384"/>
                    <a:pt x="1772801" y="744583"/>
                  </a:cubicBezTo>
                  <a:cubicBezTo>
                    <a:pt x="1772133" y="743915"/>
                    <a:pt x="1771465" y="743114"/>
                    <a:pt x="1770797" y="742179"/>
                  </a:cubicBezTo>
                  <a:cubicBezTo>
                    <a:pt x="1770530" y="741778"/>
                    <a:pt x="1770263" y="741244"/>
                    <a:pt x="1769995" y="740843"/>
                  </a:cubicBezTo>
                  <a:cubicBezTo>
                    <a:pt x="1769461" y="739908"/>
                    <a:pt x="1769061" y="738973"/>
                    <a:pt x="1768793" y="737904"/>
                  </a:cubicBezTo>
                  <a:cubicBezTo>
                    <a:pt x="1768259" y="736435"/>
                    <a:pt x="1768126" y="734832"/>
                    <a:pt x="1768126" y="733096"/>
                  </a:cubicBezTo>
                  <a:lnTo>
                    <a:pt x="1768126" y="594184"/>
                  </a:lnTo>
                  <a:cubicBezTo>
                    <a:pt x="1768126" y="593115"/>
                    <a:pt x="1768259" y="592046"/>
                    <a:pt x="1768393" y="590978"/>
                  </a:cubicBezTo>
                  <a:cubicBezTo>
                    <a:pt x="1768660" y="589909"/>
                    <a:pt x="1768927" y="588974"/>
                    <a:pt x="1769328" y="588039"/>
                  </a:cubicBezTo>
                  <a:cubicBezTo>
                    <a:pt x="1769862" y="586704"/>
                    <a:pt x="1770663" y="585502"/>
                    <a:pt x="1771465" y="584300"/>
                  </a:cubicBezTo>
                  <a:cubicBezTo>
                    <a:pt x="1771865" y="583765"/>
                    <a:pt x="1772266" y="583231"/>
                    <a:pt x="1772801" y="582830"/>
                  </a:cubicBezTo>
                  <a:lnTo>
                    <a:pt x="2050625" y="305006"/>
                  </a:lnTo>
                  <a:cubicBezTo>
                    <a:pt x="2051426" y="304204"/>
                    <a:pt x="2052094" y="303403"/>
                    <a:pt x="2052629" y="302468"/>
                  </a:cubicBezTo>
                  <a:cubicBezTo>
                    <a:pt x="2053163" y="301533"/>
                    <a:pt x="2053697" y="300598"/>
                    <a:pt x="2054098" y="299663"/>
                  </a:cubicBezTo>
                  <a:cubicBezTo>
                    <a:pt x="2055433" y="296324"/>
                    <a:pt x="2055701" y="292584"/>
                    <a:pt x="2054632" y="289111"/>
                  </a:cubicBezTo>
                  <a:cubicBezTo>
                    <a:pt x="2054231" y="287642"/>
                    <a:pt x="2053563" y="286173"/>
                    <a:pt x="2052629" y="284837"/>
                  </a:cubicBezTo>
                  <a:cubicBezTo>
                    <a:pt x="2052094" y="283902"/>
                    <a:pt x="2051293" y="283100"/>
                    <a:pt x="2050625" y="282299"/>
                  </a:cubicBezTo>
                  <a:lnTo>
                    <a:pt x="1997865" y="229539"/>
                  </a:lnTo>
                  <a:cubicBezTo>
                    <a:pt x="1991587" y="223261"/>
                    <a:pt x="1981436" y="223261"/>
                    <a:pt x="1975158" y="229539"/>
                  </a:cubicBezTo>
                  <a:lnTo>
                    <a:pt x="1959130" y="245567"/>
                  </a:lnTo>
                  <a:cubicBezTo>
                    <a:pt x="1952852" y="251845"/>
                    <a:pt x="1942701" y="251845"/>
                    <a:pt x="1936423" y="245567"/>
                  </a:cubicBezTo>
                  <a:lnTo>
                    <a:pt x="1830235" y="139380"/>
                  </a:lnTo>
                  <a:cubicBezTo>
                    <a:pt x="1829835" y="138979"/>
                    <a:pt x="1829568" y="138578"/>
                    <a:pt x="1829167" y="138178"/>
                  </a:cubicBezTo>
                  <a:cubicBezTo>
                    <a:pt x="1826762" y="135373"/>
                    <a:pt x="1825561" y="131766"/>
                    <a:pt x="1825561" y="128026"/>
                  </a:cubicBezTo>
                  <a:lnTo>
                    <a:pt x="1825561" y="79941"/>
                  </a:lnTo>
                  <a:cubicBezTo>
                    <a:pt x="1825561" y="76201"/>
                    <a:pt x="1826896" y="72595"/>
                    <a:pt x="1829167" y="69790"/>
                  </a:cubicBezTo>
                  <a:cubicBezTo>
                    <a:pt x="1829568" y="69389"/>
                    <a:pt x="1829835" y="68989"/>
                    <a:pt x="1830235" y="68588"/>
                  </a:cubicBezTo>
                  <a:lnTo>
                    <a:pt x="1850271" y="48552"/>
                  </a:lnTo>
                  <a:lnTo>
                    <a:pt x="1870306" y="28517"/>
                  </a:lnTo>
                  <a:cubicBezTo>
                    <a:pt x="1870573" y="28250"/>
                    <a:pt x="1870840" y="27983"/>
                    <a:pt x="1871108" y="27582"/>
                  </a:cubicBezTo>
                  <a:cubicBezTo>
                    <a:pt x="1871241" y="27449"/>
                    <a:pt x="1871241" y="27449"/>
                    <a:pt x="1871375" y="27315"/>
                  </a:cubicBezTo>
                  <a:cubicBezTo>
                    <a:pt x="1872043" y="26514"/>
                    <a:pt x="1872577" y="25712"/>
                    <a:pt x="1873111" y="24911"/>
                  </a:cubicBezTo>
                  <a:cubicBezTo>
                    <a:pt x="1873245" y="24510"/>
                    <a:pt x="1873512" y="24243"/>
                    <a:pt x="1873646" y="23842"/>
                  </a:cubicBezTo>
                  <a:cubicBezTo>
                    <a:pt x="1873913" y="23174"/>
                    <a:pt x="1874180" y="22506"/>
                    <a:pt x="1874447" y="21839"/>
                  </a:cubicBezTo>
                  <a:cubicBezTo>
                    <a:pt x="1874714" y="20770"/>
                    <a:pt x="1874981" y="19835"/>
                    <a:pt x="1875115" y="18766"/>
                  </a:cubicBezTo>
                  <a:cubicBezTo>
                    <a:pt x="1875248" y="17297"/>
                    <a:pt x="1875248" y="15694"/>
                    <a:pt x="1874847" y="14225"/>
                  </a:cubicBezTo>
                  <a:cubicBezTo>
                    <a:pt x="1874714" y="13824"/>
                    <a:pt x="1874714" y="13424"/>
                    <a:pt x="1874580" y="13023"/>
                  </a:cubicBezTo>
                  <a:cubicBezTo>
                    <a:pt x="1874180" y="11420"/>
                    <a:pt x="1873378" y="9817"/>
                    <a:pt x="1872577" y="8348"/>
                  </a:cubicBezTo>
                  <a:cubicBezTo>
                    <a:pt x="1871909" y="7280"/>
                    <a:pt x="1871108" y="6345"/>
                    <a:pt x="1870173" y="5410"/>
                  </a:cubicBezTo>
                  <a:cubicBezTo>
                    <a:pt x="1869104" y="4341"/>
                    <a:pt x="1867768" y="3406"/>
                    <a:pt x="1866433" y="2738"/>
                  </a:cubicBezTo>
                  <a:cubicBezTo>
                    <a:pt x="1865765" y="2337"/>
                    <a:pt x="1864963" y="2070"/>
                    <a:pt x="1864162" y="1803"/>
                  </a:cubicBezTo>
                  <a:cubicBezTo>
                    <a:pt x="1862559" y="1269"/>
                    <a:pt x="1860956" y="1002"/>
                    <a:pt x="1859086" y="1002"/>
                  </a:cubicBezTo>
                  <a:lnTo>
                    <a:pt x="1768259" y="1002"/>
                  </a:lnTo>
                  <a:cubicBezTo>
                    <a:pt x="1766656" y="1002"/>
                    <a:pt x="1765053" y="1269"/>
                    <a:pt x="1763451" y="1670"/>
                  </a:cubicBezTo>
                  <a:cubicBezTo>
                    <a:pt x="1762382" y="1937"/>
                    <a:pt x="1761447" y="2337"/>
                    <a:pt x="1760512" y="2872"/>
                  </a:cubicBezTo>
                  <a:cubicBezTo>
                    <a:pt x="1760111" y="3139"/>
                    <a:pt x="1759577" y="3406"/>
                    <a:pt x="1759176" y="3673"/>
                  </a:cubicBezTo>
                  <a:cubicBezTo>
                    <a:pt x="1758375" y="4207"/>
                    <a:pt x="1757574" y="4875"/>
                    <a:pt x="1756772" y="5677"/>
                  </a:cubicBezTo>
                  <a:cubicBezTo>
                    <a:pt x="1756104" y="6345"/>
                    <a:pt x="1755437" y="7146"/>
                    <a:pt x="1754769" y="8081"/>
                  </a:cubicBezTo>
                  <a:cubicBezTo>
                    <a:pt x="1754501" y="8482"/>
                    <a:pt x="1754234" y="9016"/>
                    <a:pt x="1753967" y="9417"/>
                  </a:cubicBezTo>
                  <a:cubicBezTo>
                    <a:pt x="1753433" y="10352"/>
                    <a:pt x="1753032" y="11287"/>
                    <a:pt x="1752765" y="12355"/>
                  </a:cubicBezTo>
                  <a:cubicBezTo>
                    <a:pt x="1752231" y="13824"/>
                    <a:pt x="1752097" y="15427"/>
                    <a:pt x="1752097" y="17164"/>
                  </a:cubicBezTo>
                  <a:lnTo>
                    <a:pt x="1752097" y="184125"/>
                  </a:lnTo>
                  <a:cubicBezTo>
                    <a:pt x="1752097" y="185194"/>
                    <a:pt x="1751964" y="186263"/>
                    <a:pt x="1751830" y="187331"/>
                  </a:cubicBezTo>
                  <a:cubicBezTo>
                    <a:pt x="1751563" y="188400"/>
                    <a:pt x="1751296" y="189335"/>
                    <a:pt x="1750895" y="190270"/>
                  </a:cubicBezTo>
                  <a:cubicBezTo>
                    <a:pt x="1750361" y="191605"/>
                    <a:pt x="1749559" y="192807"/>
                    <a:pt x="1748758" y="194010"/>
                  </a:cubicBezTo>
                  <a:cubicBezTo>
                    <a:pt x="1748357" y="194544"/>
                    <a:pt x="1747957" y="195078"/>
                    <a:pt x="1747422" y="195479"/>
                  </a:cubicBezTo>
                  <a:lnTo>
                    <a:pt x="1645910" y="296992"/>
                  </a:lnTo>
                  <a:cubicBezTo>
                    <a:pt x="1645108" y="297793"/>
                    <a:pt x="1644307" y="298461"/>
                    <a:pt x="1643505" y="298995"/>
                  </a:cubicBezTo>
                  <a:cubicBezTo>
                    <a:pt x="1640834" y="300732"/>
                    <a:pt x="1637762" y="301667"/>
                    <a:pt x="1634556" y="301667"/>
                  </a:cubicBezTo>
                  <a:lnTo>
                    <a:pt x="1304640" y="301667"/>
                  </a:lnTo>
                  <a:cubicBezTo>
                    <a:pt x="1303571" y="301667"/>
                    <a:pt x="1302502" y="301533"/>
                    <a:pt x="1301434" y="301399"/>
                  </a:cubicBezTo>
                  <a:cubicBezTo>
                    <a:pt x="1300365" y="301132"/>
                    <a:pt x="1299430" y="300865"/>
                    <a:pt x="1298495" y="300464"/>
                  </a:cubicBezTo>
                  <a:cubicBezTo>
                    <a:pt x="1297160" y="299930"/>
                    <a:pt x="1295958" y="299129"/>
                    <a:pt x="1294756" y="298327"/>
                  </a:cubicBezTo>
                  <a:cubicBezTo>
                    <a:pt x="1294221" y="297927"/>
                    <a:pt x="1293687" y="297526"/>
                    <a:pt x="1293286" y="296992"/>
                  </a:cubicBezTo>
                  <a:lnTo>
                    <a:pt x="1227837" y="231543"/>
                  </a:lnTo>
                  <a:lnTo>
                    <a:pt x="1227837" y="231543"/>
                  </a:lnTo>
                  <a:cubicBezTo>
                    <a:pt x="1227303" y="231008"/>
                    <a:pt x="1226902" y="230608"/>
                    <a:pt x="1226368" y="230207"/>
                  </a:cubicBezTo>
                  <a:cubicBezTo>
                    <a:pt x="1225166" y="229272"/>
                    <a:pt x="1223964" y="228604"/>
                    <a:pt x="1222628" y="228070"/>
                  </a:cubicBezTo>
                  <a:cubicBezTo>
                    <a:pt x="1221693" y="227669"/>
                    <a:pt x="1220624" y="227402"/>
                    <a:pt x="1219689" y="227135"/>
                  </a:cubicBezTo>
                  <a:cubicBezTo>
                    <a:pt x="1218621" y="226868"/>
                    <a:pt x="1217552" y="226868"/>
                    <a:pt x="1216484" y="226868"/>
                  </a:cubicBezTo>
                  <a:lnTo>
                    <a:pt x="602064" y="226868"/>
                  </a:lnTo>
                  <a:lnTo>
                    <a:pt x="17030" y="226868"/>
                  </a:lnTo>
                  <a:cubicBezTo>
                    <a:pt x="8215" y="226868"/>
                    <a:pt x="1002" y="234080"/>
                    <a:pt x="1002" y="242896"/>
                  </a:cubicBezTo>
                  <a:lnTo>
                    <a:pt x="1002" y="491335"/>
                  </a:lnTo>
                  <a:cubicBezTo>
                    <a:pt x="1002" y="495609"/>
                    <a:pt x="2738" y="499616"/>
                    <a:pt x="5677" y="502689"/>
                  </a:cubicBezTo>
                  <a:lnTo>
                    <a:pt x="144589" y="641601"/>
                  </a:lnTo>
                  <a:cubicBezTo>
                    <a:pt x="150867" y="647879"/>
                    <a:pt x="150867" y="658030"/>
                    <a:pt x="144589" y="664308"/>
                  </a:cubicBezTo>
                  <a:lnTo>
                    <a:pt x="68454" y="740442"/>
                  </a:lnTo>
                  <a:cubicBezTo>
                    <a:pt x="58303" y="750593"/>
                    <a:pt x="65516" y="767824"/>
                    <a:pt x="79808" y="767824"/>
                  </a:cubicBezTo>
                  <a:lnTo>
                    <a:pt x="130564" y="767824"/>
                  </a:lnTo>
                  <a:cubicBezTo>
                    <a:pt x="134838" y="767824"/>
                    <a:pt x="138845" y="766087"/>
                    <a:pt x="141918" y="763149"/>
                  </a:cubicBezTo>
                  <a:lnTo>
                    <a:pt x="280830" y="624237"/>
                  </a:lnTo>
                  <a:cubicBezTo>
                    <a:pt x="283902" y="621165"/>
                    <a:pt x="287909" y="619562"/>
                    <a:pt x="292183" y="619562"/>
                  </a:cubicBezTo>
                  <a:lnTo>
                    <a:pt x="635457" y="619562"/>
                  </a:lnTo>
                  <a:cubicBezTo>
                    <a:pt x="639731" y="619562"/>
                    <a:pt x="643738" y="621298"/>
                    <a:pt x="646810" y="624237"/>
                  </a:cubicBezTo>
                  <a:lnTo>
                    <a:pt x="829800" y="807227"/>
                  </a:lnTo>
                  <a:lnTo>
                    <a:pt x="1023476" y="1000903"/>
                  </a:lnTo>
                  <a:cubicBezTo>
                    <a:pt x="1023610" y="1001036"/>
                    <a:pt x="1023610" y="1001170"/>
                    <a:pt x="1023743" y="1001303"/>
                  </a:cubicBezTo>
                  <a:cubicBezTo>
                    <a:pt x="1024945" y="1002639"/>
                    <a:pt x="1026014" y="1004108"/>
                    <a:pt x="1026815" y="1005845"/>
                  </a:cubicBezTo>
                  <a:cubicBezTo>
                    <a:pt x="1027082" y="1006379"/>
                    <a:pt x="1027349" y="1007047"/>
                    <a:pt x="1027483" y="1007715"/>
                  </a:cubicBezTo>
                  <a:cubicBezTo>
                    <a:pt x="1027750" y="1008650"/>
                    <a:pt x="1028017" y="1009718"/>
                    <a:pt x="1028151" y="1010787"/>
                  </a:cubicBezTo>
                  <a:cubicBezTo>
                    <a:pt x="1028151" y="1011321"/>
                    <a:pt x="1028284" y="1011855"/>
                    <a:pt x="1028284" y="1012390"/>
                  </a:cubicBezTo>
                  <a:lnTo>
                    <a:pt x="1028284" y="1304907"/>
                  </a:lnTo>
                  <a:cubicBezTo>
                    <a:pt x="1028284" y="1305441"/>
                    <a:pt x="1028284" y="1305975"/>
                    <a:pt x="1028418" y="1306509"/>
                  </a:cubicBezTo>
                  <a:cubicBezTo>
                    <a:pt x="1028552" y="1307578"/>
                    <a:pt x="1028685" y="1308646"/>
                    <a:pt x="1029086" y="1309582"/>
                  </a:cubicBezTo>
                  <a:cubicBezTo>
                    <a:pt x="1029219" y="1310249"/>
                    <a:pt x="1029487" y="1310784"/>
                    <a:pt x="1029754" y="1311452"/>
                  </a:cubicBezTo>
                  <a:cubicBezTo>
                    <a:pt x="1030422" y="1313054"/>
                    <a:pt x="1031490" y="1314657"/>
                    <a:pt x="1032826" y="1315993"/>
                  </a:cubicBezTo>
                  <a:cubicBezTo>
                    <a:pt x="1032959" y="1316127"/>
                    <a:pt x="1032959" y="1316260"/>
                    <a:pt x="1033093" y="1316394"/>
                  </a:cubicBezTo>
                  <a:lnTo>
                    <a:pt x="1033093" y="1316394"/>
                  </a:lnTo>
                  <a:lnTo>
                    <a:pt x="1033093" y="1316394"/>
                  </a:lnTo>
                  <a:lnTo>
                    <a:pt x="1195380" y="1478680"/>
                  </a:lnTo>
                  <a:lnTo>
                    <a:pt x="1450497" y="1478680"/>
                  </a:lnTo>
                  <a:cubicBezTo>
                    <a:pt x="1465057" y="1478680"/>
                    <a:pt x="1478948" y="1484424"/>
                    <a:pt x="1489233" y="1494709"/>
                  </a:cubicBezTo>
                  <a:lnTo>
                    <a:pt x="1700272" y="1705748"/>
                  </a:lnTo>
                  <a:lnTo>
                    <a:pt x="1700272" y="1600229"/>
                  </a:lnTo>
                  <a:cubicBezTo>
                    <a:pt x="1700272" y="1596489"/>
                    <a:pt x="1701608" y="1592882"/>
                    <a:pt x="1703879" y="1590077"/>
                  </a:cubicBezTo>
                  <a:cubicBezTo>
                    <a:pt x="1704279" y="1589677"/>
                    <a:pt x="1704546" y="1589276"/>
                    <a:pt x="1704947" y="1588875"/>
                  </a:cubicBezTo>
                  <a:lnTo>
                    <a:pt x="1728322" y="1565501"/>
                  </a:lnTo>
                  <a:lnTo>
                    <a:pt x="1751697" y="1542126"/>
                  </a:lnTo>
                  <a:cubicBezTo>
                    <a:pt x="1752097" y="1541725"/>
                    <a:pt x="1752498" y="1541458"/>
                    <a:pt x="1752899" y="1541057"/>
                  </a:cubicBezTo>
                  <a:cubicBezTo>
                    <a:pt x="1755704" y="1538653"/>
                    <a:pt x="1759310" y="1537451"/>
                    <a:pt x="1763050" y="1537451"/>
                  </a:cubicBezTo>
                  <a:lnTo>
                    <a:pt x="2016832" y="1537451"/>
                  </a:lnTo>
                  <a:cubicBezTo>
                    <a:pt x="2021106" y="1537451"/>
                    <a:pt x="2025113" y="1539187"/>
                    <a:pt x="2028185" y="1542126"/>
                  </a:cubicBezTo>
                  <a:lnTo>
                    <a:pt x="2058906" y="1572847"/>
                  </a:lnTo>
                  <a:cubicBezTo>
                    <a:pt x="2061978" y="1575919"/>
                    <a:pt x="2063581" y="1579926"/>
                    <a:pt x="2063581" y="1584200"/>
                  </a:cubicBezTo>
                  <a:lnTo>
                    <a:pt x="2063581" y="1636292"/>
                  </a:lnTo>
                  <a:cubicBezTo>
                    <a:pt x="2063581" y="1640567"/>
                    <a:pt x="2065318" y="1644574"/>
                    <a:pt x="2068256" y="1647646"/>
                  </a:cubicBezTo>
                  <a:lnTo>
                    <a:pt x="2097641" y="1677031"/>
                  </a:lnTo>
                  <a:cubicBezTo>
                    <a:pt x="2103919" y="1683309"/>
                    <a:pt x="2114071" y="1683309"/>
                    <a:pt x="2120348" y="1677031"/>
                  </a:cubicBezTo>
                  <a:lnTo>
                    <a:pt x="2172440" y="1624939"/>
                  </a:lnTo>
                  <a:lnTo>
                    <a:pt x="2089627" y="1542126"/>
                  </a:lnTo>
                  <a:cubicBezTo>
                    <a:pt x="2083350" y="1535848"/>
                    <a:pt x="2083350" y="1525697"/>
                    <a:pt x="2089627" y="1519419"/>
                  </a:cubicBezTo>
                  <a:lnTo>
                    <a:pt x="2244568" y="1364479"/>
                  </a:lnTo>
                  <a:lnTo>
                    <a:pt x="2244568" y="1364479"/>
                  </a:lnTo>
                  <a:cubicBezTo>
                    <a:pt x="2246037" y="1363009"/>
                    <a:pt x="2247106" y="1361273"/>
                    <a:pt x="2247907" y="1359537"/>
                  </a:cubicBezTo>
                  <a:cubicBezTo>
                    <a:pt x="2247907" y="1359403"/>
                    <a:pt x="2248041" y="1359403"/>
                    <a:pt x="2248041" y="1359269"/>
                  </a:cubicBezTo>
                  <a:cubicBezTo>
                    <a:pt x="2248041" y="1359136"/>
                    <a:pt x="2248174" y="1359002"/>
                    <a:pt x="2248174" y="1358869"/>
                  </a:cubicBezTo>
                  <a:cubicBezTo>
                    <a:pt x="2250311" y="1353125"/>
                    <a:pt x="2249376" y="1346447"/>
                    <a:pt x="2244701" y="1342039"/>
                  </a:cubicBezTo>
                  <a:cubicBezTo>
                    <a:pt x="2244434" y="1341772"/>
                    <a:pt x="2244301" y="1341505"/>
                    <a:pt x="2244034" y="1341371"/>
                  </a:cubicBezTo>
                  <a:cubicBezTo>
                    <a:pt x="2243900" y="1341237"/>
                    <a:pt x="2243633" y="1340970"/>
                    <a:pt x="2243499" y="1340837"/>
                  </a:cubicBezTo>
                  <a:cubicBezTo>
                    <a:pt x="2243366" y="1340570"/>
                    <a:pt x="2243099" y="1340436"/>
                    <a:pt x="2242965" y="1340169"/>
                  </a:cubicBezTo>
                  <a:cubicBezTo>
                    <a:pt x="2242831" y="1339902"/>
                    <a:pt x="2242698" y="1339768"/>
                    <a:pt x="2242564" y="1339501"/>
                  </a:cubicBezTo>
                  <a:cubicBezTo>
                    <a:pt x="2242431" y="1339234"/>
                    <a:pt x="2242297" y="1338967"/>
                    <a:pt x="2242164" y="1338833"/>
                  </a:cubicBezTo>
                  <a:cubicBezTo>
                    <a:pt x="2242030" y="1338566"/>
                    <a:pt x="2241896" y="1338433"/>
                    <a:pt x="2241763" y="1338165"/>
                  </a:cubicBezTo>
                  <a:cubicBezTo>
                    <a:pt x="2241629" y="1337898"/>
                    <a:pt x="2241496" y="1337631"/>
                    <a:pt x="2241362" y="1337364"/>
                  </a:cubicBezTo>
                  <a:cubicBezTo>
                    <a:pt x="2241229" y="1337097"/>
                    <a:pt x="2241095" y="1336963"/>
                    <a:pt x="2241095" y="1336696"/>
                  </a:cubicBezTo>
                  <a:cubicBezTo>
                    <a:pt x="2240962" y="1336429"/>
                    <a:pt x="2240962" y="1336162"/>
                    <a:pt x="2240828" y="1335895"/>
                  </a:cubicBezTo>
                  <a:cubicBezTo>
                    <a:pt x="2240694" y="1335628"/>
                    <a:pt x="2240694" y="1335494"/>
                    <a:pt x="2240561" y="1335227"/>
                  </a:cubicBezTo>
                  <a:cubicBezTo>
                    <a:pt x="2240427" y="1334960"/>
                    <a:pt x="2240427" y="1334693"/>
                    <a:pt x="2240294" y="1334425"/>
                  </a:cubicBezTo>
                  <a:cubicBezTo>
                    <a:pt x="2240294" y="1334158"/>
                    <a:pt x="2240160" y="1333891"/>
                    <a:pt x="2240160" y="1333758"/>
                  </a:cubicBezTo>
                  <a:cubicBezTo>
                    <a:pt x="2240160" y="1333491"/>
                    <a:pt x="2240026" y="1333223"/>
                    <a:pt x="2240026" y="1332956"/>
                  </a:cubicBezTo>
                  <a:cubicBezTo>
                    <a:pt x="2240026" y="1332689"/>
                    <a:pt x="2239893" y="1332422"/>
                    <a:pt x="2239893" y="1332288"/>
                  </a:cubicBezTo>
                  <a:cubicBezTo>
                    <a:pt x="2239893" y="1332021"/>
                    <a:pt x="2239893" y="1331754"/>
                    <a:pt x="2239893" y="1331487"/>
                  </a:cubicBezTo>
                  <a:cubicBezTo>
                    <a:pt x="2239893" y="1331220"/>
                    <a:pt x="2239893" y="1330953"/>
                    <a:pt x="2239893" y="1330819"/>
                  </a:cubicBezTo>
                  <a:cubicBezTo>
                    <a:pt x="2239893" y="1330552"/>
                    <a:pt x="2239893" y="1330285"/>
                    <a:pt x="2239893" y="1330018"/>
                  </a:cubicBezTo>
                  <a:cubicBezTo>
                    <a:pt x="2239893" y="1329751"/>
                    <a:pt x="2239893" y="1329483"/>
                    <a:pt x="2239893" y="1329350"/>
                  </a:cubicBezTo>
                  <a:cubicBezTo>
                    <a:pt x="2239893" y="1329083"/>
                    <a:pt x="2240026" y="1328816"/>
                    <a:pt x="2240026" y="1328548"/>
                  </a:cubicBezTo>
                  <a:cubicBezTo>
                    <a:pt x="2240026" y="1328281"/>
                    <a:pt x="2240026" y="1328014"/>
                    <a:pt x="2240160" y="1327881"/>
                  </a:cubicBezTo>
                  <a:cubicBezTo>
                    <a:pt x="2240160" y="1327613"/>
                    <a:pt x="2240294" y="1327346"/>
                    <a:pt x="2240294" y="1327079"/>
                  </a:cubicBezTo>
                  <a:cubicBezTo>
                    <a:pt x="2240294" y="1326812"/>
                    <a:pt x="2240427" y="1326678"/>
                    <a:pt x="2240427" y="1326411"/>
                  </a:cubicBezTo>
                  <a:cubicBezTo>
                    <a:pt x="2240561" y="1326144"/>
                    <a:pt x="2240561" y="1325877"/>
                    <a:pt x="2240694" y="1325610"/>
                  </a:cubicBezTo>
                  <a:cubicBezTo>
                    <a:pt x="2240828" y="1325343"/>
                    <a:pt x="2240828" y="1325209"/>
                    <a:pt x="2240962" y="1324942"/>
                  </a:cubicBezTo>
                  <a:cubicBezTo>
                    <a:pt x="2241095" y="1324675"/>
                    <a:pt x="2241229" y="1324408"/>
                    <a:pt x="2241362" y="1324141"/>
                  </a:cubicBezTo>
                  <a:cubicBezTo>
                    <a:pt x="2241496" y="1323873"/>
                    <a:pt x="2241496" y="1323740"/>
                    <a:pt x="2241629" y="1323473"/>
                  </a:cubicBezTo>
                  <a:cubicBezTo>
                    <a:pt x="2241763" y="1323206"/>
                    <a:pt x="2241896" y="1322939"/>
                    <a:pt x="2242164" y="1322671"/>
                  </a:cubicBezTo>
                  <a:cubicBezTo>
                    <a:pt x="2242297" y="1322538"/>
                    <a:pt x="2242431" y="1322271"/>
                    <a:pt x="2242431" y="1322137"/>
                  </a:cubicBezTo>
                  <a:cubicBezTo>
                    <a:pt x="2242564" y="1321870"/>
                    <a:pt x="2242831" y="1321603"/>
                    <a:pt x="2243099" y="1321202"/>
                  </a:cubicBezTo>
                  <a:cubicBezTo>
                    <a:pt x="2243232" y="1321069"/>
                    <a:pt x="2243366" y="1320935"/>
                    <a:pt x="2243366" y="1320801"/>
                  </a:cubicBezTo>
                  <a:cubicBezTo>
                    <a:pt x="2243766" y="1320401"/>
                    <a:pt x="2244034" y="1320000"/>
                    <a:pt x="2244434" y="1319599"/>
                  </a:cubicBezTo>
                  <a:lnTo>
                    <a:pt x="2436106" y="1127927"/>
                  </a:lnTo>
                  <a:cubicBezTo>
                    <a:pt x="2442384" y="1121649"/>
                    <a:pt x="2452535" y="1121649"/>
                    <a:pt x="2458813" y="1127927"/>
                  </a:cubicBezTo>
                  <a:lnTo>
                    <a:pt x="2495545" y="1164659"/>
                  </a:lnTo>
                  <a:cubicBezTo>
                    <a:pt x="2501823" y="1170936"/>
                    <a:pt x="2511974" y="1170936"/>
                    <a:pt x="2518252" y="1164659"/>
                  </a:cubicBezTo>
                  <a:lnTo>
                    <a:pt x="2579693" y="1103217"/>
                  </a:lnTo>
                  <a:cubicBezTo>
                    <a:pt x="2585971" y="1096939"/>
                    <a:pt x="2585971" y="1086788"/>
                    <a:pt x="2579693" y="1080510"/>
                  </a:cubicBezTo>
                  <a:lnTo>
                    <a:pt x="2545901" y="1045915"/>
                  </a:lnTo>
                  <a:close/>
                </a:path>
              </a:pathLst>
            </a:custGeom>
            <a:grpFill/>
            <a:ln w="3175" cap="flat">
              <a:noFill/>
              <a:prstDash val="solid"/>
              <a:miter/>
            </a:ln>
          </p:spPr>
          <p:txBody>
            <a:bodyPr/>
            <a:lstStyle/>
            <a:p>
              <a:endParaRPr lang="en-US" sz="1200">
                <a:latin typeface="+mn-lt"/>
              </a:endParaRPr>
            </a:p>
          </p:txBody>
        </p:sp>
        <p:sp>
          <p:nvSpPr>
            <p:cNvPr id="51" name="Freeform: Shape 50">
              <a:extLst>
                <a:ext uri="{FF2B5EF4-FFF2-40B4-BE49-F238E27FC236}">
                  <a16:creationId xmlns:a16="http://schemas.microsoft.com/office/drawing/2014/main" id="{9AD82014-EC40-4628-867B-CA57750A1094}"/>
                </a:ext>
              </a:extLst>
            </p:cNvPr>
            <p:cNvSpPr/>
            <p:nvPr/>
          </p:nvSpPr>
          <p:spPr>
            <a:xfrm>
              <a:off x="4345728" y="3287213"/>
              <a:ext cx="145591" cy="73463"/>
            </a:xfrm>
            <a:custGeom>
              <a:avLst/>
              <a:gdLst/>
              <a:ahLst/>
              <a:cxnLst/>
              <a:rect l="0" t="0" r="0" b="0"/>
              <a:pathLst>
                <a:path w="145590" h="73463">
                  <a:moveTo>
                    <a:pt x="140408" y="47751"/>
                  </a:moveTo>
                  <a:lnTo>
                    <a:pt x="104878" y="12222"/>
                  </a:lnTo>
                  <a:cubicBezTo>
                    <a:pt x="97666" y="5009"/>
                    <a:pt x="87915" y="1002"/>
                    <a:pt x="77630" y="1002"/>
                  </a:cubicBezTo>
                  <a:lnTo>
                    <a:pt x="68147" y="1002"/>
                  </a:lnTo>
                  <a:cubicBezTo>
                    <a:pt x="57995" y="1002"/>
                    <a:pt x="48111" y="5009"/>
                    <a:pt x="40899" y="12222"/>
                  </a:cubicBezTo>
                  <a:lnTo>
                    <a:pt x="5369" y="47751"/>
                  </a:lnTo>
                  <a:cubicBezTo>
                    <a:pt x="-3981" y="57101"/>
                    <a:pt x="2698" y="72996"/>
                    <a:pt x="15788" y="72996"/>
                  </a:cubicBezTo>
                  <a:lnTo>
                    <a:pt x="129990" y="72996"/>
                  </a:lnTo>
                  <a:cubicBezTo>
                    <a:pt x="143213" y="72996"/>
                    <a:pt x="149758" y="57101"/>
                    <a:pt x="140408" y="47751"/>
                  </a:cubicBezTo>
                  <a:close/>
                </a:path>
              </a:pathLst>
            </a:custGeom>
            <a:grpFill/>
            <a:ln w="3175" cap="flat">
              <a:noFill/>
              <a:prstDash val="solid"/>
              <a:miter/>
            </a:ln>
          </p:spPr>
          <p:txBody>
            <a:bodyPr/>
            <a:lstStyle/>
            <a:p>
              <a:endParaRPr lang="en-US" sz="1200">
                <a:latin typeface="+mn-lt"/>
              </a:endParaRPr>
            </a:p>
          </p:txBody>
        </p:sp>
      </p:grpSp>
      <p:sp>
        <p:nvSpPr>
          <p:cNvPr id="88" name="Oval 87">
            <a:extLst>
              <a:ext uri="{FF2B5EF4-FFF2-40B4-BE49-F238E27FC236}">
                <a16:creationId xmlns:a16="http://schemas.microsoft.com/office/drawing/2014/main" id="{D62D4EB1-3211-451E-A0CE-BD9720A17F25}"/>
              </a:ext>
            </a:extLst>
          </p:cNvPr>
          <p:cNvSpPr>
            <a:spLocks noChangeAspect="1"/>
          </p:cNvSpPr>
          <p:nvPr/>
        </p:nvSpPr>
        <p:spPr bwMode="auto">
          <a:xfrm>
            <a:off x="5344686" y="3551691"/>
            <a:ext cx="136176" cy="136176"/>
          </a:xfrm>
          <a:prstGeom prst="ellipse">
            <a:avLst/>
          </a:prstGeom>
          <a:solidFill>
            <a:schemeClr val="accent1"/>
          </a:solidFill>
          <a:ln w="25400" cap="flat" cmpd="sng" algn="ctr">
            <a:no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mn-lt"/>
              <a:ea typeface="+mn-ea"/>
              <a:cs typeface="+mn-cs"/>
            </a:endParaRPr>
          </a:p>
        </p:txBody>
      </p:sp>
      <p:sp>
        <p:nvSpPr>
          <p:cNvPr id="2" name="TextBox 1">
            <a:extLst>
              <a:ext uri="{FF2B5EF4-FFF2-40B4-BE49-F238E27FC236}">
                <a16:creationId xmlns:a16="http://schemas.microsoft.com/office/drawing/2014/main" id="{85E488E7-94CE-4D2D-ADFE-A56B259A58C2}"/>
              </a:ext>
            </a:extLst>
          </p:cNvPr>
          <p:cNvSpPr txBox="1"/>
          <p:nvPr/>
        </p:nvSpPr>
        <p:spPr bwMode="auto">
          <a:xfrm>
            <a:off x="5448414" y="3500324"/>
            <a:ext cx="415638" cy="29377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algn="l">
              <a:buClr>
                <a:schemeClr val="tx1"/>
              </a:buClr>
            </a:pPr>
            <a:r>
              <a:rPr lang="sv-SE" sz="1200" b="1">
                <a:solidFill>
                  <a:schemeClr val="bg1"/>
                </a:solidFill>
                <a:latin typeface="+mn-lt"/>
              </a:rPr>
              <a:t>US</a:t>
            </a:r>
          </a:p>
        </p:txBody>
      </p:sp>
      <p:sp>
        <p:nvSpPr>
          <p:cNvPr id="90" name="Oval 89">
            <a:extLst>
              <a:ext uri="{FF2B5EF4-FFF2-40B4-BE49-F238E27FC236}">
                <a16:creationId xmlns:a16="http://schemas.microsoft.com/office/drawing/2014/main" id="{D39DA085-99EF-4926-8B2C-F6CA1B0FEAB9}"/>
              </a:ext>
            </a:extLst>
          </p:cNvPr>
          <p:cNvSpPr>
            <a:spLocks noChangeAspect="1"/>
          </p:cNvSpPr>
          <p:nvPr/>
        </p:nvSpPr>
        <p:spPr bwMode="auto">
          <a:xfrm>
            <a:off x="9488508" y="3760733"/>
            <a:ext cx="136176" cy="136176"/>
          </a:xfrm>
          <a:prstGeom prst="ellipse">
            <a:avLst/>
          </a:prstGeom>
          <a:solidFill>
            <a:schemeClr val="accent1"/>
          </a:solidFill>
          <a:ln w="25400" cap="flat" cmpd="sng" algn="ctr">
            <a:no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mn-lt"/>
              <a:ea typeface="+mn-ea"/>
              <a:cs typeface="+mn-cs"/>
            </a:endParaRPr>
          </a:p>
        </p:txBody>
      </p:sp>
      <p:sp>
        <p:nvSpPr>
          <p:cNvPr id="91" name="TextBox 90">
            <a:extLst>
              <a:ext uri="{FF2B5EF4-FFF2-40B4-BE49-F238E27FC236}">
                <a16:creationId xmlns:a16="http://schemas.microsoft.com/office/drawing/2014/main" id="{3CBCC210-9A4B-4A88-BE6E-30908C99D4E2}"/>
              </a:ext>
            </a:extLst>
          </p:cNvPr>
          <p:cNvSpPr txBox="1"/>
          <p:nvPr/>
        </p:nvSpPr>
        <p:spPr bwMode="auto">
          <a:xfrm>
            <a:off x="9592236" y="3709366"/>
            <a:ext cx="415638" cy="29377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algn="l">
              <a:buClr>
                <a:schemeClr val="tx1"/>
              </a:buClr>
            </a:pPr>
            <a:r>
              <a:rPr lang="sv-SE" sz="1200" b="1" dirty="0">
                <a:solidFill>
                  <a:schemeClr val="bg1"/>
                </a:solidFill>
                <a:latin typeface="+mn-lt"/>
              </a:rPr>
              <a:t>China</a:t>
            </a:r>
          </a:p>
        </p:txBody>
      </p:sp>
      <p:sp>
        <p:nvSpPr>
          <p:cNvPr id="92" name="TextBox 91">
            <a:extLst>
              <a:ext uri="{FF2B5EF4-FFF2-40B4-BE49-F238E27FC236}">
                <a16:creationId xmlns:a16="http://schemas.microsoft.com/office/drawing/2014/main" id="{36F14978-B251-45F8-9560-ADB76DD4A934}"/>
              </a:ext>
            </a:extLst>
          </p:cNvPr>
          <p:cNvSpPr txBox="1"/>
          <p:nvPr/>
        </p:nvSpPr>
        <p:spPr bwMode="auto">
          <a:xfrm>
            <a:off x="10653092" y="3747172"/>
            <a:ext cx="415638" cy="29377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algn="l">
              <a:buClr>
                <a:schemeClr val="tx1"/>
              </a:buClr>
            </a:pPr>
            <a:r>
              <a:rPr lang="sv-SE" sz="1200" b="1" dirty="0">
                <a:solidFill>
                  <a:schemeClr val="tx1"/>
                </a:solidFill>
                <a:latin typeface="+mn-lt"/>
              </a:rPr>
              <a:t>Japan</a:t>
            </a:r>
          </a:p>
        </p:txBody>
      </p:sp>
      <p:sp>
        <p:nvSpPr>
          <p:cNvPr id="93" name="Oval 92">
            <a:extLst>
              <a:ext uri="{FF2B5EF4-FFF2-40B4-BE49-F238E27FC236}">
                <a16:creationId xmlns:a16="http://schemas.microsoft.com/office/drawing/2014/main" id="{463979E7-7E5B-4F94-BC5F-86945CC82F6F}"/>
              </a:ext>
            </a:extLst>
          </p:cNvPr>
          <p:cNvSpPr>
            <a:spLocks noChangeAspect="1"/>
          </p:cNvSpPr>
          <p:nvPr/>
        </p:nvSpPr>
        <p:spPr bwMode="auto">
          <a:xfrm>
            <a:off x="10539864" y="3783809"/>
            <a:ext cx="136176" cy="136176"/>
          </a:xfrm>
          <a:prstGeom prst="ellipse">
            <a:avLst/>
          </a:prstGeom>
          <a:solidFill>
            <a:schemeClr val="accent1"/>
          </a:solidFill>
          <a:ln w="25400" cap="flat" cmpd="sng" algn="ctr">
            <a:no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mn-lt"/>
              <a:ea typeface="+mn-ea"/>
              <a:cs typeface="+mn-cs"/>
            </a:endParaRPr>
          </a:p>
        </p:txBody>
      </p:sp>
      <p:sp>
        <p:nvSpPr>
          <p:cNvPr id="94" name="TextBox 93">
            <a:extLst>
              <a:ext uri="{FF2B5EF4-FFF2-40B4-BE49-F238E27FC236}">
                <a16:creationId xmlns:a16="http://schemas.microsoft.com/office/drawing/2014/main" id="{EFA8ED60-98B1-4EAF-B83F-B350C06E55CB}"/>
              </a:ext>
            </a:extLst>
          </p:cNvPr>
          <p:cNvSpPr txBox="1"/>
          <p:nvPr/>
        </p:nvSpPr>
        <p:spPr bwMode="auto">
          <a:xfrm>
            <a:off x="7460518" y="3148912"/>
            <a:ext cx="415638" cy="29377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algn="l">
              <a:buClr>
                <a:schemeClr val="tx1"/>
              </a:buClr>
            </a:pPr>
            <a:r>
              <a:rPr lang="sv-SE" sz="1200" b="1" dirty="0">
                <a:solidFill>
                  <a:schemeClr val="tx1"/>
                </a:solidFill>
                <a:latin typeface="+mn-lt"/>
              </a:rPr>
              <a:t>UK</a:t>
            </a:r>
          </a:p>
        </p:txBody>
      </p:sp>
      <p:sp>
        <p:nvSpPr>
          <p:cNvPr id="95" name="Oval 94">
            <a:extLst>
              <a:ext uri="{FF2B5EF4-FFF2-40B4-BE49-F238E27FC236}">
                <a16:creationId xmlns:a16="http://schemas.microsoft.com/office/drawing/2014/main" id="{D7707377-ACFD-46EE-8C03-0EC57E6536B5}"/>
              </a:ext>
            </a:extLst>
          </p:cNvPr>
          <p:cNvSpPr>
            <a:spLocks noChangeAspect="1"/>
          </p:cNvSpPr>
          <p:nvPr/>
        </p:nvSpPr>
        <p:spPr bwMode="auto">
          <a:xfrm>
            <a:off x="7448957" y="3325007"/>
            <a:ext cx="136176" cy="136176"/>
          </a:xfrm>
          <a:prstGeom prst="ellipse">
            <a:avLst/>
          </a:prstGeom>
          <a:solidFill>
            <a:schemeClr val="accent1"/>
          </a:solidFill>
          <a:ln w="25400" cap="flat" cmpd="sng" algn="ctr">
            <a:no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mn-lt"/>
              <a:ea typeface="+mn-ea"/>
              <a:cs typeface="+mn-cs"/>
            </a:endParaRPr>
          </a:p>
        </p:txBody>
      </p:sp>
      <p:sp>
        <p:nvSpPr>
          <p:cNvPr id="96" name="Oval 95">
            <a:extLst>
              <a:ext uri="{FF2B5EF4-FFF2-40B4-BE49-F238E27FC236}">
                <a16:creationId xmlns:a16="http://schemas.microsoft.com/office/drawing/2014/main" id="{4820D2D3-C8BC-4172-80F8-13F95028CA3F}"/>
              </a:ext>
            </a:extLst>
          </p:cNvPr>
          <p:cNvSpPr>
            <a:spLocks noChangeAspect="1"/>
          </p:cNvSpPr>
          <p:nvPr/>
        </p:nvSpPr>
        <p:spPr bwMode="auto">
          <a:xfrm>
            <a:off x="7661520" y="3420687"/>
            <a:ext cx="136176" cy="136176"/>
          </a:xfrm>
          <a:prstGeom prst="ellipse">
            <a:avLst/>
          </a:prstGeom>
          <a:solidFill>
            <a:schemeClr val="accent1"/>
          </a:solidFill>
          <a:ln w="25400" cap="flat" cmpd="sng" algn="ctr">
            <a:no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mn-lt"/>
              <a:ea typeface="+mn-ea"/>
              <a:cs typeface="+mn-cs"/>
            </a:endParaRPr>
          </a:p>
        </p:txBody>
      </p:sp>
      <p:sp>
        <p:nvSpPr>
          <p:cNvPr id="97" name="Oval 96">
            <a:extLst>
              <a:ext uri="{FF2B5EF4-FFF2-40B4-BE49-F238E27FC236}">
                <a16:creationId xmlns:a16="http://schemas.microsoft.com/office/drawing/2014/main" id="{DBC205F4-E4F1-469D-879F-2EFAF9715A38}"/>
              </a:ext>
            </a:extLst>
          </p:cNvPr>
          <p:cNvSpPr>
            <a:spLocks noChangeAspect="1"/>
          </p:cNvSpPr>
          <p:nvPr/>
        </p:nvSpPr>
        <p:spPr bwMode="auto">
          <a:xfrm>
            <a:off x="7810107" y="3035750"/>
            <a:ext cx="136176" cy="136176"/>
          </a:xfrm>
          <a:prstGeom prst="ellipse">
            <a:avLst/>
          </a:prstGeom>
          <a:solidFill>
            <a:schemeClr val="accent1"/>
          </a:solidFill>
          <a:ln w="25400" cap="flat" cmpd="sng" algn="ctr">
            <a:no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mn-lt"/>
              <a:ea typeface="+mn-ea"/>
              <a:cs typeface="+mn-cs"/>
            </a:endParaRPr>
          </a:p>
        </p:txBody>
      </p:sp>
      <p:sp>
        <p:nvSpPr>
          <p:cNvPr id="98" name="Oval 97">
            <a:extLst>
              <a:ext uri="{FF2B5EF4-FFF2-40B4-BE49-F238E27FC236}">
                <a16:creationId xmlns:a16="http://schemas.microsoft.com/office/drawing/2014/main" id="{E014EE30-C3E1-4B93-A2E5-4D97B25B4845}"/>
              </a:ext>
            </a:extLst>
          </p:cNvPr>
          <p:cNvSpPr>
            <a:spLocks noChangeAspect="1"/>
          </p:cNvSpPr>
          <p:nvPr/>
        </p:nvSpPr>
        <p:spPr bwMode="auto">
          <a:xfrm>
            <a:off x="7809123" y="3610995"/>
            <a:ext cx="136176" cy="136176"/>
          </a:xfrm>
          <a:prstGeom prst="ellipse">
            <a:avLst/>
          </a:prstGeom>
          <a:solidFill>
            <a:schemeClr val="accent1"/>
          </a:solidFill>
          <a:ln w="25400" cap="flat" cmpd="sng" algn="ctr">
            <a:no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mn-lt"/>
              <a:ea typeface="+mn-ea"/>
              <a:cs typeface="+mn-cs"/>
            </a:endParaRPr>
          </a:p>
        </p:txBody>
      </p:sp>
      <p:sp>
        <p:nvSpPr>
          <p:cNvPr id="99" name="TextBox 98">
            <a:extLst>
              <a:ext uri="{FF2B5EF4-FFF2-40B4-BE49-F238E27FC236}">
                <a16:creationId xmlns:a16="http://schemas.microsoft.com/office/drawing/2014/main" id="{5A911FDB-AD23-4459-B2A1-AC4294310B7F}"/>
              </a:ext>
            </a:extLst>
          </p:cNvPr>
          <p:cNvSpPr txBox="1"/>
          <p:nvPr/>
        </p:nvSpPr>
        <p:spPr bwMode="auto">
          <a:xfrm>
            <a:off x="7929874" y="2995175"/>
            <a:ext cx="415638" cy="29377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algn="l">
              <a:buClr>
                <a:schemeClr val="tx1"/>
              </a:buClr>
            </a:pPr>
            <a:r>
              <a:rPr lang="sv-SE" sz="1200" b="1" dirty="0">
                <a:solidFill>
                  <a:schemeClr val="tx1"/>
                </a:solidFill>
                <a:latin typeface="+mn-lt"/>
              </a:rPr>
              <a:t>Sweden</a:t>
            </a:r>
          </a:p>
        </p:txBody>
      </p:sp>
      <p:sp>
        <p:nvSpPr>
          <p:cNvPr id="100" name="TextBox 99">
            <a:extLst>
              <a:ext uri="{FF2B5EF4-FFF2-40B4-BE49-F238E27FC236}">
                <a16:creationId xmlns:a16="http://schemas.microsoft.com/office/drawing/2014/main" id="{B1E565D4-511B-45D2-900A-313521C5DE36}"/>
              </a:ext>
            </a:extLst>
          </p:cNvPr>
          <p:cNvSpPr txBox="1"/>
          <p:nvPr/>
        </p:nvSpPr>
        <p:spPr bwMode="auto">
          <a:xfrm>
            <a:off x="7747192" y="3366456"/>
            <a:ext cx="415638" cy="29377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algn="l">
              <a:buClr>
                <a:schemeClr val="tx1"/>
              </a:buClr>
            </a:pPr>
            <a:r>
              <a:rPr lang="sv-SE" sz="1200" b="1" dirty="0">
                <a:solidFill>
                  <a:schemeClr val="tx1"/>
                </a:solidFill>
                <a:latin typeface="+mn-lt"/>
              </a:rPr>
              <a:t> Germany</a:t>
            </a:r>
          </a:p>
        </p:txBody>
      </p:sp>
      <p:sp>
        <p:nvSpPr>
          <p:cNvPr id="101" name="TextBox 100">
            <a:extLst>
              <a:ext uri="{FF2B5EF4-FFF2-40B4-BE49-F238E27FC236}">
                <a16:creationId xmlns:a16="http://schemas.microsoft.com/office/drawing/2014/main" id="{3DE1F9CE-8389-43D9-9420-6E99072178B2}"/>
              </a:ext>
            </a:extLst>
          </p:cNvPr>
          <p:cNvSpPr txBox="1"/>
          <p:nvPr/>
        </p:nvSpPr>
        <p:spPr bwMode="auto">
          <a:xfrm>
            <a:off x="7905352" y="3556104"/>
            <a:ext cx="415638" cy="29377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algn="l">
              <a:buClr>
                <a:schemeClr val="tx1"/>
              </a:buClr>
            </a:pPr>
            <a:r>
              <a:rPr lang="sv-SE" sz="1200" b="1" dirty="0">
                <a:solidFill>
                  <a:schemeClr val="tx1"/>
                </a:solidFill>
                <a:latin typeface="+mn-lt"/>
              </a:rPr>
              <a:t>Italy</a:t>
            </a:r>
          </a:p>
        </p:txBody>
      </p:sp>
      <p:sp>
        <p:nvSpPr>
          <p:cNvPr id="102" name="TextBox 101">
            <a:extLst>
              <a:ext uri="{FF2B5EF4-FFF2-40B4-BE49-F238E27FC236}">
                <a16:creationId xmlns:a16="http://schemas.microsoft.com/office/drawing/2014/main" id="{6343A059-EEF6-417E-9EBB-3A56A07BB5BB}"/>
              </a:ext>
            </a:extLst>
          </p:cNvPr>
          <p:cNvSpPr txBox="1"/>
          <p:nvPr/>
        </p:nvSpPr>
        <p:spPr bwMode="auto">
          <a:xfrm>
            <a:off x="4743193" y="3133832"/>
            <a:ext cx="789938" cy="293778"/>
          </a:xfrm>
          <a:prstGeom prst="rect">
            <a:avLst/>
          </a:prstGeom>
          <a:noFill/>
          <a:ln w="12700">
            <a:noFill/>
            <a:miter lim="800000"/>
            <a:headEnd/>
            <a:tailEnd/>
          </a:ln>
        </p:spPr>
        <p:txBody>
          <a:bodyPr vert="horz" wrap="none" lIns="72000" tIns="36000" rIns="73152" bIns="36576" numCol="1" rtlCol="0" anchor="t" anchorCtr="0" compatLnSpc="1">
            <a:prstTxWarp prst="textNoShape">
              <a:avLst/>
            </a:prstTxWarp>
            <a:noAutofit/>
          </a:bodyPr>
          <a:lstStyle/>
          <a:p>
            <a:pPr algn="l">
              <a:buClr>
                <a:schemeClr val="tx1"/>
              </a:buClr>
            </a:pPr>
            <a:r>
              <a:rPr lang="sv-SE" sz="1200" b="1" dirty="0">
                <a:solidFill>
                  <a:schemeClr val="bg1"/>
                </a:solidFill>
                <a:latin typeface="+mn-lt"/>
              </a:rPr>
              <a:t>Canada</a:t>
            </a:r>
          </a:p>
        </p:txBody>
      </p:sp>
      <p:sp>
        <p:nvSpPr>
          <p:cNvPr id="103" name="Oval 102">
            <a:extLst>
              <a:ext uri="{FF2B5EF4-FFF2-40B4-BE49-F238E27FC236}">
                <a16:creationId xmlns:a16="http://schemas.microsoft.com/office/drawing/2014/main" id="{A56958E9-1C05-46F8-91F9-8C24D989A0A4}"/>
              </a:ext>
            </a:extLst>
          </p:cNvPr>
          <p:cNvSpPr>
            <a:spLocks noChangeAspect="1"/>
          </p:cNvSpPr>
          <p:nvPr/>
        </p:nvSpPr>
        <p:spPr bwMode="auto">
          <a:xfrm>
            <a:off x="4666725" y="3167463"/>
            <a:ext cx="136176" cy="136176"/>
          </a:xfrm>
          <a:prstGeom prst="ellipse">
            <a:avLst/>
          </a:prstGeom>
          <a:solidFill>
            <a:schemeClr val="accent1"/>
          </a:solidFill>
          <a:ln w="25400" cap="flat" cmpd="sng" algn="ctr">
            <a:noFill/>
            <a:prstDash val="solid"/>
            <a:round/>
            <a:headEnd type="none" w="med" len="med"/>
            <a:tailEnd type="none" w="med" len="med"/>
          </a:ln>
          <a:effectLst/>
        </p:spPr>
        <p:txBody>
          <a:bodyPr vert="horz" wrap="none" lIns="72000" tIns="45720" rIns="7200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200" b="0" i="0" u="none" strike="noStrike" kern="1200" cap="none" spc="0" normalizeH="0" baseline="0" noProof="0">
              <a:ln>
                <a:noFill/>
              </a:ln>
              <a:solidFill>
                <a:srgbClr val="181818"/>
              </a:solidFill>
              <a:effectLst/>
              <a:uLnTx/>
              <a:uFillTx/>
              <a:latin typeface="+mn-lt"/>
              <a:ea typeface="+mn-ea"/>
              <a:cs typeface="+mn-cs"/>
            </a:endParaRPr>
          </a:p>
        </p:txBody>
      </p:sp>
    </p:spTree>
    <p:custDataLst>
      <p:tags r:id="rId1"/>
    </p:custDataLst>
    <p:extLst>
      <p:ext uri="{BB962C8B-B14F-4D97-AF65-F5344CB8AC3E}">
        <p14:creationId xmlns:p14="http://schemas.microsoft.com/office/powerpoint/2010/main" val="2585756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3" name="Straight Connector 72">
            <a:extLst>
              <a:ext uri="{FF2B5EF4-FFF2-40B4-BE49-F238E27FC236}">
                <a16:creationId xmlns:a16="http://schemas.microsoft.com/office/drawing/2014/main" id="{F4AABE26-BDE5-4A99-9081-0A80CA4DF44A}"/>
              </a:ext>
            </a:extLst>
          </p:cNvPr>
          <p:cNvCxnSpPr>
            <a:cxnSpLocks/>
          </p:cNvCxnSpPr>
          <p:nvPr/>
        </p:nvCxnSpPr>
        <p:spPr bwMode="auto">
          <a:xfrm>
            <a:off x="6786563" y="2104081"/>
            <a:ext cx="1957971" cy="0"/>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75" name="Straight Connector 74">
            <a:extLst>
              <a:ext uri="{FF2B5EF4-FFF2-40B4-BE49-F238E27FC236}">
                <a16:creationId xmlns:a16="http://schemas.microsoft.com/office/drawing/2014/main" id="{6311492D-B2AC-453F-95C3-181C9E89DCBD}"/>
              </a:ext>
            </a:extLst>
          </p:cNvPr>
          <p:cNvCxnSpPr>
            <a:cxnSpLocks/>
          </p:cNvCxnSpPr>
          <p:nvPr/>
        </p:nvCxnSpPr>
        <p:spPr bwMode="auto">
          <a:xfrm>
            <a:off x="7707086" y="3471103"/>
            <a:ext cx="1037448" cy="0"/>
          </a:xfrm>
          <a:prstGeom prst="line">
            <a:avLst/>
          </a:prstGeom>
          <a:solidFill>
            <a:schemeClr val="accent1"/>
          </a:solidFill>
          <a:ln w="12700" cap="flat" cmpd="sng" algn="ctr">
            <a:solidFill>
              <a:schemeClr val="tx1"/>
            </a:solidFill>
            <a:prstDash val="solid"/>
            <a:round/>
            <a:headEnd type="none" w="med" len="med"/>
            <a:tailEnd type="none"/>
          </a:ln>
          <a:effectLst/>
        </p:spPr>
      </p:cxnSp>
      <p:cxnSp>
        <p:nvCxnSpPr>
          <p:cNvPr id="77" name="Straight Connector 76">
            <a:extLst>
              <a:ext uri="{FF2B5EF4-FFF2-40B4-BE49-F238E27FC236}">
                <a16:creationId xmlns:a16="http://schemas.microsoft.com/office/drawing/2014/main" id="{AB10FB68-AB50-4A39-B7DD-001F06397B1C}"/>
              </a:ext>
            </a:extLst>
          </p:cNvPr>
          <p:cNvCxnSpPr>
            <a:cxnSpLocks/>
          </p:cNvCxnSpPr>
          <p:nvPr/>
        </p:nvCxnSpPr>
        <p:spPr bwMode="auto">
          <a:xfrm>
            <a:off x="7707086" y="5087360"/>
            <a:ext cx="1037448" cy="0"/>
          </a:xfrm>
          <a:prstGeom prst="line">
            <a:avLst/>
          </a:prstGeom>
          <a:solidFill>
            <a:schemeClr val="accent1"/>
          </a:solidFill>
          <a:ln w="12700" cap="flat" cmpd="sng" algn="ctr">
            <a:solidFill>
              <a:schemeClr val="tx1"/>
            </a:solidFill>
            <a:prstDash val="solid"/>
            <a:round/>
            <a:headEnd type="none" w="med" len="med"/>
            <a:tailEnd type="none"/>
          </a:ln>
          <a:effectLst/>
        </p:spPr>
      </p:cxnSp>
      <p:grpSp>
        <p:nvGrpSpPr>
          <p:cNvPr id="11" name="Group 10">
            <a:extLst>
              <a:ext uri="{FF2B5EF4-FFF2-40B4-BE49-F238E27FC236}">
                <a16:creationId xmlns:a16="http://schemas.microsoft.com/office/drawing/2014/main" id="{331C83F8-B2E7-464C-8AE9-BA456D3B6522}"/>
              </a:ext>
            </a:extLst>
          </p:cNvPr>
          <p:cNvGrpSpPr/>
          <p:nvPr/>
        </p:nvGrpSpPr>
        <p:grpSpPr>
          <a:xfrm>
            <a:off x="467822" y="1851299"/>
            <a:ext cx="4565276" cy="1346350"/>
            <a:chOff x="467822" y="1851299"/>
            <a:chExt cx="4565276" cy="1346350"/>
          </a:xfrm>
        </p:grpSpPr>
        <p:sp>
          <p:nvSpPr>
            <p:cNvPr id="59" name="TextBox 58"/>
            <p:cNvSpPr txBox="1"/>
            <p:nvPr/>
          </p:nvSpPr>
          <p:spPr>
            <a:xfrm>
              <a:off x="467822" y="1851299"/>
              <a:ext cx="3238546" cy="1346350"/>
            </a:xfrm>
            <a:prstGeom prst="rect">
              <a:avLst/>
            </a:prstGeom>
            <a:noFill/>
          </p:spPr>
          <p:txBody>
            <a:bodyPr wrap="square" rtlCol="0">
              <a:noAutofit/>
            </a:bodyPr>
            <a:lstStyle>
              <a:defPPr>
                <a:defRPr lang="en-GB"/>
              </a:defPPr>
              <a:lvl1pPr marL="166688" indent="-166688" eaLnBrk="0" hangingPunct="0">
                <a:spcBef>
                  <a:spcPts val="0"/>
                </a:spcBef>
                <a:buClr>
                  <a:schemeClr val="tx1">
                    <a:lumMod val="75000"/>
                  </a:schemeClr>
                </a:buClr>
                <a:buFont typeface="Arial" panose="020B0604020202020204" pitchFamily="34" charset="0"/>
                <a:buChar char="›"/>
                <a:defRPr sz="1400">
                  <a:solidFill>
                    <a:srgbClr val="58585A"/>
                  </a:solidFill>
                </a:defRPr>
              </a:lvl1pPr>
            </a:lstStyle>
            <a:p>
              <a:pPr marL="117475" indent="-117475">
                <a:buClr>
                  <a:schemeClr val="tx1"/>
                </a:buClr>
                <a:buFont typeface="Arial" panose="020B0604020202020204" pitchFamily="34" charset="0"/>
                <a:buChar char="•"/>
              </a:pPr>
              <a:r>
                <a:rPr lang="en-US" dirty="0">
                  <a:solidFill>
                    <a:schemeClr val="tx1"/>
                  </a:solidFill>
                  <a:latin typeface="+mn-lt"/>
                </a:rPr>
                <a:t>8 in 10 predict spend more time at home in future</a:t>
              </a:r>
            </a:p>
            <a:p>
              <a:pPr marL="0" indent="0">
                <a:buClr>
                  <a:schemeClr val="tx1"/>
                </a:buClr>
                <a:buNone/>
              </a:pPr>
              <a:r>
                <a:rPr lang="en-US" b="1" dirty="0">
                  <a:solidFill>
                    <a:schemeClr val="tx1"/>
                  </a:solidFill>
                  <a:latin typeface="+mn-lt"/>
                </a:rPr>
                <a:t>Due to crisis ---------------------------</a:t>
              </a:r>
            </a:p>
            <a:p>
              <a:pPr marL="117475" indent="-117475">
                <a:buClr>
                  <a:schemeClr val="tx1"/>
                </a:buClr>
                <a:buFont typeface="Arial" panose="020B0604020202020204" pitchFamily="34" charset="0"/>
                <a:buChar char="•"/>
              </a:pPr>
              <a:r>
                <a:rPr lang="en-US" dirty="0">
                  <a:solidFill>
                    <a:schemeClr val="tx1"/>
                  </a:solidFill>
                  <a:latin typeface="+mn-lt"/>
                </a:rPr>
                <a:t>9 in 10 - daily life impacted by crisis</a:t>
              </a:r>
            </a:p>
            <a:p>
              <a:pPr marL="117475" indent="-117475">
                <a:buClr>
                  <a:schemeClr val="tx1"/>
                </a:buClr>
                <a:buFont typeface="Arial" panose="020B0604020202020204" pitchFamily="34" charset="0"/>
                <a:buChar char="•"/>
              </a:pPr>
              <a:r>
                <a:rPr lang="en-US" dirty="0">
                  <a:solidFill>
                    <a:schemeClr val="tx1"/>
                  </a:solidFill>
                  <a:latin typeface="+mn-lt"/>
                </a:rPr>
                <a:t>1 in 3 are afraid of depression in family due to isolation</a:t>
              </a:r>
            </a:p>
          </p:txBody>
        </p:sp>
        <p:sp>
          <p:nvSpPr>
            <p:cNvPr id="65" name="Right Bracket 64">
              <a:extLst>
                <a:ext uri="{FF2B5EF4-FFF2-40B4-BE49-F238E27FC236}">
                  <a16:creationId xmlns:a16="http://schemas.microsoft.com/office/drawing/2014/main" id="{E64597FC-B7ED-404F-B3D7-4C1A8D101E1B}"/>
                </a:ext>
              </a:extLst>
            </p:cNvPr>
            <p:cNvSpPr/>
            <p:nvPr/>
          </p:nvSpPr>
          <p:spPr bwMode="auto">
            <a:xfrm>
              <a:off x="3565067" y="1851299"/>
              <a:ext cx="141303" cy="1346350"/>
            </a:xfrm>
            <a:prstGeom prst="rightBracket">
              <a:avLst>
                <a:gd name="adj" fmla="val 0"/>
              </a:avLst>
            </a:prstGeom>
            <a:noFill/>
            <a:ln w="12700" cap="flat" cmpd="sng" algn="ctr">
              <a:solidFill>
                <a:schemeClr val="tx1"/>
              </a:solidFill>
              <a:prstDash val="solid"/>
              <a:round/>
              <a:headEnd type="none" w="med" len="med"/>
              <a:tailEnd type="none"/>
            </a:ln>
            <a:effectLst/>
          </p:spPr>
          <p:txBody>
            <a:bodyPr rtlCol="0" anchor="ctr"/>
            <a:lstStyle/>
            <a:p>
              <a:pPr marL="0" indent="0" algn="ctr">
                <a:buNone/>
              </a:pPr>
              <a:endParaRPr lang="en-US">
                <a:latin typeface="+mn-lt"/>
              </a:endParaRPr>
            </a:p>
          </p:txBody>
        </p:sp>
        <p:cxnSp>
          <p:nvCxnSpPr>
            <p:cNvPr id="9" name="Straight Connector 8">
              <a:extLst>
                <a:ext uri="{FF2B5EF4-FFF2-40B4-BE49-F238E27FC236}">
                  <a16:creationId xmlns:a16="http://schemas.microsoft.com/office/drawing/2014/main" id="{63C284C8-32B9-41AA-81BD-2F3606CCB8DD}"/>
                </a:ext>
              </a:extLst>
            </p:cNvPr>
            <p:cNvCxnSpPr>
              <a:cxnSpLocks/>
            </p:cNvCxnSpPr>
            <p:nvPr/>
          </p:nvCxnSpPr>
          <p:spPr bwMode="auto">
            <a:xfrm>
              <a:off x="3708751" y="2524474"/>
              <a:ext cx="1324347" cy="0"/>
            </a:xfrm>
            <a:prstGeom prst="line">
              <a:avLst/>
            </a:prstGeom>
            <a:solidFill>
              <a:schemeClr val="accent1"/>
            </a:solidFill>
            <a:ln w="12700" cap="flat" cmpd="sng" algn="ctr">
              <a:solidFill>
                <a:schemeClr val="tx1"/>
              </a:solidFill>
              <a:prstDash val="solid"/>
              <a:round/>
              <a:headEnd type="none" w="med" len="med"/>
              <a:tailEnd type="none"/>
            </a:ln>
            <a:effectLst/>
          </p:spPr>
        </p:cxnSp>
      </p:grpSp>
      <p:grpSp>
        <p:nvGrpSpPr>
          <p:cNvPr id="15" name="Group 14">
            <a:extLst>
              <a:ext uri="{FF2B5EF4-FFF2-40B4-BE49-F238E27FC236}">
                <a16:creationId xmlns:a16="http://schemas.microsoft.com/office/drawing/2014/main" id="{13D0C281-C084-486D-835C-8DDD8A955F75}"/>
              </a:ext>
            </a:extLst>
          </p:cNvPr>
          <p:cNvGrpSpPr/>
          <p:nvPr/>
        </p:nvGrpSpPr>
        <p:grpSpPr>
          <a:xfrm>
            <a:off x="470124" y="3382868"/>
            <a:ext cx="3823957" cy="1615085"/>
            <a:chOff x="470124" y="3408493"/>
            <a:chExt cx="3823957" cy="1615085"/>
          </a:xfrm>
        </p:grpSpPr>
        <p:cxnSp>
          <p:nvCxnSpPr>
            <p:cNvPr id="70" name="Straight Connector 69">
              <a:extLst>
                <a:ext uri="{FF2B5EF4-FFF2-40B4-BE49-F238E27FC236}">
                  <a16:creationId xmlns:a16="http://schemas.microsoft.com/office/drawing/2014/main" id="{10CB03C9-A3C7-44D9-B345-5C66D5AA0CC7}"/>
                </a:ext>
              </a:extLst>
            </p:cNvPr>
            <p:cNvCxnSpPr>
              <a:cxnSpLocks/>
            </p:cNvCxnSpPr>
            <p:nvPr/>
          </p:nvCxnSpPr>
          <p:spPr bwMode="auto">
            <a:xfrm>
              <a:off x="3706370" y="4216035"/>
              <a:ext cx="587711" cy="0"/>
            </a:xfrm>
            <a:prstGeom prst="line">
              <a:avLst/>
            </a:prstGeom>
            <a:solidFill>
              <a:schemeClr val="accent1"/>
            </a:solidFill>
            <a:ln w="12700" cap="flat" cmpd="sng" algn="ctr">
              <a:solidFill>
                <a:schemeClr val="tx1"/>
              </a:solidFill>
              <a:prstDash val="solid"/>
              <a:round/>
              <a:headEnd type="none" w="med" len="med"/>
              <a:tailEnd type="none"/>
            </a:ln>
            <a:effectLst/>
          </p:spPr>
        </p:cxnSp>
        <p:sp>
          <p:nvSpPr>
            <p:cNvPr id="63" name="TextBox 62"/>
            <p:cNvSpPr txBox="1"/>
            <p:nvPr/>
          </p:nvSpPr>
          <p:spPr>
            <a:xfrm>
              <a:off x="470124" y="3408493"/>
              <a:ext cx="3239873" cy="1615085"/>
            </a:xfrm>
            <a:prstGeom prst="rect">
              <a:avLst/>
            </a:prstGeom>
            <a:noFill/>
          </p:spPr>
          <p:txBody>
            <a:bodyPr wrap="square" rtlCol="0">
              <a:noAutofit/>
            </a:bodyPr>
            <a:lstStyle>
              <a:defPPr>
                <a:defRPr lang="en-GB"/>
              </a:defPPr>
              <a:lvl1pPr marL="166688" indent="-166688" eaLnBrk="0" hangingPunct="0">
                <a:spcBef>
                  <a:spcPts val="0"/>
                </a:spcBef>
                <a:buClr>
                  <a:schemeClr val="tx1">
                    <a:lumMod val="75000"/>
                  </a:schemeClr>
                </a:buClr>
                <a:buFont typeface="Arial" panose="020B0604020202020204" pitchFamily="34" charset="0"/>
                <a:buChar char="›"/>
                <a:defRPr sz="1400">
                  <a:solidFill>
                    <a:srgbClr val="58585A"/>
                  </a:solidFill>
                </a:defRPr>
              </a:lvl1pPr>
            </a:lstStyle>
            <a:p>
              <a:pPr marL="117475" indent="-117475">
                <a:buClr>
                  <a:schemeClr val="tx1"/>
                </a:buClr>
                <a:buFont typeface="Arial" panose="020B0604020202020204" pitchFamily="34" charset="0"/>
                <a:buChar char="•"/>
              </a:pPr>
              <a:r>
                <a:rPr lang="en-US" dirty="0">
                  <a:solidFill>
                    <a:schemeClr val="tx1"/>
                  </a:solidFill>
                  <a:latin typeface="+mn-lt"/>
                </a:rPr>
                <a:t>6 in 10 seniors worry about the world their grand children will grow up in</a:t>
              </a:r>
            </a:p>
            <a:p>
              <a:pPr marL="0" indent="0">
                <a:buClr>
                  <a:schemeClr val="tx1"/>
                </a:buClr>
                <a:buNone/>
              </a:pPr>
              <a:r>
                <a:rPr lang="en-US" b="1" dirty="0">
                  <a:solidFill>
                    <a:schemeClr val="tx1"/>
                  </a:solidFill>
                  <a:latin typeface="+mn-lt"/>
                </a:rPr>
                <a:t>Due to crisis ---------------------------</a:t>
              </a:r>
            </a:p>
            <a:p>
              <a:pPr marL="117475" indent="-117475">
                <a:buClr>
                  <a:schemeClr val="tx1"/>
                </a:buClr>
                <a:buFont typeface="Arial" panose="020B0604020202020204" pitchFamily="34" charset="0"/>
                <a:buChar char="•"/>
              </a:pPr>
              <a:r>
                <a:rPr lang="en-US" dirty="0">
                  <a:solidFill>
                    <a:schemeClr val="tx1"/>
                  </a:solidFill>
                  <a:latin typeface="+mn-lt"/>
                </a:rPr>
                <a:t>Worry more than average for:</a:t>
              </a:r>
              <a:br>
                <a:rPr lang="en-US" dirty="0">
                  <a:solidFill>
                    <a:schemeClr val="tx1"/>
                  </a:solidFill>
                  <a:latin typeface="+mn-lt"/>
                </a:rPr>
              </a:br>
              <a:r>
                <a:rPr lang="en-US" dirty="0">
                  <a:solidFill>
                    <a:schemeClr val="tx1"/>
                  </a:solidFill>
                  <a:latin typeface="+mn-lt"/>
                </a:rPr>
                <a:t>…getting sick in Corona</a:t>
              </a:r>
              <a:br>
                <a:rPr lang="en-US" dirty="0">
                  <a:solidFill>
                    <a:schemeClr val="tx1"/>
                  </a:solidFill>
                  <a:latin typeface="+mn-lt"/>
                </a:rPr>
              </a:br>
              <a:r>
                <a:rPr lang="en-US" dirty="0">
                  <a:solidFill>
                    <a:schemeClr val="tx1"/>
                  </a:solidFill>
                  <a:latin typeface="+mn-lt"/>
                </a:rPr>
                <a:t>…increased violence and crime</a:t>
              </a:r>
              <a:br>
                <a:rPr lang="en-US" dirty="0">
                  <a:solidFill>
                    <a:schemeClr val="tx1"/>
                  </a:solidFill>
                  <a:latin typeface="+mn-lt"/>
                </a:rPr>
              </a:br>
              <a:r>
                <a:rPr lang="en-US" dirty="0">
                  <a:solidFill>
                    <a:schemeClr val="tx1"/>
                  </a:solidFill>
                  <a:latin typeface="+mn-lt"/>
                </a:rPr>
                <a:t>…get hacked, online fraud, fake news</a:t>
              </a:r>
            </a:p>
          </p:txBody>
        </p:sp>
        <p:sp>
          <p:nvSpPr>
            <p:cNvPr id="64" name="Right Bracket 63">
              <a:extLst>
                <a:ext uri="{FF2B5EF4-FFF2-40B4-BE49-F238E27FC236}">
                  <a16:creationId xmlns:a16="http://schemas.microsoft.com/office/drawing/2014/main" id="{0367E2D7-B00F-415B-B664-D86BF2CF5050}"/>
                </a:ext>
              </a:extLst>
            </p:cNvPr>
            <p:cNvSpPr/>
            <p:nvPr/>
          </p:nvSpPr>
          <p:spPr bwMode="auto">
            <a:xfrm>
              <a:off x="3570751" y="3410440"/>
              <a:ext cx="135620" cy="1611191"/>
            </a:xfrm>
            <a:prstGeom prst="rightBracket">
              <a:avLst>
                <a:gd name="adj" fmla="val 0"/>
              </a:avLst>
            </a:prstGeom>
            <a:noFill/>
            <a:ln w="12700" cap="flat" cmpd="sng" algn="ctr">
              <a:solidFill>
                <a:schemeClr val="tx1"/>
              </a:solidFill>
              <a:prstDash val="solid"/>
              <a:round/>
              <a:headEnd type="none" w="med" len="med"/>
              <a:tailEnd type="none"/>
            </a:ln>
            <a:effectLst/>
          </p:spPr>
          <p:txBody>
            <a:bodyPr rtlCol="0" anchor="ctr"/>
            <a:lstStyle/>
            <a:p>
              <a:pPr marL="0" indent="0" algn="ctr">
                <a:buNone/>
              </a:pPr>
              <a:endParaRPr lang="en-US">
                <a:latin typeface="+mn-lt"/>
              </a:endParaRPr>
            </a:p>
          </p:txBody>
        </p:sp>
      </p:grpSp>
      <p:grpSp>
        <p:nvGrpSpPr>
          <p:cNvPr id="17" name="Group 16">
            <a:extLst>
              <a:ext uri="{FF2B5EF4-FFF2-40B4-BE49-F238E27FC236}">
                <a16:creationId xmlns:a16="http://schemas.microsoft.com/office/drawing/2014/main" id="{ED4A8F81-1819-4C87-9F5A-CE18AEB1975E}"/>
              </a:ext>
            </a:extLst>
          </p:cNvPr>
          <p:cNvGrpSpPr/>
          <p:nvPr/>
        </p:nvGrpSpPr>
        <p:grpSpPr>
          <a:xfrm>
            <a:off x="479425" y="5183173"/>
            <a:ext cx="5232862" cy="989854"/>
            <a:chOff x="479425" y="5183173"/>
            <a:chExt cx="5232862" cy="989854"/>
          </a:xfrm>
        </p:grpSpPr>
        <p:cxnSp>
          <p:nvCxnSpPr>
            <p:cNvPr id="71" name="Straight Connector 70">
              <a:extLst>
                <a:ext uri="{FF2B5EF4-FFF2-40B4-BE49-F238E27FC236}">
                  <a16:creationId xmlns:a16="http://schemas.microsoft.com/office/drawing/2014/main" id="{61AC60AE-6338-49DF-B224-736D43300E7C}"/>
                </a:ext>
              </a:extLst>
            </p:cNvPr>
            <p:cNvCxnSpPr>
              <a:cxnSpLocks/>
            </p:cNvCxnSpPr>
            <p:nvPr/>
          </p:nvCxnSpPr>
          <p:spPr bwMode="auto">
            <a:xfrm>
              <a:off x="3719296" y="5678100"/>
              <a:ext cx="1992991" cy="0"/>
            </a:xfrm>
            <a:prstGeom prst="line">
              <a:avLst/>
            </a:prstGeom>
            <a:solidFill>
              <a:schemeClr val="accent1"/>
            </a:solidFill>
            <a:ln w="12700" cap="flat" cmpd="sng" algn="ctr">
              <a:solidFill>
                <a:schemeClr val="tx1"/>
              </a:solidFill>
              <a:prstDash val="solid"/>
              <a:round/>
              <a:headEnd type="none" w="med" len="med"/>
              <a:tailEnd type="none"/>
            </a:ln>
            <a:effectLst/>
          </p:spPr>
        </p:cxnSp>
        <p:sp>
          <p:nvSpPr>
            <p:cNvPr id="84" name="TextBox 83"/>
            <p:cNvSpPr txBox="1"/>
            <p:nvPr/>
          </p:nvSpPr>
          <p:spPr>
            <a:xfrm>
              <a:off x="479425" y="5201047"/>
              <a:ext cx="3239872" cy="954107"/>
            </a:xfrm>
            <a:prstGeom prst="rect">
              <a:avLst/>
            </a:prstGeom>
            <a:noFill/>
          </p:spPr>
          <p:txBody>
            <a:bodyPr wrap="square" rtlCol="0">
              <a:spAutoFit/>
            </a:bodyPr>
            <a:lstStyle/>
            <a:p>
              <a:pPr marL="117475" indent="-117475" eaLnBrk="0" hangingPunct="0">
                <a:buClr>
                  <a:schemeClr val="tx1"/>
                </a:buClr>
                <a:buFont typeface="Arial" panose="020B0604020202020204" pitchFamily="34" charset="0"/>
                <a:buChar char="•"/>
              </a:pPr>
              <a:r>
                <a:rPr lang="en-US" sz="1400" dirty="0">
                  <a:latin typeface="+mn-lt"/>
                </a:rPr>
                <a:t>3 in 10 spend most of the time alone</a:t>
              </a:r>
            </a:p>
            <a:p>
              <a:pPr eaLnBrk="0" hangingPunct="0">
                <a:buClr>
                  <a:schemeClr val="tx1"/>
                </a:buClr>
              </a:pPr>
              <a:r>
                <a:rPr lang="en-US" sz="1400" b="1" dirty="0">
                  <a:latin typeface="+mn-lt"/>
                </a:rPr>
                <a:t>Due to crisis -----------------------------</a:t>
              </a:r>
            </a:p>
            <a:p>
              <a:pPr marL="117475" indent="-117475" eaLnBrk="0" hangingPunct="0">
                <a:buClr>
                  <a:schemeClr val="tx1"/>
                </a:buClr>
                <a:buFont typeface="Arial" panose="020B0604020202020204" pitchFamily="34" charset="0"/>
                <a:buChar char="•"/>
              </a:pPr>
              <a:r>
                <a:rPr lang="en-US" sz="1400" dirty="0">
                  <a:latin typeface="+mn-lt"/>
                </a:rPr>
                <a:t>7 in 10 think they are highly socially impacted by crisis </a:t>
              </a:r>
            </a:p>
          </p:txBody>
        </p:sp>
        <p:sp>
          <p:nvSpPr>
            <p:cNvPr id="7" name="Right Bracket 6">
              <a:extLst>
                <a:ext uri="{FF2B5EF4-FFF2-40B4-BE49-F238E27FC236}">
                  <a16:creationId xmlns:a16="http://schemas.microsoft.com/office/drawing/2014/main" id="{541184BA-8416-4AF4-8D57-350A6D43BE10}"/>
                </a:ext>
              </a:extLst>
            </p:cNvPr>
            <p:cNvSpPr/>
            <p:nvPr/>
          </p:nvSpPr>
          <p:spPr bwMode="auto">
            <a:xfrm>
              <a:off x="3570749" y="5183173"/>
              <a:ext cx="148548" cy="989854"/>
            </a:xfrm>
            <a:prstGeom prst="rightBracket">
              <a:avLst>
                <a:gd name="adj" fmla="val 0"/>
              </a:avLst>
            </a:prstGeom>
            <a:noFill/>
            <a:ln w="12700" cap="flat" cmpd="sng" algn="ctr">
              <a:solidFill>
                <a:schemeClr val="tx1"/>
              </a:solidFill>
              <a:prstDash val="solid"/>
              <a:round/>
              <a:headEnd type="none" w="med" len="med"/>
              <a:tailEnd type="none"/>
            </a:ln>
            <a:effectLst/>
          </p:spPr>
          <p:txBody>
            <a:bodyPr rtlCol="0" anchor="ctr"/>
            <a:lstStyle/>
            <a:p>
              <a:pPr marL="0" indent="0" algn="ctr">
                <a:buNone/>
              </a:pPr>
              <a:endParaRPr lang="en-US">
                <a:latin typeface="+mn-lt"/>
              </a:endParaRPr>
            </a:p>
          </p:txBody>
        </p:sp>
      </p:grpSp>
      <p:sp>
        <p:nvSpPr>
          <p:cNvPr id="3" name="Title 2"/>
          <p:cNvSpPr>
            <a:spLocks noGrp="1"/>
          </p:cNvSpPr>
          <p:nvPr>
            <p:ph type="title"/>
          </p:nvPr>
        </p:nvSpPr>
        <p:spPr/>
        <p:txBody>
          <a:bodyPr/>
          <a:lstStyle/>
          <a:p>
            <a:r>
              <a:rPr lang="en-US" altLang="sv-SE" dirty="0"/>
              <a:t>Unpacking the Affliction flower </a:t>
            </a:r>
            <a:endParaRPr lang="en-US" dirty="0"/>
          </a:p>
        </p:txBody>
      </p:sp>
      <p:grpSp>
        <p:nvGrpSpPr>
          <p:cNvPr id="6" name="Group 5">
            <a:extLst>
              <a:ext uri="{FF2B5EF4-FFF2-40B4-BE49-F238E27FC236}">
                <a16:creationId xmlns:a16="http://schemas.microsoft.com/office/drawing/2014/main" id="{764725D0-1BC6-4A6A-9197-E4DF1A27F47F}"/>
              </a:ext>
            </a:extLst>
          </p:cNvPr>
          <p:cNvGrpSpPr/>
          <p:nvPr/>
        </p:nvGrpSpPr>
        <p:grpSpPr>
          <a:xfrm>
            <a:off x="4024612" y="1558938"/>
            <a:ext cx="4200525" cy="4340225"/>
            <a:chOff x="3784772" y="1466920"/>
            <a:chExt cx="4200525" cy="4340225"/>
          </a:xfrm>
        </p:grpSpPr>
        <p:sp>
          <p:nvSpPr>
            <p:cNvPr id="29" name="Freeform 14"/>
            <p:cNvSpPr>
              <a:spLocks noChangeAspect="1"/>
            </p:cNvSpPr>
            <p:nvPr/>
          </p:nvSpPr>
          <p:spPr bwMode="auto">
            <a:xfrm>
              <a:off x="5091284" y="2933770"/>
              <a:ext cx="1590675" cy="1398588"/>
            </a:xfrm>
            <a:prstGeom prst="hexagon">
              <a:avLst/>
            </a:prstGeom>
            <a:solidFill>
              <a:schemeClr val="bg1"/>
            </a:solidFill>
            <a:ln w="12700">
              <a:solidFill>
                <a:schemeClr val="accent3"/>
              </a:solidFill>
              <a:round/>
              <a:headEnd/>
              <a:tailEnd/>
            </a:ln>
          </p:spPr>
          <p:txBody>
            <a:bodyPr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indent="0" algn="ctr" eaLnBrk="1" hangingPunct="1">
                <a:spcBef>
                  <a:spcPct val="50000"/>
                </a:spcBef>
                <a:buNone/>
              </a:pPr>
              <a:r>
                <a:rPr lang="en-US" altLang="en-US" sz="1800" dirty="0">
                  <a:latin typeface="+mn-lt"/>
                </a:rPr>
                <a:t>Affliction's flower</a:t>
              </a:r>
            </a:p>
          </p:txBody>
        </p:sp>
        <p:sp>
          <p:nvSpPr>
            <p:cNvPr id="30" name="Freeform 14"/>
            <p:cNvSpPr>
              <a:spLocks noChangeAspect="1"/>
            </p:cNvSpPr>
            <p:nvPr/>
          </p:nvSpPr>
          <p:spPr bwMode="auto">
            <a:xfrm>
              <a:off x="5091284" y="4408558"/>
              <a:ext cx="1590675" cy="1398587"/>
            </a:xfrm>
            <a:prstGeom prst="hexagon">
              <a:avLst/>
            </a:prstGeom>
            <a:solidFill>
              <a:schemeClr val="accent3"/>
            </a:solidFill>
            <a:ln w="12700" cap="flat" cmpd="sng" algn="ctr">
              <a:noFill/>
              <a:prstDash val="solid"/>
              <a:round/>
              <a:headEnd type="none" w="med" len="med"/>
              <a:tailEnd type="none" w="med" len="med"/>
            </a:ln>
          </p:spPr>
          <p:txBody>
            <a:bodyPr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en-US" altLang="en-US" sz="1800" dirty="0">
                  <a:solidFill>
                    <a:schemeClr val="bg1"/>
                  </a:solidFill>
                  <a:latin typeface="+mn-lt"/>
                </a:rPr>
                <a:t>4</a:t>
              </a:r>
            </a:p>
            <a:p>
              <a:pPr marL="0" indent="0" algn="ctr">
                <a:buNone/>
              </a:pPr>
              <a:r>
                <a:rPr lang="en-US" altLang="en-US" sz="1600" dirty="0">
                  <a:solidFill>
                    <a:schemeClr val="bg1"/>
                  </a:solidFill>
                  <a:latin typeface="+mn-lt"/>
                </a:rPr>
                <a:t>More lonely</a:t>
              </a:r>
            </a:p>
          </p:txBody>
        </p:sp>
        <p:sp>
          <p:nvSpPr>
            <p:cNvPr id="31" name="Freeform 14"/>
            <p:cNvSpPr>
              <a:spLocks noChangeAspect="1"/>
            </p:cNvSpPr>
            <p:nvPr/>
          </p:nvSpPr>
          <p:spPr bwMode="auto">
            <a:xfrm>
              <a:off x="5091284" y="1466920"/>
              <a:ext cx="1590675" cy="1398588"/>
            </a:xfrm>
            <a:prstGeom prst="hexagon">
              <a:avLst/>
            </a:prstGeom>
            <a:solidFill>
              <a:schemeClr val="accent3"/>
            </a:solidFill>
            <a:ln w="12700" cap="flat" cmpd="sng" algn="ctr">
              <a:noFill/>
              <a:prstDash val="solid"/>
              <a:round/>
              <a:headEnd type="none" w="med" len="med"/>
              <a:tailEnd type="none" w="med" len="med"/>
            </a:ln>
          </p:spPr>
          <p:txBody>
            <a:bodyPr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marL="0" indent="0" algn="ctr">
                <a:buNone/>
              </a:pPr>
              <a:r>
                <a:rPr lang="en-US" altLang="en-US" sz="1800" dirty="0">
                  <a:solidFill>
                    <a:schemeClr val="bg1"/>
                  </a:solidFill>
                  <a:latin typeface="+mn-lt"/>
                </a:rPr>
                <a:t>1</a:t>
              </a:r>
            </a:p>
            <a:p>
              <a:pPr marL="0" indent="0" algn="ctr">
                <a:buNone/>
              </a:pPr>
              <a:r>
                <a:rPr lang="en-US" altLang="en-US" sz="1600" dirty="0">
                  <a:solidFill>
                    <a:schemeClr val="bg1"/>
                  </a:solidFill>
                  <a:latin typeface="+mn-lt"/>
                </a:rPr>
                <a:t>Less mobile</a:t>
              </a:r>
            </a:p>
          </p:txBody>
        </p:sp>
        <p:sp>
          <p:nvSpPr>
            <p:cNvPr id="32" name="Freeform 14"/>
            <p:cNvSpPr>
              <a:spLocks noChangeAspect="1"/>
            </p:cNvSpPr>
            <p:nvPr/>
          </p:nvSpPr>
          <p:spPr bwMode="auto">
            <a:xfrm>
              <a:off x="6393034" y="2200345"/>
              <a:ext cx="1592263" cy="1398587"/>
            </a:xfrm>
            <a:prstGeom prst="hexagon">
              <a:avLst/>
            </a:prstGeom>
            <a:solidFill>
              <a:schemeClr val="accent3"/>
            </a:solidFill>
            <a:ln w="12700" cap="flat" cmpd="sng" algn="ctr">
              <a:noFill/>
              <a:prstDash val="solid"/>
              <a:round/>
              <a:headEnd type="none" w="med" len="med"/>
              <a:tailEnd type="none" w="med" len="med"/>
            </a:ln>
          </p:spPr>
          <p:txBody>
            <a:bodyPr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en-US" altLang="en-US" sz="1800" dirty="0">
                  <a:solidFill>
                    <a:schemeClr val="bg1"/>
                  </a:solidFill>
                  <a:latin typeface="+mn-lt"/>
                </a:rPr>
                <a:t>2</a:t>
              </a:r>
            </a:p>
            <a:p>
              <a:pPr marL="0" indent="0" algn="ctr">
                <a:buNone/>
              </a:pPr>
              <a:r>
                <a:rPr lang="en-US" altLang="en-US" sz="1600" dirty="0">
                  <a:solidFill>
                    <a:schemeClr val="bg1"/>
                  </a:solidFill>
                  <a:latin typeface="+mn-lt"/>
                </a:rPr>
                <a:t>Lack of fun </a:t>
              </a:r>
            </a:p>
          </p:txBody>
        </p:sp>
        <p:sp>
          <p:nvSpPr>
            <p:cNvPr id="33" name="Freeform 14"/>
            <p:cNvSpPr>
              <a:spLocks noChangeAspect="1"/>
            </p:cNvSpPr>
            <p:nvPr/>
          </p:nvSpPr>
          <p:spPr bwMode="auto">
            <a:xfrm>
              <a:off x="6393034" y="3662433"/>
              <a:ext cx="1592263" cy="1398588"/>
            </a:xfrm>
            <a:prstGeom prst="hexagon">
              <a:avLst/>
            </a:prstGeom>
            <a:solidFill>
              <a:schemeClr val="accent3"/>
            </a:solidFill>
            <a:ln w="12700" cap="flat" cmpd="sng" algn="ctr">
              <a:noFill/>
              <a:prstDash val="solid"/>
              <a:round/>
              <a:headEnd type="none" w="med" len="med"/>
              <a:tailEnd type="none" w="med" len="med"/>
            </a:ln>
          </p:spPr>
          <p:txBody>
            <a:bodyPr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en-US" altLang="en-US" sz="1800" dirty="0">
                  <a:solidFill>
                    <a:schemeClr val="bg1"/>
                  </a:solidFill>
                  <a:latin typeface="+mn-lt"/>
                </a:rPr>
                <a:t>3</a:t>
              </a:r>
            </a:p>
            <a:p>
              <a:pPr marL="0" indent="0" algn="ctr">
                <a:buNone/>
              </a:pPr>
              <a:r>
                <a:rPr lang="en-US" altLang="en-US" sz="1600" dirty="0">
                  <a:solidFill>
                    <a:schemeClr val="bg1"/>
                  </a:solidFill>
                  <a:latin typeface="+mn-lt"/>
                </a:rPr>
                <a:t>Hard to get groceries</a:t>
              </a:r>
            </a:p>
          </p:txBody>
        </p:sp>
        <p:sp>
          <p:nvSpPr>
            <p:cNvPr id="34" name="Freeform 14"/>
            <p:cNvSpPr>
              <a:spLocks noChangeAspect="1"/>
            </p:cNvSpPr>
            <p:nvPr/>
          </p:nvSpPr>
          <p:spPr bwMode="auto">
            <a:xfrm>
              <a:off x="3784772" y="2200345"/>
              <a:ext cx="1590675" cy="1398588"/>
            </a:xfrm>
            <a:prstGeom prst="hexagon">
              <a:avLst/>
            </a:prstGeom>
            <a:solidFill>
              <a:schemeClr val="accent3"/>
            </a:solidFill>
            <a:ln w="12700" cap="flat" cmpd="sng" algn="ctr">
              <a:noFill/>
              <a:prstDash val="solid"/>
              <a:round/>
              <a:headEnd type="none" w="med" len="med"/>
              <a:tailEnd type="none" w="med" len="med"/>
            </a:ln>
          </p:spPr>
          <p:txBody>
            <a:bodyPr lIns="0" tIns="0" rIns="0" bIns="0" anchor="ctr"/>
            <a:lstStyle/>
            <a:p>
              <a:pPr algn="ctr" eaLnBrk="0" hangingPunct="0"/>
              <a:r>
                <a:rPr lang="en-US" altLang="en-US" dirty="0">
                  <a:solidFill>
                    <a:schemeClr val="bg1"/>
                  </a:solidFill>
                  <a:latin typeface="+mn-lt"/>
                  <a:cs typeface="Arial" charset="0"/>
                </a:rPr>
                <a:t>6</a:t>
              </a:r>
            </a:p>
            <a:p>
              <a:pPr marL="0" indent="0" algn="ctr">
                <a:buNone/>
              </a:pPr>
              <a:r>
                <a:rPr lang="en-US" altLang="en-US" sz="1600" dirty="0">
                  <a:solidFill>
                    <a:schemeClr val="bg1"/>
                  </a:solidFill>
                  <a:latin typeface="+mn-lt"/>
                  <a:cs typeface="Arial" charset="0"/>
                </a:rPr>
                <a:t>More time at home</a:t>
              </a:r>
            </a:p>
          </p:txBody>
        </p:sp>
        <p:sp>
          <p:nvSpPr>
            <p:cNvPr id="35" name="Freeform 14"/>
            <p:cNvSpPr>
              <a:spLocks noChangeAspect="1"/>
            </p:cNvSpPr>
            <p:nvPr/>
          </p:nvSpPr>
          <p:spPr bwMode="auto">
            <a:xfrm>
              <a:off x="3784772" y="3662433"/>
              <a:ext cx="1590675" cy="1398587"/>
            </a:xfrm>
            <a:prstGeom prst="hexagon">
              <a:avLst/>
            </a:prstGeom>
            <a:solidFill>
              <a:schemeClr val="accent3"/>
            </a:solidFill>
            <a:ln w="12700" cap="flat" cmpd="sng" algn="ctr">
              <a:noFill/>
              <a:prstDash val="solid"/>
              <a:round/>
              <a:headEnd type="none" w="med" len="med"/>
              <a:tailEnd type="none" w="med" len="med"/>
            </a:ln>
          </p:spPr>
          <p:txBody>
            <a:bodyPr lIns="0" tIns="0" rIns="0" bIns="0" anchor="ctr"/>
            <a:lstStyle>
              <a:lvl1pPr eaLnBrk="0" hangingPunct="0">
                <a:defRPr sz="2000">
                  <a:solidFill>
                    <a:schemeClr val="tx1"/>
                  </a:solidFill>
                  <a:latin typeface="Arial" charset="0"/>
                  <a:cs typeface="Arial" charset="0"/>
                </a:defRPr>
              </a:lvl1pPr>
              <a:lvl2pPr marL="742950" indent="-285750" eaLnBrk="0" hangingPunct="0">
                <a:defRPr sz="2000">
                  <a:solidFill>
                    <a:schemeClr val="tx1"/>
                  </a:solidFill>
                  <a:latin typeface="Arial" charset="0"/>
                  <a:cs typeface="Arial" charset="0"/>
                </a:defRPr>
              </a:lvl2pPr>
              <a:lvl3pPr marL="1143000" indent="-228600" eaLnBrk="0" hangingPunct="0">
                <a:defRPr sz="2000">
                  <a:solidFill>
                    <a:schemeClr val="tx1"/>
                  </a:solidFill>
                  <a:latin typeface="Arial" charset="0"/>
                  <a:cs typeface="Arial" charset="0"/>
                </a:defRPr>
              </a:lvl3pPr>
              <a:lvl4pPr marL="1600200" indent="-228600" eaLnBrk="0" hangingPunct="0">
                <a:defRPr sz="2000">
                  <a:solidFill>
                    <a:schemeClr val="tx1"/>
                  </a:solidFill>
                  <a:latin typeface="Arial" charset="0"/>
                  <a:cs typeface="Arial" charset="0"/>
                </a:defRPr>
              </a:lvl4pPr>
              <a:lvl5pPr marL="2057400" indent="-228600" eaLnBrk="0" hangingPunct="0">
                <a:defRPr sz="2000">
                  <a:solidFill>
                    <a:schemeClr val="tx1"/>
                  </a:solidFill>
                  <a:latin typeface="Arial" charset="0"/>
                  <a:cs typeface="Arial" charset="0"/>
                </a:defRPr>
              </a:lvl5pPr>
              <a:lvl6pPr marL="2514600" indent="-228600" eaLnBrk="0" fontAlgn="base" hangingPunct="0">
                <a:spcBef>
                  <a:spcPct val="0"/>
                </a:spcBef>
                <a:spcAft>
                  <a:spcPct val="0"/>
                </a:spcAft>
                <a:defRPr sz="2000">
                  <a:solidFill>
                    <a:schemeClr val="tx1"/>
                  </a:solidFill>
                  <a:latin typeface="Arial" charset="0"/>
                  <a:cs typeface="Arial" charset="0"/>
                </a:defRPr>
              </a:lvl6pPr>
              <a:lvl7pPr marL="2971800" indent="-228600" eaLnBrk="0" fontAlgn="base" hangingPunct="0">
                <a:spcBef>
                  <a:spcPct val="0"/>
                </a:spcBef>
                <a:spcAft>
                  <a:spcPct val="0"/>
                </a:spcAft>
                <a:defRPr sz="2000">
                  <a:solidFill>
                    <a:schemeClr val="tx1"/>
                  </a:solidFill>
                  <a:latin typeface="Arial" charset="0"/>
                  <a:cs typeface="Arial" charset="0"/>
                </a:defRPr>
              </a:lvl7pPr>
              <a:lvl8pPr marL="3429000" indent="-228600" eaLnBrk="0" fontAlgn="base" hangingPunct="0">
                <a:spcBef>
                  <a:spcPct val="0"/>
                </a:spcBef>
                <a:spcAft>
                  <a:spcPct val="0"/>
                </a:spcAft>
                <a:defRPr sz="2000">
                  <a:solidFill>
                    <a:schemeClr val="tx1"/>
                  </a:solidFill>
                  <a:latin typeface="Arial" charset="0"/>
                  <a:cs typeface="Arial" charset="0"/>
                </a:defRPr>
              </a:lvl8pPr>
              <a:lvl9pPr marL="3886200" indent="-228600" eaLnBrk="0" fontAlgn="base" hangingPunct="0">
                <a:spcBef>
                  <a:spcPct val="0"/>
                </a:spcBef>
                <a:spcAft>
                  <a:spcPct val="0"/>
                </a:spcAft>
                <a:defRPr sz="2000">
                  <a:solidFill>
                    <a:schemeClr val="tx1"/>
                  </a:solidFill>
                  <a:latin typeface="Arial" charset="0"/>
                  <a:cs typeface="Arial" charset="0"/>
                </a:defRPr>
              </a:lvl9pPr>
            </a:lstStyle>
            <a:p>
              <a:pPr algn="ctr"/>
              <a:r>
                <a:rPr lang="en-US" altLang="en-US" sz="1800" dirty="0">
                  <a:solidFill>
                    <a:schemeClr val="bg1"/>
                  </a:solidFill>
                  <a:latin typeface="+mn-lt"/>
                </a:rPr>
                <a:t>5</a:t>
              </a:r>
            </a:p>
            <a:p>
              <a:pPr marL="0" indent="0" algn="ctr">
                <a:buNone/>
              </a:pPr>
              <a:r>
                <a:rPr lang="en-US" altLang="en-US" sz="1600" dirty="0">
                  <a:solidFill>
                    <a:schemeClr val="bg1"/>
                  </a:solidFill>
                  <a:latin typeface="+mn-lt"/>
                </a:rPr>
                <a:t>Worries</a:t>
              </a:r>
            </a:p>
          </p:txBody>
        </p:sp>
      </p:grpSp>
      <p:sp>
        <p:nvSpPr>
          <p:cNvPr id="51" name="TextBox 50"/>
          <p:cNvSpPr txBox="1"/>
          <p:nvPr/>
        </p:nvSpPr>
        <p:spPr>
          <a:xfrm>
            <a:off x="8744534" y="1769677"/>
            <a:ext cx="2965661" cy="1169551"/>
          </a:xfrm>
          <a:prstGeom prst="rect">
            <a:avLst/>
          </a:prstGeom>
          <a:noFill/>
        </p:spPr>
        <p:txBody>
          <a:bodyPr wrap="square" rtlCol="0">
            <a:spAutoFit/>
          </a:bodyPr>
          <a:lstStyle>
            <a:defPPr>
              <a:defRPr lang="en-GB"/>
            </a:defPPr>
            <a:lvl1pPr marL="166688" indent="-166688" eaLnBrk="0" hangingPunct="0">
              <a:spcBef>
                <a:spcPts val="0"/>
              </a:spcBef>
              <a:buClr>
                <a:schemeClr val="tx1">
                  <a:lumMod val="75000"/>
                </a:schemeClr>
              </a:buClr>
              <a:buFont typeface="Arial" panose="020B0604020202020204" pitchFamily="34" charset="0"/>
              <a:buChar char="›"/>
              <a:defRPr sz="1400">
                <a:solidFill>
                  <a:srgbClr val="58585A"/>
                </a:solidFill>
              </a:defRPr>
            </a:lvl1pPr>
          </a:lstStyle>
          <a:p>
            <a:pPr marL="117475" indent="-117475">
              <a:buClr>
                <a:schemeClr val="tx1"/>
              </a:buClr>
              <a:buFont typeface="Arial" panose="020B0604020202020204" pitchFamily="34" charset="0"/>
              <a:buChar char="•"/>
            </a:pPr>
            <a:r>
              <a:rPr lang="en-US" dirty="0">
                <a:solidFill>
                  <a:schemeClr val="tx1"/>
                </a:solidFill>
                <a:latin typeface="+mn-lt"/>
              </a:rPr>
              <a:t>Half fear of not get so mobile getting older</a:t>
            </a:r>
          </a:p>
          <a:p>
            <a:pPr marL="0" indent="0">
              <a:buClr>
                <a:schemeClr val="tx1"/>
              </a:buClr>
              <a:buNone/>
            </a:pPr>
            <a:r>
              <a:rPr lang="en-US" b="1" dirty="0">
                <a:solidFill>
                  <a:schemeClr val="tx1"/>
                </a:solidFill>
                <a:latin typeface="+mn-lt"/>
              </a:rPr>
              <a:t>Due to crisis --------------------------</a:t>
            </a:r>
          </a:p>
          <a:p>
            <a:pPr marL="117475" indent="-117475">
              <a:buClr>
                <a:schemeClr val="tx1"/>
              </a:buClr>
              <a:buFont typeface="Arial" panose="020B0604020202020204" pitchFamily="34" charset="0"/>
              <a:buChar char="•"/>
            </a:pPr>
            <a:r>
              <a:rPr lang="en-US" dirty="0">
                <a:solidFill>
                  <a:schemeClr val="tx1"/>
                </a:solidFill>
                <a:latin typeface="+mn-lt"/>
              </a:rPr>
              <a:t>Less usage of all current transport modes – inclusive walking </a:t>
            </a:r>
          </a:p>
        </p:txBody>
      </p:sp>
      <p:sp>
        <p:nvSpPr>
          <p:cNvPr id="68" name="Right Bracket 67">
            <a:extLst>
              <a:ext uri="{FF2B5EF4-FFF2-40B4-BE49-F238E27FC236}">
                <a16:creationId xmlns:a16="http://schemas.microsoft.com/office/drawing/2014/main" id="{4B5C8FC1-5E8B-4C28-B3EF-7746E0EA4695}"/>
              </a:ext>
            </a:extLst>
          </p:cNvPr>
          <p:cNvSpPr/>
          <p:nvPr/>
        </p:nvSpPr>
        <p:spPr bwMode="auto">
          <a:xfrm flipH="1">
            <a:off x="8746915" y="1841625"/>
            <a:ext cx="148548" cy="1025654"/>
          </a:xfrm>
          <a:prstGeom prst="rightBracket">
            <a:avLst>
              <a:gd name="adj" fmla="val 0"/>
            </a:avLst>
          </a:prstGeom>
          <a:noFill/>
          <a:ln w="12700" cap="flat" cmpd="sng" algn="ctr">
            <a:solidFill>
              <a:schemeClr val="tx1"/>
            </a:solidFill>
            <a:prstDash val="solid"/>
            <a:round/>
            <a:headEnd type="none" w="med" len="med"/>
            <a:tailEnd type="none"/>
          </a:ln>
          <a:effectLst/>
        </p:spPr>
        <p:txBody>
          <a:bodyPr rtlCol="0" anchor="ctr"/>
          <a:lstStyle/>
          <a:p>
            <a:pPr marL="0" indent="0" algn="ctr">
              <a:buNone/>
            </a:pPr>
            <a:endParaRPr lang="en-US">
              <a:latin typeface="+mn-lt"/>
            </a:endParaRPr>
          </a:p>
        </p:txBody>
      </p:sp>
      <p:sp>
        <p:nvSpPr>
          <p:cNvPr id="42" name="TextBox 41"/>
          <p:cNvSpPr txBox="1"/>
          <p:nvPr/>
        </p:nvSpPr>
        <p:spPr>
          <a:xfrm>
            <a:off x="8744534" y="2955048"/>
            <a:ext cx="2968042" cy="1815882"/>
          </a:xfrm>
          <a:prstGeom prst="rect">
            <a:avLst/>
          </a:prstGeom>
          <a:noFill/>
        </p:spPr>
        <p:txBody>
          <a:bodyPr wrap="square" rtlCol="0">
            <a:spAutoFit/>
          </a:bodyPr>
          <a:lstStyle>
            <a:defPPr>
              <a:defRPr lang="en-GB"/>
            </a:defPPr>
            <a:lvl1pPr marL="166688" indent="-166688" eaLnBrk="0" hangingPunct="0">
              <a:spcBef>
                <a:spcPts val="0"/>
              </a:spcBef>
              <a:buClr>
                <a:schemeClr val="tx1">
                  <a:lumMod val="75000"/>
                </a:schemeClr>
              </a:buClr>
              <a:buFont typeface="Arial" panose="020B0604020202020204" pitchFamily="34" charset="0"/>
              <a:buChar char="›"/>
              <a:defRPr sz="1400">
                <a:solidFill>
                  <a:srgbClr val="58585A"/>
                </a:solidFill>
              </a:defRPr>
            </a:lvl1pPr>
          </a:lstStyle>
          <a:p>
            <a:pPr marL="117475" indent="-117475">
              <a:buClr>
                <a:schemeClr val="tx1"/>
              </a:buClr>
              <a:buFont typeface="Arial" panose="020B0604020202020204" pitchFamily="34" charset="0"/>
              <a:buChar char="•"/>
            </a:pPr>
            <a:r>
              <a:rPr lang="en-US" dirty="0">
                <a:solidFill>
                  <a:schemeClr val="tx1"/>
                </a:solidFill>
                <a:latin typeface="+mn-lt"/>
              </a:rPr>
              <a:t>9 in 10 agree that retirement </a:t>
            </a:r>
            <a:br>
              <a:rPr lang="en-US" dirty="0">
                <a:solidFill>
                  <a:schemeClr val="tx1"/>
                </a:solidFill>
                <a:latin typeface="+mn-lt"/>
              </a:rPr>
            </a:br>
            <a:r>
              <a:rPr lang="en-US" dirty="0">
                <a:solidFill>
                  <a:schemeClr val="tx1"/>
                </a:solidFill>
                <a:latin typeface="+mn-lt"/>
              </a:rPr>
              <a:t>for them is spending most of </a:t>
            </a:r>
            <a:br>
              <a:rPr lang="en-US" dirty="0">
                <a:solidFill>
                  <a:schemeClr val="tx1"/>
                </a:solidFill>
                <a:latin typeface="+mn-lt"/>
              </a:rPr>
            </a:br>
            <a:r>
              <a:rPr lang="en-US" dirty="0">
                <a:solidFill>
                  <a:schemeClr val="tx1"/>
                </a:solidFill>
                <a:latin typeface="+mn-lt"/>
              </a:rPr>
              <a:t>their time on hobbies and other fun things</a:t>
            </a:r>
          </a:p>
          <a:p>
            <a:pPr marL="0" indent="0">
              <a:buClr>
                <a:schemeClr val="tx1"/>
              </a:buClr>
              <a:buNone/>
            </a:pPr>
            <a:r>
              <a:rPr lang="en-US" b="1" dirty="0">
                <a:solidFill>
                  <a:schemeClr val="tx1"/>
                </a:solidFill>
                <a:latin typeface="+mn-lt"/>
              </a:rPr>
              <a:t>Due to crisis --------------------------</a:t>
            </a:r>
          </a:p>
          <a:p>
            <a:pPr marL="117475" indent="-117475">
              <a:buClr>
                <a:schemeClr val="tx1"/>
              </a:buClr>
              <a:buFont typeface="Arial" panose="020B0604020202020204" pitchFamily="34" charset="0"/>
              <a:buChar char="•"/>
            </a:pPr>
            <a:r>
              <a:rPr lang="en-US" dirty="0">
                <a:solidFill>
                  <a:schemeClr val="tx1"/>
                </a:solidFill>
                <a:latin typeface="+mn-lt"/>
              </a:rPr>
              <a:t>For example, 63% say crisis has had large impact on limiting their restaurant visits</a:t>
            </a:r>
          </a:p>
        </p:txBody>
      </p:sp>
      <p:sp>
        <p:nvSpPr>
          <p:cNvPr id="67" name="Right Bracket 66">
            <a:extLst>
              <a:ext uri="{FF2B5EF4-FFF2-40B4-BE49-F238E27FC236}">
                <a16:creationId xmlns:a16="http://schemas.microsoft.com/office/drawing/2014/main" id="{1CBD03E4-820F-468D-9993-441F49C50081}"/>
              </a:ext>
            </a:extLst>
          </p:cNvPr>
          <p:cNvSpPr/>
          <p:nvPr/>
        </p:nvSpPr>
        <p:spPr bwMode="auto">
          <a:xfrm flipH="1">
            <a:off x="8746915" y="3006193"/>
            <a:ext cx="148548" cy="1713593"/>
          </a:xfrm>
          <a:prstGeom prst="rightBracket">
            <a:avLst>
              <a:gd name="adj" fmla="val 0"/>
            </a:avLst>
          </a:prstGeom>
          <a:noFill/>
          <a:ln w="12700" cap="flat" cmpd="sng" algn="ctr">
            <a:solidFill>
              <a:schemeClr val="tx1"/>
            </a:solidFill>
            <a:prstDash val="solid"/>
            <a:round/>
            <a:headEnd type="none" w="med" len="med"/>
            <a:tailEnd type="none"/>
          </a:ln>
          <a:effectLst/>
        </p:spPr>
        <p:txBody>
          <a:bodyPr rtlCol="0" anchor="ctr"/>
          <a:lstStyle/>
          <a:p>
            <a:pPr marL="0" indent="0" algn="ctr">
              <a:buNone/>
            </a:pPr>
            <a:endParaRPr lang="en-US">
              <a:latin typeface="+mn-lt"/>
            </a:endParaRPr>
          </a:p>
        </p:txBody>
      </p:sp>
      <p:sp>
        <p:nvSpPr>
          <p:cNvPr id="98" name="TextBox 97"/>
          <p:cNvSpPr txBox="1"/>
          <p:nvPr/>
        </p:nvSpPr>
        <p:spPr>
          <a:xfrm>
            <a:off x="8744534" y="4786749"/>
            <a:ext cx="2965661" cy="1384995"/>
          </a:xfrm>
          <a:prstGeom prst="rect">
            <a:avLst/>
          </a:prstGeom>
          <a:noFill/>
        </p:spPr>
        <p:txBody>
          <a:bodyPr wrap="square" rtlCol="0">
            <a:spAutoFit/>
          </a:bodyPr>
          <a:lstStyle>
            <a:defPPr>
              <a:defRPr lang="en-GB"/>
            </a:defPPr>
            <a:lvl1pPr marL="166688" indent="-166688" eaLnBrk="0" hangingPunct="0">
              <a:spcBef>
                <a:spcPts val="0"/>
              </a:spcBef>
              <a:buClr>
                <a:schemeClr val="tx1">
                  <a:lumMod val="75000"/>
                </a:schemeClr>
              </a:buClr>
              <a:buFont typeface="Arial" panose="020B0604020202020204" pitchFamily="34" charset="0"/>
              <a:buChar char="›"/>
              <a:defRPr sz="1400">
                <a:solidFill>
                  <a:srgbClr val="58585A"/>
                </a:solidFill>
              </a:defRPr>
            </a:lvl1pPr>
          </a:lstStyle>
          <a:p>
            <a:pPr marL="117475" indent="-117475">
              <a:buClr>
                <a:schemeClr val="tx1"/>
              </a:buClr>
              <a:buFont typeface="Arial" panose="020B0604020202020204" pitchFamily="34" charset="0"/>
              <a:buChar char="•"/>
            </a:pPr>
            <a:r>
              <a:rPr lang="en-US" dirty="0">
                <a:solidFill>
                  <a:schemeClr val="tx1"/>
                </a:solidFill>
                <a:latin typeface="+mn-lt"/>
              </a:rPr>
              <a:t>Half think buying groceries is such heavy work and boring, so they won't do that when they get older</a:t>
            </a:r>
          </a:p>
          <a:p>
            <a:pPr marL="0" indent="0">
              <a:buClr>
                <a:schemeClr val="tx1"/>
              </a:buClr>
              <a:buNone/>
            </a:pPr>
            <a:r>
              <a:rPr lang="en-US" b="1" dirty="0">
                <a:solidFill>
                  <a:schemeClr val="tx1"/>
                </a:solidFill>
                <a:latin typeface="+mn-lt"/>
              </a:rPr>
              <a:t>Due to crisis --------------------------</a:t>
            </a:r>
          </a:p>
          <a:p>
            <a:pPr marL="117475" indent="-117475">
              <a:buClr>
                <a:schemeClr val="tx1"/>
              </a:buClr>
              <a:buFont typeface="Arial" panose="020B0604020202020204" pitchFamily="34" charset="0"/>
              <a:buChar char="•"/>
            </a:pPr>
            <a:r>
              <a:rPr lang="en-US" dirty="0">
                <a:solidFill>
                  <a:schemeClr val="tx1"/>
                </a:solidFill>
                <a:latin typeface="+mn-lt"/>
              </a:rPr>
              <a:t>Half say crisis has had high impact on getting groceries</a:t>
            </a:r>
          </a:p>
        </p:txBody>
      </p:sp>
      <p:sp>
        <p:nvSpPr>
          <p:cNvPr id="66" name="Right Bracket 65">
            <a:extLst>
              <a:ext uri="{FF2B5EF4-FFF2-40B4-BE49-F238E27FC236}">
                <a16:creationId xmlns:a16="http://schemas.microsoft.com/office/drawing/2014/main" id="{1DF9EF43-B95E-4607-ADAF-F10B8AE66D1D}"/>
              </a:ext>
            </a:extLst>
          </p:cNvPr>
          <p:cNvSpPr/>
          <p:nvPr/>
        </p:nvSpPr>
        <p:spPr bwMode="auto">
          <a:xfrm flipH="1">
            <a:off x="8746915" y="4815116"/>
            <a:ext cx="148548" cy="1328260"/>
          </a:xfrm>
          <a:prstGeom prst="rightBracket">
            <a:avLst>
              <a:gd name="adj" fmla="val 0"/>
            </a:avLst>
          </a:prstGeom>
          <a:noFill/>
          <a:ln w="12700" cap="flat" cmpd="sng" algn="ctr">
            <a:solidFill>
              <a:schemeClr val="tx1"/>
            </a:solidFill>
            <a:prstDash val="solid"/>
            <a:round/>
            <a:headEnd type="none" w="med" len="med"/>
            <a:tailEnd type="none"/>
          </a:ln>
          <a:effectLst/>
        </p:spPr>
        <p:txBody>
          <a:bodyPr rtlCol="0" anchor="ctr"/>
          <a:lstStyle/>
          <a:p>
            <a:pPr marL="0" indent="0" algn="ctr">
              <a:buNone/>
            </a:pPr>
            <a:endParaRPr lang="en-US">
              <a:latin typeface="+mn-lt"/>
            </a:endParaRPr>
          </a:p>
        </p:txBody>
      </p:sp>
      <p:sp>
        <p:nvSpPr>
          <p:cNvPr id="38" name="Rectangle 37">
            <a:extLst>
              <a:ext uri="{FF2B5EF4-FFF2-40B4-BE49-F238E27FC236}">
                <a16:creationId xmlns:a16="http://schemas.microsoft.com/office/drawing/2014/main" id="{DD119658-C023-4E85-9EAE-96F89E5A4B37}"/>
              </a:ext>
            </a:extLst>
          </p:cNvPr>
          <p:cNvSpPr/>
          <p:nvPr/>
        </p:nvSpPr>
        <p:spPr>
          <a:xfrm>
            <a:off x="5951538" y="6237288"/>
            <a:ext cx="5866389" cy="338554"/>
          </a:xfrm>
          <a:prstGeom prst="rect">
            <a:avLst/>
          </a:prstGeom>
        </p:spPr>
        <p:txBody>
          <a:bodyPr wrap="square">
            <a:spAutoFit/>
          </a:bodyPr>
          <a:lstStyle/>
          <a:p>
            <a:pPr algn="r">
              <a:buClr>
                <a:schemeClr val="tx1"/>
              </a:buClr>
            </a:pPr>
            <a:r>
              <a:rPr lang="sv-SE" sz="800" dirty="0">
                <a:solidFill>
                  <a:schemeClr val="tx2"/>
                </a:solidFill>
                <a:latin typeface="+mn-lt"/>
              </a:rPr>
              <a:t>Base: Smartphone users </a:t>
            </a:r>
            <a:r>
              <a:rPr lang="sv-SE" sz="800" dirty="0" err="1">
                <a:solidFill>
                  <a:schemeClr val="tx2"/>
                </a:solidFill>
                <a:latin typeface="+mn-lt"/>
              </a:rPr>
              <a:t>aged</a:t>
            </a:r>
            <a:r>
              <a:rPr lang="sv-SE" sz="800" dirty="0">
                <a:solidFill>
                  <a:schemeClr val="tx2"/>
                </a:solidFill>
                <a:latin typeface="+mn-lt"/>
              </a:rPr>
              <a:t> 65–74 within Brazil, China, France, Germany, India, </a:t>
            </a:r>
            <a:r>
              <a:rPr lang="en-US" sz="800" dirty="0">
                <a:solidFill>
                  <a:schemeClr val="tx2"/>
                </a:solidFill>
                <a:latin typeface="+mn-lt"/>
              </a:rPr>
              <a:t>Italy, South Korea, Spain, Sweden, UK and US</a:t>
            </a:r>
            <a:endParaRPr lang="sv-SE" sz="800" dirty="0">
              <a:solidFill>
                <a:schemeClr val="tx2"/>
              </a:solidFill>
              <a:latin typeface="+mn-lt"/>
            </a:endParaRPr>
          </a:p>
          <a:p>
            <a:pPr algn="r">
              <a:buClr>
                <a:schemeClr val="tx1"/>
              </a:buClr>
            </a:pPr>
            <a:r>
              <a:rPr lang="sv-SE" sz="800" dirty="0">
                <a:solidFill>
                  <a:schemeClr val="tx2"/>
                </a:solidFill>
                <a:latin typeface="+mn-lt"/>
              </a:rPr>
              <a:t>Source: Ericsson Consumer &amp; IndustryLab, Keeping consumer connected in a COVID-19 context (Mid-April 2020) </a:t>
            </a:r>
          </a:p>
        </p:txBody>
      </p:sp>
      <p:sp>
        <p:nvSpPr>
          <p:cNvPr id="36" name="TextBox 35">
            <a:extLst>
              <a:ext uri="{FF2B5EF4-FFF2-40B4-BE49-F238E27FC236}">
                <a16:creationId xmlns:a16="http://schemas.microsoft.com/office/drawing/2014/main" id="{91913F79-3164-4B36-AD44-57DF1921B83E}"/>
              </a:ext>
            </a:extLst>
          </p:cNvPr>
          <p:cNvSpPr txBox="1"/>
          <p:nvPr/>
        </p:nvSpPr>
        <p:spPr bwMode="auto">
          <a:xfrm>
            <a:off x="426179" y="6237288"/>
            <a:ext cx="5669822" cy="31950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buClr>
                <a:schemeClr val="tx1"/>
              </a:buClr>
            </a:pPr>
            <a:r>
              <a:rPr lang="en-US" sz="800">
                <a:solidFill>
                  <a:schemeClr val="tx2"/>
                </a:solidFill>
                <a:latin typeface="+mn-lt"/>
              </a:rPr>
              <a:t>Source: Ericsson ConsumerLab Analytical platform, Senior study, October 2019</a:t>
            </a:r>
          </a:p>
          <a:p>
            <a:pPr>
              <a:buClr>
                <a:schemeClr val="tx1"/>
              </a:buClr>
            </a:pPr>
            <a:r>
              <a:rPr lang="en-US" sz="800">
                <a:solidFill>
                  <a:schemeClr val="tx2"/>
                </a:solidFill>
                <a:latin typeface="+mn-lt"/>
              </a:rPr>
              <a:t>Base: Online population aged 65-74 years within Canada, China, Germany, Italy, Japan, Sweden. UK and US</a:t>
            </a:r>
          </a:p>
        </p:txBody>
      </p:sp>
    </p:spTree>
    <p:custDataLst>
      <p:custData r:id="rId1"/>
      <p:custData r:id="rId2"/>
      <p:tags r:id="rId3"/>
    </p:custDataLst>
    <p:extLst>
      <p:ext uri="{BB962C8B-B14F-4D97-AF65-F5344CB8AC3E}">
        <p14:creationId xmlns:p14="http://schemas.microsoft.com/office/powerpoint/2010/main" val="1039703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5EEEB-8582-45F3-9C0B-5C1C2355C780}"/>
              </a:ext>
            </a:extLst>
          </p:cNvPr>
          <p:cNvSpPr>
            <a:spLocks noGrp="1"/>
          </p:cNvSpPr>
          <p:nvPr>
            <p:ph type="title"/>
          </p:nvPr>
        </p:nvSpPr>
        <p:spPr>
          <a:xfrm>
            <a:off x="479424" y="476250"/>
            <a:ext cx="9568090" cy="1081088"/>
          </a:xfrm>
        </p:spPr>
        <p:txBody>
          <a:bodyPr/>
          <a:lstStyle/>
          <a:p>
            <a:r>
              <a:rPr lang="en-US" dirty="0"/>
              <a:t>ICT – a helping tool for seniors during crisis </a:t>
            </a:r>
            <a:br>
              <a:rPr lang="en-US" dirty="0"/>
            </a:br>
            <a:endParaRPr lang="en-US" dirty="0"/>
          </a:p>
        </p:txBody>
      </p:sp>
      <p:sp>
        <p:nvSpPr>
          <p:cNvPr id="7" name="Rectangle 6">
            <a:extLst>
              <a:ext uri="{FF2B5EF4-FFF2-40B4-BE49-F238E27FC236}">
                <a16:creationId xmlns:a16="http://schemas.microsoft.com/office/drawing/2014/main" id="{AA08CD96-0966-4668-8826-2AEB69873617}"/>
              </a:ext>
            </a:extLst>
          </p:cNvPr>
          <p:cNvSpPr>
            <a:spLocks/>
          </p:cNvSpPr>
          <p:nvPr/>
        </p:nvSpPr>
        <p:spPr bwMode="auto">
          <a:xfrm>
            <a:off x="479425" y="1844675"/>
            <a:ext cx="2592388" cy="2089150"/>
          </a:xfrm>
          <a:prstGeom prst="rect">
            <a:avLst/>
          </a:prstGeom>
          <a:solidFill>
            <a:schemeClr val="accent2"/>
          </a:soli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0" bIns="91440" numCol="1" spcCol="0" rtlCol="0" fromWordArt="0" anchor="ctr" anchorCtr="0" forceAA="0" compatLnSpc="1">
            <a:prstTxWarp prst="textNoShape">
              <a:avLst/>
            </a:prstTxWarp>
            <a:noAutofit/>
          </a:bodyPr>
          <a:lstStyle/>
          <a:p>
            <a:pPr algn="l" fontAlgn="base">
              <a:spcBef>
                <a:spcPts val="300"/>
              </a:spcBef>
              <a:spcAft>
                <a:spcPct val="0"/>
              </a:spcAft>
            </a:pPr>
            <a:r>
              <a:rPr lang="en-US" sz="2800" dirty="0">
                <a:solidFill>
                  <a:schemeClr val="bg1"/>
                </a:solidFill>
                <a:latin typeface="+mj-lt"/>
              </a:rPr>
              <a:t>9 in 10 </a:t>
            </a:r>
          </a:p>
          <a:p>
            <a:pPr algn="l" fontAlgn="base">
              <a:spcBef>
                <a:spcPts val="300"/>
              </a:spcBef>
              <a:spcAft>
                <a:spcPct val="0"/>
              </a:spcAft>
            </a:pPr>
            <a:r>
              <a:rPr lang="en-US" sz="1400" dirty="0">
                <a:solidFill>
                  <a:schemeClr val="bg1"/>
                </a:solidFill>
                <a:latin typeface="+mn-lt"/>
              </a:rPr>
              <a:t>among seniors claim that their devices and internet have helped them during coronavirus crisis in their daily life. Just somewhat lower than average</a:t>
            </a:r>
            <a:endParaRPr lang="en-US" sz="1600" dirty="0">
              <a:solidFill>
                <a:schemeClr val="bg1"/>
              </a:solidFill>
              <a:latin typeface="+mn-lt"/>
            </a:endParaRPr>
          </a:p>
        </p:txBody>
      </p:sp>
      <p:graphicFrame>
        <p:nvGraphicFramePr>
          <p:cNvPr id="9" name="Chart 8">
            <a:extLst>
              <a:ext uri="{FF2B5EF4-FFF2-40B4-BE49-F238E27FC236}">
                <a16:creationId xmlns:a16="http://schemas.microsoft.com/office/drawing/2014/main" id="{2622A4E0-50E8-4C64-BE69-3B7A245AB143}"/>
              </a:ext>
            </a:extLst>
          </p:cNvPr>
          <p:cNvGraphicFramePr/>
          <p:nvPr/>
        </p:nvGraphicFramePr>
        <p:xfrm>
          <a:off x="3359150" y="1573619"/>
          <a:ext cx="8353425" cy="477736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095F1B76-7F30-4EAD-A3C6-0499B30BC787}"/>
              </a:ext>
            </a:extLst>
          </p:cNvPr>
          <p:cNvSpPr>
            <a:spLocks/>
          </p:cNvSpPr>
          <p:nvPr/>
        </p:nvSpPr>
        <p:spPr bwMode="auto">
          <a:xfrm>
            <a:off x="479425" y="4149725"/>
            <a:ext cx="2596896" cy="2093976"/>
          </a:xfrm>
          <a:prstGeom prst="rect">
            <a:avLst/>
          </a:prstGeom>
          <a:solidFill>
            <a:schemeClr val="accent1"/>
          </a:solidFill>
          <a:ln w="12700" cap="flat" cmpd="sng" algn="ctr">
            <a:noFill/>
            <a:prstDash val="solid"/>
            <a:round/>
            <a:headEnd type="none" w="med" len="med"/>
            <a:tailEnd type="none" w="med" len="med"/>
          </a:ln>
          <a:effectLst/>
        </p:spPr>
        <p:txBody>
          <a:bodyPr rot="0" spcFirstLastPara="0" vertOverflow="overflow" horzOverflow="overflow" vert="horz" wrap="square" lIns="91440" tIns="91440" rIns="0" bIns="91440" numCol="1" spcCol="0" rtlCol="0" fromWordArt="0" anchor="ctr" anchorCtr="0" forceAA="0" compatLnSpc="1">
            <a:prstTxWarp prst="textNoShape">
              <a:avLst/>
            </a:prstTxWarp>
            <a:noAutofit/>
          </a:bodyPr>
          <a:lstStyle/>
          <a:p>
            <a:pPr algn="l" fontAlgn="base">
              <a:spcBef>
                <a:spcPts val="300"/>
              </a:spcBef>
              <a:spcAft>
                <a:spcPct val="0"/>
              </a:spcAft>
            </a:pPr>
            <a:r>
              <a:rPr lang="en-US" sz="2800" dirty="0">
                <a:solidFill>
                  <a:schemeClr val="bg1"/>
                </a:solidFill>
                <a:latin typeface="+mj-lt"/>
              </a:rPr>
              <a:t>3 in 4</a:t>
            </a:r>
          </a:p>
          <a:p>
            <a:pPr algn="l" fontAlgn="base">
              <a:spcBef>
                <a:spcPts val="300"/>
              </a:spcBef>
              <a:spcAft>
                <a:spcPct val="0"/>
              </a:spcAft>
            </a:pPr>
            <a:r>
              <a:rPr lang="en-US" sz="1400" dirty="0">
                <a:solidFill>
                  <a:schemeClr val="bg1"/>
                </a:solidFill>
                <a:latin typeface="+mn-lt"/>
              </a:rPr>
              <a:t>of seniors have been helped with having contact with </a:t>
            </a:r>
            <a:br>
              <a:rPr lang="en-US" sz="1400" dirty="0">
                <a:solidFill>
                  <a:schemeClr val="bg1"/>
                </a:solidFill>
                <a:latin typeface="+mn-lt"/>
              </a:rPr>
            </a:br>
            <a:r>
              <a:rPr lang="en-US" sz="1400" dirty="0">
                <a:solidFill>
                  <a:schemeClr val="bg1"/>
                </a:solidFill>
                <a:latin typeface="+mn-lt"/>
              </a:rPr>
              <a:t>family and friend, but also getting groceries, going shopping, exercise and some also say accessing health care</a:t>
            </a:r>
          </a:p>
        </p:txBody>
      </p:sp>
      <p:sp>
        <p:nvSpPr>
          <p:cNvPr id="4" name="Rectangle 3">
            <a:extLst>
              <a:ext uri="{FF2B5EF4-FFF2-40B4-BE49-F238E27FC236}">
                <a16:creationId xmlns:a16="http://schemas.microsoft.com/office/drawing/2014/main" id="{D0CAF338-D90B-4D2D-B918-1E1516F9FE2E}"/>
              </a:ext>
            </a:extLst>
          </p:cNvPr>
          <p:cNvSpPr/>
          <p:nvPr/>
        </p:nvSpPr>
        <p:spPr>
          <a:xfrm>
            <a:off x="3370580" y="1677363"/>
            <a:ext cx="8353425" cy="261610"/>
          </a:xfrm>
          <a:prstGeom prst="rect">
            <a:avLst/>
          </a:prstGeom>
        </p:spPr>
        <p:txBody>
          <a:bodyPr wrap="square">
            <a:spAutoFit/>
          </a:bodyPr>
          <a:lstStyle/>
          <a:p>
            <a:pPr algn="ctr" rtl="0">
              <a:defRPr sz="1260" b="0" i="0" u="none" strike="noStrike" kern="1200" spc="0" baseline="0">
                <a:solidFill>
                  <a:srgbClr val="181818"/>
                </a:solidFill>
                <a:latin typeface="+mn-lt"/>
                <a:ea typeface="+mn-ea"/>
                <a:cs typeface="+mn-cs"/>
              </a:defRPr>
            </a:pPr>
            <a:r>
              <a:rPr lang="en-US" sz="1100" b="1" kern="1200" dirty="0">
                <a:solidFill>
                  <a:srgbClr val="181818"/>
                </a:solidFill>
              </a:rPr>
              <a:t>Share who think devices and Internet have helped them a lot in at least one way in their daily life during this Coronavirus crisis</a:t>
            </a:r>
          </a:p>
        </p:txBody>
      </p:sp>
      <p:sp>
        <p:nvSpPr>
          <p:cNvPr id="10" name="TextBox 9">
            <a:extLst>
              <a:ext uri="{FF2B5EF4-FFF2-40B4-BE49-F238E27FC236}">
                <a16:creationId xmlns:a16="http://schemas.microsoft.com/office/drawing/2014/main" id="{29EB4BD3-CC2C-47E0-94F2-71669E65CA1D}"/>
              </a:ext>
            </a:extLst>
          </p:cNvPr>
          <p:cNvSpPr txBox="1"/>
          <p:nvPr/>
        </p:nvSpPr>
        <p:spPr bwMode="auto">
          <a:xfrm>
            <a:off x="426178" y="6237288"/>
            <a:ext cx="9087935" cy="31950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buClr>
                <a:schemeClr val="tx1"/>
              </a:buClr>
            </a:pPr>
            <a:r>
              <a:rPr lang="sv-SE" sz="800" dirty="0">
                <a:solidFill>
                  <a:schemeClr val="tx2"/>
                </a:solidFill>
                <a:latin typeface="+mn-lt"/>
              </a:rPr>
              <a:t>Base: Smartphone users </a:t>
            </a:r>
            <a:r>
              <a:rPr lang="sv-SE" sz="800" dirty="0" err="1">
                <a:solidFill>
                  <a:schemeClr val="tx2"/>
                </a:solidFill>
                <a:latin typeface="+mn-lt"/>
              </a:rPr>
              <a:t>aged</a:t>
            </a:r>
            <a:r>
              <a:rPr lang="sv-SE" sz="800" dirty="0">
                <a:solidFill>
                  <a:schemeClr val="tx2"/>
                </a:solidFill>
                <a:latin typeface="+mn-lt"/>
              </a:rPr>
              <a:t> 65–74 </a:t>
            </a:r>
            <a:r>
              <a:rPr lang="sv-SE" sz="800" dirty="0" err="1">
                <a:solidFill>
                  <a:schemeClr val="tx2"/>
                </a:solidFill>
                <a:latin typeface="+mn-lt"/>
              </a:rPr>
              <a:t>years</a:t>
            </a:r>
            <a:r>
              <a:rPr lang="sv-SE" sz="800" dirty="0">
                <a:solidFill>
                  <a:schemeClr val="tx2"/>
                </a:solidFill>
                <a:latin typeface="+mn-lt"/>
              </a:rPr>
              <a:t> within Brazil, China, France, Germany, India, Italy, South Korea, Spain, Sweden, UK and US</a:t>
            </a:r>
          </a:p>
          <a:p>
            <a:pPr>
              <a:buClr>
                <a:schemeClr val="tx1"/>
              </a:buClr>
            </a:pPr>
            <a:r>
              <a:rPr lang="sv-SE" sz="800" dirty="0">
                <a:solidFill>
                  <a:schemeClr val="tx2"/>
                </a:solidFill>
                <a:latin typeface="+mn-lt"/>
              </a:rPr>
              <a:t>Source: Ericsson Consumer &amp; IndustryLab, Keeping consumer connected in a COVID-19 context (Mid-April 2020) </a:t>
            </a:r>
          </a:p>
        </p:txBody>
      </p:sp>
    </p:spTree>
    <p:extLst>
      <p:ext uri="{BB962C8B-B14F-4D97-AF65-F5344CB8AC3E}">
        <p14:creationId xmlns:p14="http://schemas.microsoft.com/office/powerpoint/2010/main" val="3258571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4CA1-6F64-423E-9550-E3CC87E5D8E2}"/>
              </a:ext>
            </a:extLst>
          </p:cNvPr>
          <p:cNvSpPr>
            <a:spLocks noGrp="1"/>
          </p:cNvSpPr>
          <p:nvPr>
            <p:ph type="title"/>
          </p:nvPr>
        </p:nvSpPr>
        <p:spPr>
          <a:xfrm>
            <a:off x="479424" y="476250"/>
            <a:ext cx="10297433" cy="1081088"/>
          </a:xfrm>
        </p:spPr>
        <p:txBody>
          <a:bodyPr/>
          <a:lstStyle/>
          <a:p>
            <a:r>
              <a:rPr lang="en-US" dirty="0"/>
              <a:t>Seniors more active on their smartphones nowadays</a:t>
            </a:r>
          </a:p>
        </p:txBody>
      </p:sp>
      <p:sp>
        <p:nvSpPr>
          <p:cNvPr id="3" name="Content Placeholder 2">
            <a:extLst>
              <a:ext uri="{FF2B5EF4-FFF2-40B4-BE49-F238E27FC236}">
                <a16:creationId xmlns:a16="http://schemas.microsoft.com/office/drawing/2014/main" id="{75677C60-F6C3-4A84-9C34-F891A9EC8F6E}"/>
              </a:ext>
            </a:extLst>
          </p:cNvPr>
          <p:cNvSpPr>
            <a:spLocks noGrp="1"/>
          </p:cNvSpPr>
          <p:nvPr>
            <p:ph sz="quarter" idx="4294967295"/>
          </p:nvPr>
        </p:nvSpPr>
        <p:spPr>
          <a:xfrm>
            <a:off x="479423" y="1557338"/>
            <a:ext cx="10680700" cy="859291"/>
          </a:xfrm>
        </p:spPr>
        <p:txBody>
          <a:bodyPr/>
          <a:lstStyle/>
          <a:p>
            <a:pPr marL="228600" indent="-228600">
              <a:spcBef>
                <a:spcPts val="0"/>
              </a:spcBef>
              <a:spcAft>
                <a:spcPts val="300"/>
              </a:spcAft>
              <a:buClr>
                <a:schemeClr val="tx1"/>
              </a:buClr>
            </a:pPr>
            <a:r>
              <a:rPr lang="en-US" sz="1600" spc="0" dirty="0"/>
              <a:t>Since 2016 seniors aged 65-74 years have increased their usage of all six internet activities 2020 on their smartphone.</a:t>
            </a:r>
          </a:p>
          <a:p>
            <a:pPr marL="228600" indent="-228600">
              <a:spcBef>
                <a:spcPts val="0"/>
              </a:spcBef>
              <a:spcAft>
                <a:spcPts val="300"/>
              </a:spcAft>
              <a:buClr>
                <a:schemeClr val="tx1"/>
              </a:buClr>
            </a:pPr>
            <a:r>
              <a:rPr lang="en-US" sz="1600" spc="0" dirty="0"/>
              <a:t>In 2020 a majority now browse internet, does instant messaging, use social network, and watch short video clips daily. </a:t>
            </a:r>
          </a:p>
          <a:p>
            <a:pPr marL="228600" indent="-228600">
              <a:spcBef>
                <a:spcPts val="0"/>
              </a:spcBef>
              <a:spcAft>
                <a:spcPts val="300"/>
              </a:spcAft>
              <a:buClr>
                <a:schemeClr val="tx1"/>
              </a:buClr>
            </a:pPr>
            <a:r>
              <a:rPr lang="en-US" sz="1600" spc="0" dirty="0"/>
              <a:t>Also, 2-5 in 10 seniors say they have increased their activities on their smartphone due to the crisis</a:t>
            </a:r>
          </a:p>
        </p:txBody>
      </p:sp>
      <p:sp>
        <p:nvSpPr>
          <p:cNvPr id="8" name="Rounded Rectangle 17">
            <a:extLst>
              <a:ext uri="{FF2B5EF4-FFF2-40B4-BE49-F238E27FC236}">
                <a16:creationId xmlns:a16="http://schemas.microsoft.com/office/drawing/2014/main" id="{04C8DBB2-6BCD-44AD-8EC7-D0706D38481C}"/>
              </a:ext>
            </a:extLst>
          </p:cNvPr>
          <p:cNvSpPr>
            <a:spLocks/>
          </p:cNvSpPr>
          <p:nvPr/>
        </p:nvSpPr>
        <p:spPr bwMode="auto">
          <a:xfrm>
            <a:off x="479424" y="5917293"/>
            <a:ext cx="11233152" cy="287337"/>
          </a:xfrm>
          <a:prstGeom prst="rect">
            <a:avLst/>
          </a:prstGeom>
          <a:solidFill>
            <a:schemeClr val="tx1">
              <a:lumMod val="75000"/>
              <a:lumOff val="25000"/>
            </a:schemeClr>
          </a:solidFill>
          <a:ln w="12700" cap="flat" cmpd="sng" algn="ctr">
            <a:noFill/>
            <a:prstDash val="solid"/>
            <a:round/>
            <a:headEnd type="none" w="med" len="med"/>
            <a:tailEnd type="none" w="med" len="med"/>
          </a:ln>
          <a:effectLst/>
        </p:spPr>
        <p:txBody>
          <a:bodyPr vert="horz" wrap="none" lIns="182880" tIns="45720" rIns="182880" bIns="45720" numCol="1" rtlCol="0" anchor="ctr" anchorCtr="0" compatLnSpc="1">
            <a:prstTxWarp prst="textNoShape">
              <a:avLst/>
            </a:prstTxWarp>
          </a:bodyPr>
          <a:lstStyle/>
          <a:p>
            <a:pPr marL="0" indent="0" algn="ctr">
              <a:buNone/>
            </a:pPr>
            <a:r>
              <a:rPr lang="en-US" sz="1600" dirty="0">
                <a:solidFill>
                  <a:schemeClr val="bg1"/>
                </a:solidFill>
                <a:latin typeface="+mn-lt"/>
              </a:rPr>
              <a:t>An increase of usage of each of the six different internet activities across 8 countries between 2016 and 2020</a:t>
            </a:r>
          </a:p>
        </p:txBody>
      </p:sp>
      <p:graphicFrame>
        <p:nvGraphicFramePr>
          <p:cNvPr id="7" name="Chart 6">
            <a:extLst>
              <a:ext uri="{FF2B5EF4-FFF2-40B4-BE49-F238E27FC236}">
                <a16:creationId xmlns:a16="http://schemas.microsoft.com/office/drawing/2014/main" id="{E152074C-381A-4527-B95B-A80F8CE10C47}"/>
              </a:ext>
            </a:extLst>
          </p:cNvPr>
          <p:cNvGraphicFramePr>
            <a:graphicFrameLocks/>
          </p:cNvGraphicFramePr>
          <p:nvPr/>
        </p:nvGraphicFramePr>
        <p:xfrm>
          <a:off x="473000" y="1844675"/>
          <a:ext cx="11239576" cy="4105275"/>
        </p:xfrm>
        <a:graphic>
          <a:graphicData uri="http://schemas.openxmlformats.org/drawingml/2006/chart">
            <c:chart xmlns:c="http://schemas.openxmlformats.org/drawingml/2006/chart" xmlns:r="http://schemas.openxmlformats.org/officeDocument/2006/relationships" r:id="rId6"/>
          </a:graphicData>
        </a:graphic>
      </p:graphicFrame>
      <p:sp>
        <p:nvSpPr>
          <p:cNvPr id="4" name="Rectangle 3">
            <a:extLst>
              <a:ext uri="{FF2B5EF4-FFF2-40B4-BE49-F238E27FC236}">
                <a16:creationId xmlns:a16="http://schemas.microsoft.com/office/drawing/2014/main" id="{070F8AD0-2C33-40E8-BDA9-625195EB7687}"/>
              </a:ext>
            </a:extLst>
          </p:cNvPr>
          <p:cNvSpPr/>
          <p:nvPr/>
        </p:nvSpPr>
        <p:spPr>
          <a:xfrm>
            <a:off x="328538" y="2499926"/>
            <a:ext cx="11246000" cy="307777"/>
          </a:xfrm>
          <a:prstGeom prst="rect">
            <a:avLst/>
          </a:prstGeom>
        </p:spPr>
        <p:txBody>
          <a:bodyPr wrap="square">
            <a:spAutoFit/>
          </a:bodyPr>
          <a:lstStyle/>
          <a:p>
            <a:pPr algn="ctr" rtl="0">
              <a:defRPr sz="1400" b="0" i="0" u="none" strike="noStrike" kern="1200" spc="0" baseline="0">
                <a:solidFill>
                  <a:srgbClr val="181818"/>
                </a:solidFill>
                <a:latin typeface="+mn-lt"/>
                <a:ea typeface="+mn-ea"/>
                <a:cs typeface="+mn-cs"/>
              </a:defRPr>
            </a:pPr>
            <a:r>
              <a:rPr lang="en-US" sz="1400" b="1" kern="1200" dirty="0">
                <a:solidFill>
                  <a:srgbClr val="181818"/>
                </a:solidFill>
              </a:rPr>
              <a:t>Frequency of usage of the following internet activities on their smartphone between 2016 and during Corona crisis 2020</a:t>
            </a:r>
          </a:p>
        </p:txBody>
      </p:sp>
      <p:sp>
        <p:nvSpPr>
          <p:cNvPr id="10" name="TextBox 9">
            <a:extLst>
              <a:ext uri="{FF2B5EF4-FFF2-40B4-BE49-F238E27FC236}">
                <a16:creationId xmlns:a16="http://schemas.microsoft.com/office/drawing/2014/main" id="{D0EB24CC-8670-4DB7-A48F-4975DADBBB8D}"/>
              </a:ext>
            </a:extLst>
          </p:cNvPr>
          <p:cNvSpPr txBox="1"/>
          <p:nvPr/>
        </p:nvSpPr>
        <p:spPr bwMode="auto">
          <a:xfrm>
            <a:off x="426178" y="6237288"/>
            <a:ext cx="9087935" cy="31950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buClr>
                <a:schemeClr val="tx1"/>
              </a:buClr>
            </a:pPr>
            <a:r>
              <a:rPr lang="sv-SE" sz="800" dirty="0">
                <a:solidFill>
                  <a:schemeClr val="tx2"/>
                </a:solidFill>
                <a:latin typeface="+mn-lt"/>
              </a:rPr>
              <a:t>Source: Ericsson Consumer Lab Analytical platform. A comparison between 2016 and 2020 during Corona crisis</a:t>
            </a:r>
          </a:p>
          <a:p>
            <a:pPr>
              <a:buClr>
                <a:schemeClr val="tx1"/>
              </a:buClr>
            </a:pPr>
            <a:r>
              <a:rPr lang="sv-SE" sz="800" dirty="0">
                <a:solidFill>
                  <a:schemeClr val="tx2"/>
                </a:solidFill>
                <a:latin typeface="+mn-lt"/>
              </a:rPr>
              <a:t>Base: Population smartphone users using respectively internet service </a:t>
            </a:r>
            <a:r>
              <a:rPr lang="sv-SE" sz="800" dirty="0" err="1">
                <a:solidFill>
                  <a:schemeClr val="tx2"/>
                </a:solidFill>
                <a:latin typeface="+mn-lt"/>
              </a:rPr>
              <a:t>aged</a:t>
            </a:r>
            <a:r>
              <a:rPr lang="sv-SE" sz="800" dirty="0">
                <a:solidFill>
                  <a:schemeClr val="tx2"/>
                </a:solidFill>
                <a:latin typeface="+mn-lt"/>
              </a:rPr>
              <a:t> 65-74 years. within 8 countries (Brazil, China, India, Italy, Spain, Germany, UK, and US.)</a:t>
            </a:r>
          </a:p>
        </p:txBody>
      </p:sp>
    </p:spTree>
    <p:custDataLst>
      <p:custData r:id="rId1"/>
      <p:custData r:id="rId2"/>
      <p:tags r:id="rId3"/>
    </p:custDataLst>
    <p:extLst>
      <p:ext uri="{BB962C8B-B14F-4D97-AF65-F5344CB8AC3E}">
        <p14:creationId xmlns:p14="http://schemas.microsoft.com/office/powerpoint/2010/main" val="136413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A4059-2C90-4DEF-8BB2-FD79CEFEB17A}"/>
              </a:ext>
            </a:extLst>
          </p:cNvPr>
          <p:cNvSpPr>
            <a:spLocks noGrp="1"/>
          </p:cNvSpPr>
          <p:nvPr>
            <p:ph type="title"/>
          </p:nvPr>
        </p:nvSpPr>
        <p:spPr/>
        <p:txBody>
          <a:bodyPr/>
          <a:lstStyle/>
          <a:p>
            <a:r>
              <a:rPr lang="en-US" dirty="0"/>
              <a:t>Seniors were closing the generation gap              – but it changes due to crisis</a:t>
            </a:r>
          </a:p>
        </p:txBody>
      </p:sp>
      <p:graphicFrame>
        <p:nvGraphicFramePr>
          <p:cNvPr id="6" name="Chart 5">
            <a:extLst>
              <a:ext uri="{FF2B5EF4-FFF2-40B4-BE49-F238E27FC236}">
                <a16:creationId xmlns:a16="http://schemas.microsoft.com/office/drawing/2014/main" id="{4A77CF50-C6DF-4A01-B9B0-31B4AED68CA3}"/>
              </a:ext>
            </a:extLst>
          </p:cNvPr>
          <p:cNvGraphicFramePr/>
          <p:nvPr/>
        </p:nvGraphicFramePr>
        <p:xfrm>
          <a:off x="479424" y="2427741"/>
          <a:ext cx="8353426" cy="3635602"/>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14">
            <a:extLst>
              <a:ext uri="{FF2B5EF4-FFF2-40B4-BE49-F238E27FC236}">
                <a16:creationId xmlns:a16="http://schemas.microsoft.com/office/drawing/2014/main" id="{97F963C6-E59D-42E8-BFC4-EE20467675E1}"/>
              </a:ext>
            </a:extLst>
          </p:cNvPr>
          <p:cNvSpPr txBox="1">
            <a:spLocks/>
          </p:cNvSpPr>
          <p:nvPr/>
        </p:nvSpPr>
        <p:spPr>
          <a:xfrm>
            <a:off x="9120189" y="1844675"/>
            <a:ext cx="2592387" cy="4392613"/>
          </a:xfrm>
          <a:prstGeom prst="rect">
            <a:avLst/>
          </a:prstGeom>
          <a:solidFill>
            <a:schemeClr val="bg1"/>
          </a:solidFill>
          <a:ln>
            <a:solidFill>
              <a:schemeClr val="accent1"/>
            </a:solidFill>
          </a:ln>
        </p:spPr>
        <p:txBody>
          <a:bodyPr tIns="182880" anchor="t"/>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6858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0287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3716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marR="0" lvl="0" indent="0" defTabSz="914400" rtl="0" eaLnBrk="1" fontAlgn="base" latinLnBrk="0" hangingPunct="1">
              <a:lnSpc>
                <a:spcPct val="100000"/>
              </a:lnSpc>
              <a:spcBef>
                <a:spcPts val="1200"/>
              </a:spcBef>
              <a:spcAft>
                <a:spcPct val="0"/>
              </a:spcAft>
              <a:buClr>
                <a:srgbClr val="181818"/>
              </a:buClr>
              <a:buSzTx/>
              <a:buFont typeface="Ericsson Hilda Light" panose="00000400000000000000" pitchFamily="2" charset="0"/>
              <a:buNone/>
              <a:tabLst/>
              <a:defRPr/>
            </a:pPr>
            <a:r>
              <a:rPr kumimoji="0" lang="en-US" sz="1400" b="1" i="0" u="none" strike="noStrike" kern="1000" cap="none" spc="0" normalizeH="0" baseline="0" noProof="0" dirty="0">
                <a:ln>
                  <a:noFill/>
                </a:ln>
                <a:solidFill>
                  <a:srgbClr val="181818"/>
                </a:solidFill>
                <a:effectLst/>
                <a:uLnTx/>
                <a:uFillTx/>
                <a:ea typeface="+mn-ea"/>
                <a:cs typeface="+mn-cs"/>
              </a:rPr>
              <a:t>ICT Gap is closing </a:t>
            </a:r>
          </a:p>
          <a:p>
            <a:pPr marL="174625" indent="-174625">
              <a:spcBef>
                <a:spcPts val="1200"/>
              </a:spcBef>
              <a:buClr>
                <a:srgbClr val="181818"/>
              </a:buClr>
              <a:buFont typeface="Arial" panose="020B0604020202020204" pitchFamily="34" charset="0"/>
              <a:buChar char="•"/>
              <a:defRPr/>
            </a:pPr>
            <a:r>
              <a:rPr kumimoji="0" lang="en-US" sz="1400" b="0" i="0" u="none" strike="noStrike" kern="1000" cap="none" spc="0" normalizeH="0" baseline="0" noProof="0" dirty="0">
                <a:ln>
                  <a:noFill/>
                </a:ln>
                <a:solidFill>
                  <a:srgbClr val="181818"/>
                </a:solidFill>
                <a:effectLst/>
                <a:uLnTx/>
                <a:uFillTx/>
                <a:ea typeface="+mn-ea"/>
                <a:cs typeface="+mn-cs"/>
              </a:rPr>
              <a:t>In a comparison between 2010 and 2020 the time spent online has increased for both seniors and others. But seniors have increased </a:t>
            </a:r>
            <a:br>
              <a:rPr kumimoji="0" lang="en-US" sz="1400" b="0" i="0" u="none" strike="noStrike" kern="1000" cap="none" spc="0" normalizeH="0" baseline="0" noProof="0" dirty="0">
                <a:ln>
                  <a:noFill/>
                </a:ln>
                <a:solidFill>
                  <a:srgbClr val="181818"/>
                </a:solidFill>
                <a:effectLst/>
                <a:uLnTx/>
                <a:uFillTx/>
                <a:ea typeface="+mn-ea"/>
                <a:cs typeface="+mn-cs"/>
              </a:rPr>
            </a:br>
            <a:r>
              <a:rPr kumimoji="0" lang="en-US" sz="1400" b="0" i="0" u="none" strike="noStrike" kern="1000" cap="none" spc="0" normalizeH="0" baseline="0" noProof="0" dirty="0">
                <a:ln>
                  <a:noFill/>
                </a:ln>
                <a:solidFill>
                  <a:srgbClr val="181818"/>
                </a:solidFill>
                <a:effectLst/>
                <a:uLnTx/>
                <a:uFillTx/>
                <a:ea typeface="+mn-ea"/>
                <a:cs typeface="+mn-cs"/>
              </a:rPr>
              <a:t>it more, so the time spent online between the groups has now diminished to be around 20%-units' differences</a:t>
            </a:r>
            <a:r>
              <a:rPr lang="en-US" sz="1400" spc="0" dirty="0">
                <a:solidFill>
                  <a:srgbClr val="181818"/>
                </a:solidFill>
              </a:rPr>
              <a:t>. </a:t>
            </a:r>
          </a:p>
          <a:p>
            <a:pPr marL="174625" indent="-174625">
              <a:spcBef>
                <a:spcPts val="1200"/>
              </a:spcBef>
              <a:buClr>
                <a:srgbClr val="181818"/>
              </a:buClr>
              <a:buFont typeface="Arial" panose="020B0604020202020204" pitchFamily="34" charset="0"/>
              <a:buChar char="•"/>
              <a:defRPr/>
            </a:pPr>
            <a:r>
              <a:rPr kumimoji="0" lang="en-US" sz="1400" b="0" i="0" u="none" strike="noStrike" kern="1000" cap="none" spc="0" normalizeH="0" baseline="0" noProof="0" dirty="0">
                <a:ln>
                  <a:noFill/>
                </a:ln>
                <a:solidFill>
                  <a:srgbClr val="181818"/>
                </a:solidFill>
                <a:effectLst/>
                <a:uLnTx/>
                <a:uFillTx/>
                <a:ea typeface="+mn-ea"/>
                <a:cs typeface="+mn-cs"/>
              </a:rPr>
              <a:t>Though during the current pandemic, the relative difference is increasing (again) since mid-aged and younger have added more online time than the seniors.</a:t>
            </a:r>
          </a:p>
        </p:txBody>
      </p:sp>
      <p:sp>
        <p:nvSpPr>
          <p:cNvPr id="7" name="Rectangle 6">
            <a:extLst>
              <a:ext uri="{FF2B5EF4-FFF2-40B4-BE49-F238E27FC236}">
                <a16:creationId xmlns:a16="http://schemas.microsoft.com/office/drawing/2014/main" id="{24877FAB-F5A5-4963-BF1C-14E9ADA0BE95}"/>
              </a:ext>
            </a:extLst>
          </p:cNvPr>
          <p:cNvSpPr/>
          <p:nvPr/>
        </p:nvSpPr>
        <p:spPr>
          <a:xfrm>
            <a:off x="479425" y="1844674"/>
            <a:ext cx="8353424" cy="583067"/>
          </a:xfrm>
          <a:prstGeom prst="rect">
            <a:avLst/>
          </a:prstGeom>
        </p:spPr>
        <p:txBody>
          <a:bodyPr wrap="square">
            <a:noAutofit/>
          </a:bodyPr>
          <a:lstStyle/>
          <a:p>
            <a:pPr algn="ctr" rtl="0">
              <a:defRPr lang="en-US" sz="1440" b="0" i="0" u="none" strike="noStrike" kern="1200" spc="0" baseline="0" noProof="0">
                <a:solidFill>
                  <a:srgbClr val="181818"/>
                </a:solidFill>
                <a:latin typeface="+mn-lt"/>
                <a:ea typeface="+mn-ea"/>
                <a:cs typeface="+mn-cs"/>
              </a:defRPr>
            </a:pPr>
            <a:r>
              <a:rPr lang="en-US" sz="1200" b="1" kern="1200" dirty="0">
                <a:solidFill>
                  <a:srgbClr val="181818"/>
                </a:solidFill>
              </a:rPr>
              <a:t>Index </a:t>
            </a:r>
          </a:p>
          <a:p>
            <a:pPr algn="ctr" rtl="0">
              <a:defRPr lang="en-US" sz="1440" b="0" i="0" u="none" strike="noStrike" kern="1200" spc="0" baseline="0" noProof="0">
                <a:solidFill>
                  <a:srgbClr val="181818"/>
                </a:solidFill>
                <a:latin typeface="+mn-lt"/>
                <a:ea typeface="+mn-ea"/>
                <a:cs typeface="+mn-cs"/>
              </a:defRPr>
            </a:pPr>
            <a:r>
              <a:rPr lang="en-US" sz="1200" b="1" kern="1200" dirty="0">
                <a:solidFill>
                  <a:srgbClr val="181818"/>
                </a:solidFill>
              </a:rPr>
              <a:t>Self-reported time spent on-line among Seniors (60-69 </a:t>
            </a:r>
            <a:r>
              <a:rPr lang="en-US" sz="1200" b="1" kern="1200" dirty="0" err="1">
                <a:solidFill>
                  <a:srgbClr val="181818"/>
                </a:solidFill>
              </a:rPr>
              <a:t>y.o</a:t>
            </a:r>
            <a:r>
              <a:rPr lang="en-US" sz="1200" b="1" kern="1200" dirty="0">
                <a:solidFill>
                  <a:srgbClr val="181818"/>
                </a:solidFill>
              </a:rPr>
              <a:t>) in comparison with total population </a:t>
            </a:r>
          </a:p>
          <a:p>
            <a:pPr algn="ctr" rtl="0">
              <a:defRPr lang="en-US" sz="1440" b="0" i="0" u="none" strike="noStrike" kern="1200" spc="0" baseline="0" noProof="0">
                <a:solidFill>
                  <a:srgbClr val="181818"/>
                </a:solidFill>
                <a:latin typeface="+mn-lt"/>
                <a:ea typeface="+mn-ea"/>
                <a:cs typeface="+mn-cs"/>
              </a:defRPr>
            </a:pPr>
            <a:r>
              <a:rPr lang="en-US" sz="1200" b="1" kern="1200" dirty="0">
                <a:solidFill>
                  <a:srgbClr val="181818"/>
                </a:solidFill>
              </a:rPr>
              <a:t>(100= average among total population)</a:t>
            </a:r>
          </a:p>
        </p:txBody>
      </p:sp>
      <p:sp>
        <p:nvSpPr>
          <p:cNvPr id="8" name="TextBox 7">
            <a:extLst>
              <a:ext uri="{FF2B5EF4-FFF2-40B4-BE49-F238E27FC236}">
                <a16:creationId xmlns:a16="http://schemas.microsoft.com/office/drawing/2014/main" id="{3901BB54-20C0-4755-B377-9D016C789AFF}"/>
              </a:ext>
            </a:extLst>
          </p:cNvPr>
          <p:cNvSpPr txBox="1"/>
          <p:nvPr/>
        </p:nvSpPr>
        <p:spPr bwMode="auto">
          <a:xfrm>
            <a:off x="426178" y="6237288"/>
            <a:ext cx="9087935" cy="31950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buClr>
                <a:schemeClr val="tx1"/>
              </a:buClr>
            </a:pPr>
            <a:r>
              <a:rPr lang="sv-SE" sz="800" dirty="0">
                <a:solidFill>
                  <a:schemeClr val="tx2"/>
                </a:solidFill>
                <a:latin typeface="+mn-lt"/>
              </a:rPr>
              <a:t>Source: Ericsson ConsumerLab Analytical platform 2010-2020</a:t>
            </a:r>
          </a:p>
          <a:p>
            <a:pPr>
              <a:buClr>
                <a:schemeClr val="tx1"/>
              </a:buClr>
            </a:pPr>
            <a:r>
              <a:rPr lang="sv-SE" sz="800" dirty="0">
                <a:solidFill>
                  <a:schemeClr val="tx2"/>
                </a:solidFill>
                <a:latin typeface="+mn-lt"/>
              </a:rPr>
              <a:t>Base: Population 15-69 y.o. within 17 countries (Argentina, Australia, Brazil, Canada, Check republic, China, India, Indonesia, Italy, Japan, France, Russia, South Korea, Spain, Sweden, UK, and US.)</a:t>
            </a:r>
          </a:p>
        </p:txBody>
      </p:sp>
    </p:spTree>
    <p:extLst>
      <p:ext uri="{BB962C8B-B14F-4D97-AF65-F5344CB8AC3E}">
        <p14:creationId xmlns:p14="http://schemas.microsoft.com/office/powerpoint/2010/main" val="4274363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Seniors are also heterogenous</a:t>
            </a:r>
          </a:p>
        </p:txBody>
      </p:sp>
      <p:graphicFrame>
        <p:nvGraphicFramePr>
          <p:cNvPr id="6" name="Table 7">
            <a:extLst>
              <a:ext uri="{FF2B5EF4-FFF2-40B4-BE49-F238E27FC236}">
                <a16:creationId xmlns:a16="http://schemas.microsoft.com/office/drawing/2014/main" id="{53E7D1E4-74AC-4D9B-89EC-B5708A9B8EE4}"/>
              </a:ext>
            </a:extLst>
          </p:cNvPr>
          <p:cNvGraphicFramePr>
            <a:graphicFrameLocks noGrp="1"/>
          </p:cNvGraphicFramePr>
          <p:nvPr>
            <p:extLst>
              <p:ext uri="{D42A27DB-BD31-4B8C-83A1-F6EECF244321}">
                <p14:modId xmlns:p14="http://schemas.microsoft.com/office/powerpoint/2010/main" val="1302794200"/>
              </p:ext>
            </p:extLst>
          </p:nvPr>
        </p:nvGraphicFramePr>
        <p:xfrm>
          <a:off x="479423" y="1557338"/>
          <a:ext cx="11233152" cy="4679951"/>
        </p:xfrm>
        <a:graphic>
          <a:graphicData uri="http://schemas.openxmlformats.org/drawingml/2006/table">
            <a:tbl>
              <a:tblPr firstRow="1" bandRow="1">
                <a:tableStyleId>{5C22544A-7EE6-4342-B048-85BDC9FD1C3A}</a:tableStyleId>
              </a:tblPr>
              <a:tblGrid>
                <a:gridCol w="1229634">
                  <a:extLst>
                    <a:ext uri="{9D8B030D-6E8A-4147-A177-3AD203B41FA5}">
                      <a16:colId xmlns:a16="http://schemas.microsoft.com/office/drawing/2014/main" val="3119467184"/>
                    </a:ext>
                  </a:extLst>
                </a:gridCol>
                <a:gridCol w="1763486">
                  <a:extLst>
                    <a:ext uri="{9D8B030D-6E8A-4147-A177-3AD203B41FA5}">
                      <a16:colId xmlns:a16="http://schemas.microsoft.com/office/drawing/2014/main" val="510745939"/>
                    </a:ext>
                  </a:extLst>
                </a:gridCol>
                <a:gridCol w="1752600">
                  <a:extLst>
                    <a:ext uri="{9D8B030D-6E8A-4147-A177-3AD203B41FA5}">
                      <a16:colId xmlns:a16="http://schemas.microsoft.com/office/drawing/2014/main" val="999315363"/>
                    </a:ext>
                  </a:extLst>
                </a:gridCol>
                <a:gridCol w="2002971">
                  <a:extLst>
                    <a:ext uri="{9D8B030D-6E8A-4147-A177-3AD203B41FA5}">
                      <a16:colId xmlns:a16="http://schemas.microsoft.com/office/drawing/2014/main" val="1561574901"/>
                    </a:ext>
                  </a:extLst>
                </a:gridCol>
                <a:gridCol w="2296886">
                  <a:extLst>
                    <a:ext uri="{9D8B030D-6E8A-4147-A177-3AD203B41FA5}">
                      <a16:colId xmlns:a16="http://schemas.microsoft.com/office/drawing/2014/main" val="369327145"/>
                    </a:ext>
                  </a:extLst>
                </a:gridCol>
                <a:gridCol w="2187575">
                  <a:extLst>
                    <a:ext uri="{9D8B030D-6E8A-4147-A177-3AD203B41FA5}">
                      <a16:colId xmlns:a16="http://schemas.microsoft.com/office/drawing/2014/main" val="4044152860"/>
                    </a:ext>
                  </a:extLst>
                </a:gridCol>
              </a:tblGrid>
              <a:tr h="407223">
                <a:tc>
                  <a:txBody>
                    <a:bodyPr/>
                    <a:lstStyle/>
                    <a:p>
                      <a:pPr algn="l"/>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Old traditionalists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Striving pensioners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Sociable grandparents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Mature life connoisseurs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Ageing Techies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013548433"/>
                  </a:ext>
                </a:extLst>
              </a:tr>
              <a:tr h="959816">
                <a:tc>
                  <a:txBody>
                    <a:bodyPr/>
                    <a:lstStyle/>
                    <a:p>
                      <a:pPr marL="0" marR="0" lvl="0" indent="0" algn="l" defTabSz="914400" rtl="0" eaLnBrk="1" fontAlgn="auto" latinLnBrk="0" hangingPunct="1">
                        <a:lnSpc>
                          <a:spcPct val="100000"/>
                        </a:lnSpc>
                        <a:spcBef>
                          <a:spcPts val="0"/>
                        </a:spcBef>
                        <a:spcAft>
                          <a:spcPts val="0"/>
                        </a:spcAft>
                        <a:buClr>
                          <a:srgbClr val="181818"/>
                        </a:buClr>
                        <a:buSzTx/>
                        <a:buFontTx/>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Socio-</a:t>
                      </a:r>
                    </a:p>
                    <a:p>
                      <a:pPr marL="0" marR="0" lvl="0" indent="0" algn="l" defTabSz="914400" rtl="0" eaLnBrk="1" fontAlgn="auto" latinLnBrk="0" hangingPunct="1">
                        <a:lnSpc>
                          <a:spcPct val="100000"/>
                        </a:lnSpc>
                        <a:spcBef>
                          <a:spcPts val="0"/>
                        </a:spcBef>
                        <a:spcAft>
                          <a:spcPts val="0"/>
                        </a:spcAft>
                        <a:buClr>
                          <a:srgbClr val="181818"/>
                        </a:buClr>
                        <a:buSzTx/>
                        <a:buFontTx/>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demography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600"/>
                        </a:spcBef>
                        <a:spcAft>
                          <a:spcPts val="0"/>
                        </a:spcAft>
                        <a:buClr>
                          <a:srgbClr val="181818"/>
                        </a:buClr>
                        <a:buSzTx/>
                        <a:buFontTx/>
                        <a:buNone/>
                        <a:tabLst/>
                        <a:defRPr/>
                      </a:pPr>
                      <a:r>
                        <a:rPr kumimoji="0" lang="en-US" sz="1400" b="0" i="0" u="none" strike="noStrike" kern="1200" cap="none" spc="0" normalizeH="0" baseline="0" noProof="0" dirty="0">
                          <a:ln>
                            <a:noFill/>
                          </a:ln>
                          <a:solidFill>
                            <a:srgbClr val="181818"/>
                          </a:solidFill>
                          <a:effectLst/>
                          <a:uLnTx/>
                          <a:uFillTx/>
                          <a:latin typeface="+mn-lt"/>
                          <a:ea typeface="+mn-ea"/>
                          <a:cs typeface="+mn-cs"/>
                        </a:rPr>
                        <a:t>Less often children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R="0" lvl="0" algn="l" defTabSz="914400" rtl="0" eaLnBrk="1" fontAlgn="auto" latinLnBrk="0" hangingPunct="1">
                        <a:lnSpc>
                          <a:spcPct val="100000"/>
                        </a:lnSpc>
                        <a:spcBef>
                          <a:spcPts val="600"/>
                        </a:spcBef>
                        <a:spcAft>
                          <a:spcPts val="0"/>
                        </a:spcAft>
                        <a:buClr>
                          <a:srgbClr val="181818"/>
                        </a:buClr>
                        <a:buSzTx/>
                        <a:tabLst/>
                        <a:defRPr/>
                      </a:pPr>
                      <a:r>
                        <a:rPr kumimoji="0" lang="en-US" sz="1400" b="0" i="0" u="none" strike="noStrike" kern="1200" cap="none" spc="0" normalizeH="0" baseline="0" noProof="0" dirty="0">
                          <a:ln>
                            <a:noFill/>
                          </a:ln>
                          <a:solidFill>
                            <a:srgbClr val="181818"/>
                          </a:solidFill>
                          <a:effectLst/>
                          <a:uLnTx/>
                          <a:uFillTx/>
                          <a:latin typeface="+mn-lt"/>
                          <a:ea typeface="+mn-ea"/>
                          <a:cs typeface="+mn-cs"/>
                        </a:rPr>
                        <a:t>Less often children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0"/>
                        </a:spcAft>
                        <a:buClr>
                          <a:srgbClr val="181818"/>
                        </a:buClr>
                        <a:buSzTx/>
                        <a:buFontTx/>
                        <a:buNone/>
                        <a:tabLst/>
                        <a:defRPr/>
                      </a:pPr>
                      <a:r>
                        <a:rPr kumimoji="0" lang="en-US" sz="1400" b="0" i="0" u="none" strike="noStrike" kern="1200" cap="none" spc="0" normalizeH="0" baseline="0" noProof="0" dirty="0">
                          <a:ln>
                            <a:noFill/>
                          </a:ln>
                          <a:solidFill>
                            <a:srgbClr val="181818"/>
                          </a:solidFill>
                          <a:effectLst/>
                          <a:uLnTx/>
                          <a:uFillTx/>
                          <a:latin typeface="+mn-lt"/>
                          <a:ea typeface="+mn-ea"/>
                          <a:cs typeface="+mn-cs"/>
                        </a:rPr>
                        <a:t>Married and relatively often living in apartments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600"/>
                        </a:spcBef>
                        <a:spcAft>
                          <a:spcPts val="0"/>
                        </a:spcAft>
                        <a:buClr>
                          <a:srgbClr val="181818"/>
                        </a:buClr>
                        <a:buSzTx/>
                        <a:buFontTx/>
                        <a:buNone/>
                        <a:tabLst/>
                        <a:defRPr/>
                      </a:pPr>
                      <a:r>
                        <a:rPr kumimoji="0" lang="en-US" sz="1400" b="0" i="0" u="none" strike="noStrike" kern="1200" cap="none" spc="0" normalizeH="0" baseline="0" noProof="0" dirty="0">
                          <a:ln>
                            <a:noFill/>
                          </a:ln>
                          <a:solidFill>
                            <a:srgbClr val="181818"/>
                          </a:solidFill>
                          <a:effectLst/>
                          <a:uLnTx/>
                          <a:uFillTx/>
                          <a:latin typeface="+mn-lt"/>
                          <a:ea typeface="+mn-ea"/>
                          <a:cs typeface="+mn-cs"/>
                        </a:rPr>
                        <a:t>Married, often well educated with higher income, living in own house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914400" rtl="0" eaLnBrk="1" fontAlgn="auto" latinLnBrk="0" hangingPunct="1">
                        <a:lnSpc>
                          <a:spcPct val="100000"/>
                        </a:lnSpc>
                        <a:spcBef>
                          <a:spcPts val="400"/>
                        </a:spcBef>
                        <a:spcAft>
                          <a:spcPts val="0"/>
                        </a:spcAft>
                        <a:buClr>
                          <a:srgbClr val="181818"/>
                        </a:buClr>
                        <a:buSzTx/>
                        <a:buFontTx/>
                        <a:buNone/>
                        <a:tabLst/>
                        <a:defRPr/>
                      </a:pPr>
                      <a:r>
                        <a:rPr kumimoji="0" lang="en-US" sz="1400" b="0" i="0" u="none" strike="noStrike" kern="1200" cap="none" spc="0" normalizeH="0" baseline="0" noProof="0" dirty="0">
                          <a:ln>
                            <a:noFill/>
                          </a:ln>
                          <a:solidFill>
                            <a:srgbClr val="181818"/>
                          </a:solidFill>
                          <a:effectLst/>
                          <a:uLnTx/>
                          <a:uFillTx/>
                          <a:latin typeface="+mn-lt"/>
                          <a:ea typeface="+mn-ea"/>
                          <a:cs typeface="+mn-cs"/>
                        </a:rPr>
                        <a:t>Men, well educated</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07840395"/>
                  </a:ext>
                </a:extLst>
              </a:tr>
              <a:tr h="1176548">
                <a:tc>
                  <a:txBody>
                    <a:bodyPr/>
                    <a:lstStyle/>
                    <a:p>
                      <a:pPr marL="0" marR="0" lvl="0" indent="0" algn="l" defTabSz="914400" rtl="0" eaLnBrk="1" fontAlgn="auto" latinLnBrk="0" hangingPunct="1">
                        <a:lnSpc>
                          <a:spcPct val="100000"/>
                        </a:lnSpc>
                        <a:spcBef>
                          <a:spcPts val="0"/>
                        </a:spcBef>
                        <a:spcAft>
                          <a:spcPts val="0"/>
                        </a:spcAft>
                        <a:buClr>
                          <a:srgbClr val="181818"/>
                        </a:buClr>
                        <a:buSzTx/>
                        <a:buFontTx/>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Life </a:t>
                      </a:r>
                    </a:p>
                    <a:p>
                      <a:pPr marL="0" marR="0" lvl="0" indent="0" algn="l" defTabSz="914400" rtl="0" eaLnBrk="1" fontAlgn="auto" latinLnBrk="0" hangingPunct="1">
                        <a:lnSpc>
                          <a:spcPct val="100000"/>
                        </a:lnSpc>
                        <a:spcBef>
                          <a:spcPts val="0"/>
                        </a:spcBef>
                        <a:spcAft>
                          <a:spcPts val="0"/>
                        </a:spcAft>
                        <a:buClr>
                          <a:srgbClr val="181818"/>
                        </a:buClr>
                        <a:buSzTx/>
                        <a:buFontTx/>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situation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81818"/>
                          </a:solidFill>
                          <a:effectLst/>
                          <a:uLnTx/>
                          <a:uFillTx/>
                          <a:latin typeface="+mn-lt"/>
                          <a:ea typeface="+mn-ea"/>
                          <a:cs typeface="+mn-cs"/>
                        </a:rPr>
                        <a:t>They more often feel alone, and they see relatives less often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81818"/>
                          </a:solidFill>
                          <a:effectLst/>
                          <a:uLnTx/>
                          <a:uFillTx/>
                          <a:latin typeface="+mn-lt"/>
                          <a:ea typeface="+mn-ea"/>
                          <a:cs typeface="+mn-cs"/>
                        </a:rPr>
                        <a:t>They live and feel alone, but also health and finances limits their life.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a:r>
                        <a:rPr kumimoji="0" lang="en-US" sz="1400" b="0" i="0" u="none" strike="noStrike" kern="1200" cap="none" spc="0" normalizeH="0" baseline="0" noProof="0" dirty="0">
                          <a:ln>
                            <a:noFill/>
                          </a:ln>
                          <a:solidFill>
                            <a:srgbClr val="181818"/>
                          </a:solidFill>
                          <a:effectLst/>
                          <a:uLnTx/>
                          <a:uFillTx/>
                          <a:latin typeface="+mn-lt"/>
                          <a:ea typeface="+mn-ea"/>
                          <a:cs typeface="+mn-cs"/>
                        </a:rPr>
                        <a:t>Socialize with friends more often than other seniors. Don't think they will get lonelier when older</a:t>
                      </a:r>
                      <a:endParaRPr lang="en-US" sz="1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81818"/>
                          </a:solidFill>
                          <a:effectLst/>
                          <a:uLnTx/>
                          <a:uFillTx/>
                          <a:latin typeface="+mn-lt"/>
                          <a:ea typeface="+mn-ea"/>
                          <a:cs typeface="+mn-cs"/>
                        </a:rPr>
                        <a:t>Life is a pleasure and concerned about climate. Higher spending, socialize with friends, exercise more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tc>
                  <a:txBody>
                    <a:bodyPr/>
                    <a:lstStyle/>
                    <a:p>
                      <a:pPr algn="l"/>
                      <a:r>
                        <a:rPr kumimoji="0" lang="en-US" sz="1400" b="0" i="0" u="none" strike="noStrike" kern="1200" cap="none" spc="0" normalizeH="0" baseline="0" noProof="0" dirty="0">
                          <a:ln>
                            <a:noFill/>
                          </a:ln>
                          <a:solidFill>
                            <a:srgbClr val="181818"/>
                          </a:solidFill>
                          <a:effectLst/>
                          <a:uLnTx/>
                          <a:uFillTx/>
                          <a:latin typeface="+mn-lt"/>
                          <a:ea typeface="+mn-ea"/>
                          <a:cs typeface="+mn-cs"/>
                        </a:rPr>
                        <a:t>Makes money of hobby. Buy items, socialize with friends, visit restaurants, exercise, tech excitement</a:t>
                      </a:r>
                      <a:endParaRPr lang="en-US" sz="140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10000"/>
                        <a:lumOff val="90000"/>
                      </a:schemeClr>
                    </a:solidFill>
                  </a:tcPr>
                </a:tc>
                <a:extLst>
                  <a:ext uri="{0D108BD9-81ED-4DB2-BD59-A6C34878D82A}">
                    <a16:rowId xmlns:a16="http://schemas.microsoft.com/office/drawing/2014/main" val="313720178"/>
                  </a:ext>
                </a:extLst>
              </a:tr>
              <a:tr h="1826746">
                <a:tc>
                  <a:txBody>
                    <a:bodyPr/>
                    <a:lstStyle/>
                    <a:p>
                      <a:pPr marL="0" marR="0" lvl="0" indent="0" algn="l" defTabSz="914400" rtl="0" eaLnBrk="1" fontAlgn="auto" latinLnBrk="0" hangingPunct="1">
                        <a:lnSpc>
                          <a:spcPct val="100000"/>
                        </a:lnSpc>
                        <a:spcBef>
                          <a:spcPts val="0"/>
                        </a:spcBef>
                        <a:spcAft>
                          <a:spcPts val="0"/>
                        </a:spcAft>
                        <a:buClr>
                          <a:srgbClr val="181818"/>
                        </a:buClr>
                        <a:buSzTx/>
                        <a:buFontTx/>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ICT </a:t>
                      </a:r>
                    </a:p>
                    <a:p>
                      <a:pPr marL="0" marR="0" lvl="0" indent="0" algn="l" defTabSz="914400" rtl="0" eaLnBrk="1" fontAlgn="auto" latinLnBrk="0" hangingPunct="1">
                        <a:lnSpc>
                          <a:spcPct val="100000"/>
                        </a:lnSpc>
                        <a:spcBef>
                          <a:spcPts val="0"/>
                        </a:spcBef>
                        <a:spcAft>
                          <a:spcPts val="0"/>
                        </a:spcAft>
                        <a:buClr>
                          <a:srgbClr val="181818"/>
                        </a:buClr>
                        <a:buSzTx/>
                        <a:buFontTx/>
                        <a:buNone/>
                        <a:tabLst/>
                        <a:defRPr/>
                      </a:pPr>
                      <a:r>
                        <a:rPr kumimoji="0" lang="en-US" sz="1400" b="1" i="0" u="none" strike="noStrike" kern="1200" cap="none" spc="0" normalizeH="0" baseline="0" noProof="0" dirty="0">
                          <a:ln>
                            <a:noFill/>
                          </a:ln>
                          <a:solidFill>
                            <a:schemeClr val="bg1"/>
                          </a:solidFill>
                          <a:effectLst/>
                          <a:uLnTx/>
                          <a:uFillTx/>
                          <a:latin typeface="+mn-lt"/>
                          <a:ea typeface="+mn-ea"/>
                          <a:cs typeface="+mn-cs"/>
                        </a:rPr>
                        <a:t>experience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81818"/>
                          </a:solidFill>
                          <a:effectLst/>
                          <a:uLnTx/>
                          <a:uFillTx/>
                          <a:latin typeface="+mn-lt"/>
                          <a:ea typeface="+mn-ea"/>
                          <a:cs typeface="+mn-cs"/>
                        </a:rPr>
                        <a:t>Fewer devices </a:t>
                      </a:r>
                      <a:br>
                        <a:rPr kumimoji="0" lang="en-US" sz="1400" b="0" i="0" u="none" strike="noStrike" kern="1200" cap="none" spc="0" normalizeH="0" baseline="0" noProof="0" dirty="0">
                          <a:ln>
                            <a:noFill/>
                          </a:ln>
                          <a:solidFill>
                            <a:srgbClr val="181818"/>
                          </a:solidFill>
                          <a:effectLst/>
                          <a:uLnTx/>
                          <a:uFillTx/>
                          <a:latin typeface="+mn-lt"/>
                          <a:ea typeface="+mn-ea"/>
                          <a:cs typeface="+mn-cs"/>
                        </a:rPr>
                      </a:br>
                      <a:r>
                        <a:rPr kumimoji="0" lang="en-US" sz="1400" b="0" i="0" u="none" strike="noStrike" kern="1200" cap="none" spc="0" normalizeH="0" baseline="0" noProof="0" dirty="0">
                          <a:ln>
                            <a:noFill/>
                          </a:ln>
                          <a:solidFill>
                            <a:srgbClr val="181818"/>
                          </a:solidFill>
                          <a:effectLst/>
                          <a:uLnTx/>
                          <a:uFillTx/>
                          <a:latin typeface="+mn-lt"/>
                          <a:ea typeface="+mn-ea"/>
                          <a:cs typeface="+mn-cs"/>
                        </a:rPr>
                        <a:t>than average </a:t>
                      </a:r>
                      <a:br>
                        <a:rPr kumimoji="0" lang="en-US" sz="1400" b="0" i="0" u="none" strike="noStrike" kern="1200" cap="none" spc="0" normalizeH="0" baseline="0" noProof="0" dirty="0">
                          <a:ln>
                            <a:noFill/>
                          </a:ln>
                          <a:solidFill>
                            <a:srgbClr val="181818"/>
                          </a:solidFill>
                          <a:effectLst/>
                          <a:uLnTx/>
                          <a:uFillTx/>
                          <a:latin typeface="+mn-lt"/>
                          <a:ea typeface="+mn-ea"/>
                          <a:cs typeface="+mn-cs"/>
                        </a:rPr>
                      </a:br>
                      <a:r>
                        <a:rPr kumimoji="0" lang="en-US" sz="1400" b="0" i="0" u="none" strike="noStrike" kern="1200" cap="none" spc="0" normalizeH="0" baseline="0" noProof="0" dirty="0">
                          <a:ln>
                            <a:noFill/>
                          </a:ln>
                          <a:solidFill>
                            <a:srgbClr val="181818"/>
                          </a:solidFill>
                          <a:effectLst/>
                          <a:uLnTx/>
                          <a:uFillTx/>
                          <a:latin typeface="+mn-lt"/>
                          <a:ea typeface="+mn-ea"/>
                          <a:cs typeface="+mn-cs"/>
                        </a:rPr>
                        <a:t>senior. Don’t do </a:t>
                      </a:r>
                      <a:br>
                        <a:rPr kumimoji="0" lang="en-US" sz="1400" b="0" i="0" u="none" strike="noStrike" kern="1200" cap="none" spc="0" normalizeH="0" baseline="0" noProof="0" dirty="0">
                          <a:ln>
                            <a:noFill/>
                          </a:ln>
                          <a:solidFill>
                            <a:srgbClr val="181818"/>
                          </a:solidFill>
                          <a:effectLst/>
                          <a:uLnTx/>
                          <a:uFillTx/>
                          <a:latin typeface="+mn-lt"/>
                          <a:ea typeface="+mn-ea"/>
                          <a:cs typeface="+mn-cs"/>
                        </a:rPr>
                      </a:br>
                      <a:r>
                        <a:rPr kumimoji="0" lang="en-US" sz="1400" b="0" i="0" u="none" strike="noStrike" kern="1200" cap="none" spc="0" normalizeH="0" baseline="0" noProof="0" dirty="0">
                          <a:ln>
                            <a:noFill/>
                          </a:ln>
                          <a:solidFill>
                            <a:srgbClr val="181818"/>
                          </a:solidFill>
                          <a:effectLst/>
                          <a:uLnTx/>
                          <a:uFillTx/>
                          <a:latin typeface="+mn-lt"/>
                          <a:ea typeface="+mn-ea"/>
                          <a:cs typeface="+mn-cs"/>
                        </a:rPr>
                        <a:t>any</a:t>
                      </a:r>
                      <a:r>
                        <a:rPr lang="en-US" sz="1400" dirty="0">
                          <a:solidFill>
                            <a:srgbClr val="181818"/>
                          </a:solidFill>
                          <a:latin typeface="+mn-lt"/>
                        </a:rPr>
                        <a:t> </a:t>
                      </a:r>
                      <a:r>
                        <a:rPr kumimoji="0" lang="en-US" sz="1400" b="0" i="0" u="none" strike="noStrike" kern="1200" cap="none" spc="0" normalizeH="0" baseline="0" noProof="0" dirty="0">
                          <a:ln>
                            <a:noFill/>
                          </a:ln>
                          <a:solidFill>
                            <a:srgbClr val="181818"/>
                          </a:solidFill>
                          <a:effectLst/>
                          <a:uLnTx/>
                          <a:uFillTx/>
                          <a:latin typeface="+mn-lt"/>
                          <a:ea typeface="+mn-ea"/>
                          <a:cs typeface="+mn-cs"/>
                        </a:rPr>
                        <a:t>activities off </a:t>
                      </a:r>
                      <a:br>
                        <a:rPr kumimoji="0" lang="en-US" sz="1400" b="0" i="0" u="none" strike="noStrike" kern="1200" cap="none" spc="0" normalizeH="0" baseline="0" noProof="0" dirty="0">
                          <a:ln>
                            <a:noFill/>
                          </a:ln>
                          <a:solidFill>
                            <a:srgbClr val="181818"/>
                          </a:solidFill>
                          <a:effectLst/>
                          <a:uLnTx/>
                          <a:uFillTx/>
                          <a:latin typeface="+mn-lt"/>
                          <a:ea typeface="+mn-ea"/>
                          <a:cs typeface="+mn-cs"/>
                        </a:rPr>
                      </a:br>
                      <a:r>
                        <a:rPr kumimoji="0" lang="en-US" sz="1400" b="0" i="0" u="none" strike="noStrike" kern="1200" cap="none" spc="0" normalizeH="0" baseline="0" noProof="0" dirty="0">
                          <a:ln>
                            <a:noFill/>
                          </a:ln>
                          <a:solidFill>
                            <a:srgbClr val="181818"/>
                          </a:solidFill>
                          <a:effectLst/>
                          <a:uLnTx/>
                          <a:uFillTx/>
                          <a:latin typeface="+mn-lt"/>
                          <a:ea typeface="+mn-ea"/>
                          <a:cs typeface="+mn-cs"/>
                        </a:rPr>
                        <a:t>or on-line more </a:t>
                      </a:r>
                      <a:br>
                        <a:rPr kumimoji="0" lang="en-US" sz="1400" b="0" i="0" u="none" strike="noStrike" kern="1200" cap="none" spc="0" normalizeH="0" baseline="0" noProof="0" dirty="0">
                          <a:ln>
                            <a:noFill/>
                          </a:ln>
                          <a:solidFill>
                            <a:srgbClr val="181818"/>
                          </a:solidFill>
                          <a:effectLst/>
                          <a:uLnTx/>
                          <a:uFillTx/>
                          <a:latin typeface="+mn-lt"/>
                          <a:ea typeface="+mn-ea"/>
                          <a:cs typeface="+mn-cs"/>
                        </a:rPr>
                      </a:br>
                      <a:r>
                        <a:rPr kumimoji="0" lang="en-US" sz="1400" b="0" i="0" u="none" strike="noStrike" kern="1200" cap="none" spc="0" normalizeH="0" baseline="0" noProof="0" dirty="0">
                          <a:ln>
                            <a:noFill/>
                          </a:ln>
                          <a:solidFill>
                            <a:srgbClr val="181818"/>
                          </a:solidFill>
                          <a:effectLst/>
                          <a:uLnTx/>
                          <a:uFillTx/>
                          <a:latin typeface="+mn-lt"/>
                          <a:ea typeface="+mn-ea"/>
                          <a:cs typeface="+mn-cs"/>
                        </a:rPr>
                        <a:t>than average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81818"/>
                          </a:solidFill>
                          <a:effectLst/>
                          <a:uLnTx/>
                          <a:uFillTx/>
                          <a:latin typeface="+mn-lt"/>
                          <a:ea typeface="+mn-ea"/>
                          <a:cs typeface="+mn-cs"/>
                        </a:rPr>
                        <a:t>Fewer devices than average senior. Watches TV on TV screen more than average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81818"/>
                          </a:solidFill>
                          <a:effectLst/>
                          <a:uLnTx/>
                          <a:uFillTx/>
                          <a:latin typeface="+mn-lt"/>
                          <a:ea typeface="+mn-ea"/>
                          <a:cs typeface="+mn-cs"/>
                        </a:rPr>
                        <a:t>Having home device monitoring electricity/ water more often than average senior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81818"/>
                          </a:solidFill>
                          <a:effectLst/>
                          <a:uLnTx/>
                          <a:uFillTx/>
                          <a:latin typeface="+mn-lt"/>
                          <a:ea typeface="+mn-ea"/>
                          <a:cs typeface="+mn-cs"/>
                        </a:rPr>
                        <a:t>Drive's car, and use devices like smartphone, laptop, tablet, internet TV and have home alarm more than average seniors</a:t>
                      </a:r>
                      <a:endParaRPr kumimoji="0" lang="en-US" sz="1100" b="0" i="0" u="none" strike="noStrike" kern="1200" cap="none" spc="0" normalizeH="0" baseline="0" noProof="0" dirty="0">
                        <a:ln>
                          <a:noFill/>
                        </a:ln>
                        <a:solidFill>
                          <a:srgbClr val="181818"/>
                        </a:solidFill>
                        <a:effectLst/>
                        <a:uLnTx/>
                        <a:uFillTx/>
                        <a:latin typeface="+mn-lt"/>
                        <a:ea typeface="+mn-ea"/>
                        <a:cs typeface="+mn-cs"/>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81818"/>
                          </a:solidFill>
                          <a:effectLst/>
                          <a:uLnTx/>
                          <a:uFillTx/>
                          <a:latin typeface="+mn-lt"/>
                          <a:ea typeface="+mn-ea"/>
                          <a:cs typeface="+mn-cs"/>
                        </a:rPr>
                        <a:t>More devices; smartphone, tablet, internet TV, device monitoring electricity/water, automated heating/ ventilation system and smart speaker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767963820"/>
                  </a:ext>
                </a:extLst>
              </a:tr>
              <a:tr h="309618">
                <a:tc>
                  <a:txBody>
                    <a:bodyPr/>
                    <a:lstStyle/>
                    <a:p>
                      <a:pPr algn="l"/>
                      <a:endParaRPr lang="en-US" sz="1400"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chemeClr val="tx1"/>
                          </a:solidFill>
                          <a:effectLst/>
                          <a:uLnTx/>
                          <a:uFillTx/>
                          <a:latin typeface="+mn-lt"/>
                          <a:ea typeface="+mn-ea"/>
                          <a:cs typeface="Ericsson Hilda" pitchFamily="34" charset="0"/>
                        </a:rPr>
                        <a:t>20%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chemeClr val="tx1"/>
                          </a:solidFill>
                          <a:effectLst/>
                          <a:uLnTx/>
                          <a:uFillTx/>
                          <a:latin typeface="+mn-lt"/>
                          <a:ea typeface="+mn-ea"/>
                          <a:cs typeface="Ericsson Hilda" pitchFamily="34" charset="0"/>
                        </a:rPr>
                        <a:t>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schemeClr val="tx1"/>
                          </a:solidFill>
                          <a:effectLst/>
                          <a:uLnTx/>
                          <a:uFillTx/>
                          <a:latin typeface="+mn-lt"/>
                          <a:ea typeface="+mn-ea"/>
                          <a:cs typeface="Ericsson Hilda" pitchFamily="34" charset="0"/>
                        </a:rPr>
                        <a:t>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dirty="0">
                          <a:solidFill>
                            <a:schemeClr val="tx1"/>
                          </a:solidFill>
                          <a:latin typeface="+mn-lt"/>
                          <a:cs typeface="Ericsson Hilda" pitchFamily="34" charset="0"/>
                        </a:rPr>
                        <a:t>13</a:t>
                      </a:r>
                      <a:r>
                        <a:rPr kumimoji="0" lang="en-GB" sz="1400" b="0" i="0" u="none" strike="noStrike" kern="0" cap="none" spc="0" normalizeH="0" baseline="0" noProof="0" dirty="0">
                          <a:ln>
                            <a:noFill/>
                          </a:ln>
                          <a:solidFill>
                            <a:schemeClr val="tx1"/>
                          </a:solidFill>
                          <a:effectLst/>
                          <a:uLnTx/>
                          <a:uFillTx/>
                          <a:latin typeface="+mn-lt"/>
                          <a:ea typeface="+mn-ea"/>
                          <a:cs typeface="Ericsson Hilda"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0" dirty="0">
                          <a:solidFill>
                            <a:schemeClr val="tx1"/>
                          </a:solidFill>
                          <a:latin typeface="+mn-lt"/>
                          <a:cs typeface="Ericsson Hilda" pitchFamily="34" charset="0"/>
                        </a:rPr>
                        <a:t>16</a:t>
                      </a:r>
                      <a:r>
                        <a:rPr kumimoji="0" lang="en-GB" sz="1400" b="0" i="0" u="none" strike="noStrike" kern="0" cap="none" spc="0" normalizeH="0" baseline="0" noProof="0" dirty="0">
                          <a:ln>
                            <a:noFill/>
                          </a:ln>
                          <a:solidFill>
                            <a:schemeClr val="tx1"/>
                          </a:solidFill>
                          <a:effectLst/>
                          <a:uLnTx/>
                          <a:uFillTx/>
                          <a:latin typeface="+mn-lt"/>
                          <a:ea typeface="+mn-ea"/>
                          <a:cs typeface="Ericsson Hilda" pitchFamily="34" charset="0"/>
                        </a:rPr>
                        <a: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8E8"/>
                    </a:solidFill>
                  </a:tcPr>
                </a:tc>
                <a:extLst>
                  <a:ext uri="{0D108BD9-81ED-4DB2-BD59-A6C34878D82A}">
                    <a16:rowId xmlns:a16="http://schemas.microsoft.com/office/drawing/2014/main" val="2422786452"/>
                  </a:ext>
                </a:extLst>
              </a:tr>
            </a:tbl>
          </a:graphicData>
        </a:graphic>
      </p:graphicFrame>
      <p:sp>
        <p:nvSpPr>
          <p:cNvPr id="5" name="TextBox 4">
            <a:extLst>
              <a:ext uri="{FF2B5EF4-FFF2-40B4-BE49-F238E27FC236}">
                <a16:creationId xmlns:a16="http://schemas.microsoft.com/office/drawing/2014/main" id="{D7B82337-AF27-4EE5-8349-F94889A8D034}"/>
              </a:ext>
            </a:extLst>
          </p:cNvPr>
          <p:cNvSpPr txBox="1"/>
          <p:nvPr/>
        </p:nvSpPr>
        <p:spPr bwMode="auto">
          <a:xfrm>
            <a:off x="426179" y="6237288"/>
            <a:ext cx="5500688" cy="31950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buClr>
                <a:schemeClr val="tx1"/>
              </a:buClr>
            </a:pPr>
            <a:r>
              <a:rPr lang="sv-SE" sz="800" dirty="0">
                <a:solidFill>
                  <a:schemeClr val="tx2"/>
                </a:solidFill>
                <a:latin typeface="+mn-lt"/>
              </a:rPr>
              <a:t>Source: Ericsson ConsumerLab Analytical platform, Senior study, October 2019</a:t>
            </a:r>
          </a:p>
          <a:p>
            <a:pPr>
              <a:buClr>
                <a:schemeClr val="tx1"/>
              </a:buClr>
            </a:pPr>
            <a:r>
              <a:rPr lang="sv-SE" sz="800" dirty="0">
                <a:solidFill>
                  <a:schemeClr val="tx2"/>
                </a:solidFill>
                <a:latin typeface="+mn-lt"/>
              </a:rPr>
              <a:t>Base: Online population </a:t>
            </a:r>
            <a:r>
              <a:rPr lang="sv-SE" sz="800" dirty="0" err="1">
                <a:solidFill>
                  <a:schemeClr val="tx2"/>
                </a:solidFill>
                <a:latin typeface="+mn-lt"/>
              </a:rPr>
              <a:t>aged</a:t>
            </a:r>
            <a:r>
              <a:rPr lang="sv-SE" sz="800" dirty="0">
                <a:solidFill>
                  <a:schemeClr val="tx2"/>
                </a:solidFill>
                <a:latin typeface="+mn-lt"/>
              </a:rPr>
              <a:t> 65-74 </a:t>
            </a:r>
            <a:r>
              <a:rPr lang="sv-SE" sz="800" dirty="0" err="1">
                <a:solidFill>
                  <a:schemeClr val="tx2"/>
                </a:solidFill>
                <a:latin typeface="+mn-lt"/>
              </a:rPr>
              <a:t>years</a:t>
            </a:r>
            <a:r>
              <a:rPr lang="sv-SE" sz="800" dirty="0">
                <a:solidFill>
                  <a:schemeClr val="tx2"/>
                </a:solidFill>
                <a:latin typeface="+mn-lt"/>
              </a:rPr>
              <a:t> within Canada, China, Germany, Italy, Japan, Sweden. UK and US</a:t>
            </a:r>
            <a:endParaRPr lang="en-US" sz="800" dirty="0">
              <a:solidFill>
                <a:schemeClr val="tx2"/>
              </a:solidFill>
              <a:latin typeface="+mn-lt"/>
            </a:endParaRPr>
          </a:p>
        </p:txBody>
      </p:sp>
    </p:spTree>
    <p:custDataLst>
      <p:tags r:id="rId1"/>
    </p:custDataLst>
    <p:extLst>
      <p:ext uri="{BB962C8B-B14F-4D97-AF65-F5344CB8AC3E}">
        <p14:creationId xmlns:p14="http://schemas.microsoft.com/office/powerpoint/2010/main" val="3501169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80FFD-7CBB-4654-90A5-3A62E33F86D2}"/>
              </a:ext>
            </a:extLst>
          </p:cNvPr>
          <p:cNvSpPr>
            <a:spLocks noGrp="1"/>
          </p:cNvSpPr>
          <p:nvPr>
            <p:ph type="title"/>
          </p:nvPr>
        </p:nvSpPr>
        <p:spPr>
          <a:xfrm>
            <a:off x="479424" y="476250"/>
            <a:ext cx="10177690" cy="1081088"/>
          </a:xfrm>
        </p:spPr>
        <p:txBody>
          <a:bodyPr/>
          <a:lstStyle/>
          <a:p>
            <a:r>
              <a:rPr lang="en-US" dirty="0"/>
              <a:t>Current tech polarization to follow also in future? </a:t>
            </a:r>
          </a:p>
        </p:txBody>
      </p:sp>
      <p:sp>
        <p:nvSpPr>
          <p:cNvPr id="3" name="Rectangle 2">
            <a:extLst>
              <a:ext uri="{FF2B5EF4-FFF2-40B4-BE49-F238E27FC236}">
                <a16:creationId xmlns:a16="http://schemas.microsoft.com/office/drawing/2014/main" id="{9F6B828A-6F59-40CE-B25B-8763662FC5EF}"/>
              </a:ext>
            </a:extLst>
          </p:cNvPr>
          <p:cNvSpPr/>
          <p:nvPr/>
        </p:nvSpPr>
        <p:spPr>
          <a:xfrm>
            <a:off x="4862322" y="1844675"/>
            <a:ext cx="2596896" cy="2093976"/>
          </a:xfrm>
          <a:prstGeom prst="rect">
            <a:avLst/>
          </a:prstGeom>
          <a:ln>
            <a:solidFill>
              <a:schemeClr val="accent1"/>
            </a:solidFill>
          </a:ln>
        </p:spPr>
        <p:txBody>
          <a:bodyPr wrap="square" lIns="91440" tIns="91440" bIns="91440" anchor="ctr" anchorCtr="0">
            <a:noAutofit/>
          </a:bodyPr>
          <a:lstStyle/>
          <a:p>
            <a:pPr lvl="0" algn="l" fontAlgn="base">
              <a:spcBef>
                <a:spcPts val="300"/>
              </a:spcBef>
              <a:spcAft>
                <a:spcPct val="0"/>
              </a:spcAft>
              <a:buClr>
                <a:srgbClr val="FFFFFF"/>
              </a:buClr>
              <a:defRPr/>
            </a:pPr>
            <a:r>
              <a:rPr lang="en-US" sz="1600" dirty="0">
                <a:latin typeface="+mn-lt"/>
              </a:rPr>
              <a:t>7 in 10 among tech savvy seniors browse on the Internet daily and 5 in 10 watch video clips, compared to 3 in 10 respectively 1 in 10 among traditional seniors.</a:t>
            </a:r>
            <a:endParaRPr lang="en-US" sz="1600" dirty="0">
              <a:highlight>
                <a:srgbClr val="FFFF00"/>
              </a:highlight>
              <a:latin typeface="+mn-lt"/>
            </a:endParaRPr>
          </a:p>
        </p:txBody>
      </p:sp>
      <p:graphicFrame>
        <p:nvGraphicFramePr>
          <p:cNvPr id="9" name="Chart 8">
            <a:extLst>
              <a:ext uri="{FF2B5EF4-FFF2-40B4-BE49-F238E27FC236}">
                <a16:creationId xmlns:a16="http://schemas.microsoft.com/office/drawing/2014/main" id="{06C22D98-C887-4B55-9FDE-D3BA6A19FDCB}"/>
              </a:ext>
            </a:extLst>
          </p:cNvPr>
          <p:cNvGraphicFramePr/>
          <p:nvPr/>
        </p:nvGraphicFramePr>
        <p:xfrm>
          <a:off x="479425" y="1554092"/>
          <a:ext cx="4213911" cy="46624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3262A065-1263-42C2-AFF3-5FF7BE9BA917}"/>
              </a:ext>
            </a:extLst>
          </p:cNvPr>
          <p:cNvGraphicFramePr/>
          <p:nvPr/>
        </p:nvGraphicFramePr>
        <p:xfrm>
          <a:off x="7669698" y="1555220"/>
          <a:ext cx="4043330" cy="4728555"/>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12">
            <a:extLst>
              <a:ext uri="{FF2B5EF4-FFF2-40B4-BE49-F238E27FC236}">
                <a16:creationId xmlns:a16="http://schemas.microsoft.com/office/drawing/2014/main" id="{0CAAF983-1819-43CB-96C5-4E5827B58693}"/>
              </a:ext>
            </a:extLst>
          </p:cNvPr>
          <p:cNvSpPr/>
          <p:nvPr/>
        </p:nvSpPr>
        <p:spPr>
          <a:xfrm>
            <a:off x="4862323" y="4149724"/>
            <a:ext cx="2592577" cy="2090909"/>
          </a:xfrm>
          <a:prstGeom prst="rect">
            <a:avLst/>
          </a:prstGeom>
          <a:ln>
            <a:solidFill>
              <a:schemeClr val="accent1"/>
            </a:solidFill>
          </a:ln>
        </p:spPr>
        <p:txBody>
          <a:bodyPr wrap="square" lIns="91440" tIns="91440" bIns="91440" anchor="ctr" anchorCtr="0">
            <a:noAutofit/>
          </a:bodyPr>
          <a:lstStyle/>
          <a:p>
            <a:pPr lvl="0" algn="l" fontAlgn="base">
              <a:spcBef>
                <a:spcPts val="300"/>
              </a:spcBef>
              <a:spcAft>
                <a:spcPct val="0"/>
              </a:spcAft>
              <a:buClr>
                <a:srgbClr val="FFFFFF"/>
              </a:buClr>
              <a:defRPr/>
            </a:pPr>
            <a:r>
              <a:rPr lang="en-US" sz="1600" dirty="0">
                <a:latin typeface="+mn-lt"/>
              </a:rPr>
              <a:t>3 in 10 among tech savvy seniors are very fascinated about the possibilities new mobile technology (5G) will bring, compared to only 1 in 10 among the traditional</a:t>
            </a:r>
          </a:p>
        </p:txBody>
      </p:sp>
      <p:sp>
        <p:nvSpPr>
          <p:cNvPr id="8" name="TextBox 7">
            <a:extLst>
              <a:ext uri="{FF2B5EF4-FFF2-40B4-BE49-F238E27FC236}">
                <a16:creationId xmlns:a16="http://schemas.microsoft.com/office/drawing/2014/main" id="{E959941A-64F0-4690-A389-6828A75BCB9D}"/>
              </a:ext>
            </a:extLst>
          </p:cNvPr>
          <p:cNvSpPr txBox="1"/>
          <p:nvPr/>
        </p:nvSpPr>
        <p:spPr bwMode="auto">
          <a:xfrm>
            <a:off x="426179" y="6237288"/>
            <a:ext cx="5500688" cy="319506"/>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spAutoFit/>
          </a:bodyPr>
          <a:lstStyle/>
          <a:p>
            <a:pPr>
              <a:buClr>
                <a:schemeClr val="tx1"/>
              </a:buClr>
            </a:pPr>
            <a:r>
              <a:rPr lang="sv-SE" sz="800" dirty="0">
                <a:solidFill>
                  <a:schemeClr val="tx2"/>
                </a:solidFill>
                <a:latin typeface="+mn-lt"/>
              </a:rPr>
              <a:t>Source: Ericsson ConsumerLab Analytical platform, Senior study, October 2019</a:t>
            </a:r>
          </a:p>
          <a:p>
            <a:pPr>
              <a:buClr>
                <a:schemeClr val="tx1"/>
              </a:buClr>
            </a:pPr>
            <a:r>
              <a:rPr lang="sv-SE" sz="800" dirty="0">
                <a:solidFill>
                  <a:schemeClr val="tx2"/>
                </a:solidFill>
                <a:latin typeface="+mn-lt"/>
              </a:rPr>
              <a:t>Base: Online population </a:t>
            </a:r>
            <a:r>
              <a:rPr lang="sv-SE" sz="800" dirty="0" err="1">
                <a:solidFill>
                  <a:schemeClr val="tx2"/>
                </a:solidFill>
                <a:latin typeface="+mn-lt"/>
              </a:rPr>
              <a:t>aged</a:t>
            </a:r>
            <a:r>
              <a:rPr lang="sv-SE" sz="800" dirty="0">
                <a:solidFill>
                  <a:schemeClr val="tx2"/>
                </a:solidFill>
                <a:latin typeface="+mn-lt"/>
              </a:rPr>
              <a:t> 65-74 </a:t>
            </a:r>
            <a:r>
              <a:rPr lang="sv-SE" sz="800" dirty="0" err="1">
                <a:solidFill>
                  <a:schemeClr val="tx2"/>
                </a:solidFill>
                <a:latin typeface="+mn-lt"/>
              </a:rPr>
              <a:t>years</a:t>
            </a:r>
            <a:r>
              <a:rPr lang="sv-SE" sz="800" dirty="0">
                <a:solidFill>
                  <a:schemeClr val="tx2"/>
                </a:solidFill>
                <a:latin typeface="+mn-lt"/>
              </a:rPr>
              <a:t> within Canada, China, Germany, Italy, Japan, Sweden. UK and US</a:t>
            </a:r>
            <a:endParaRPr lang="en-US" sz="800" dirty="0">
              <a:solidFill>
                <a:schemeClr val="tx2"/>
              </a:solidFill>
              <a:latin typeface="+mn-lt"/>
            </a:endParaRPr>
          </a:p>
        </p:txBody>
      </p:sp>
    </p:spTree>
    <p:extLst>
      <p:ext uri="{BB962C8B-B14F-4D97-AF65-F5344CB8AC3E}">
        <p14:creationId xmlns:p14="http://schemas.microsoft.com/office/powerpoint/2010/main" val="8837947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EMPLAFYSLIDEID" val="637098398339222642"/>
</p:tagLst>
</file>

<file path=ppt/tags/tag10.xml><?xml version="1.0" encoding="utf-8"?>
<p:tagLst xmlns:a="http://schemas.openxmlformats.org/drawingml/2006/main" xmlns:r="http://schemas.openxmlformats.org/officeDocument/2006/relationships" xmlns:p="http://schemas.openxmlformats.org/presentationml/2006/main">
  <p:tag name="TEMPLAFYSLIDEID" val="637098398336276908"/>
</p:tagLst>
</file>

<file path=ppt/tags/tag11.xml><?xml version="1.0" encoding="utf-8"?>
<p:tagLst xmlns:a="http://schemas.openxmlformats.org/drawingml/2006/main" xmlns:r="http://schemas.openxmlformats.org/officeDocument/2006/relationships" xmlns:p="http://schemas.openxmlformats.org/presentationml/2006/main">
  <p:tag name="TEMPLAFYSLIDEID" val="637098398336723013"/>
</p:tagLst>
</file>

<file path=ppt/tags/tag12.xml><?xml version="1.0" encoding="utf-8"?>
<p:tagLst xmlns:a="http://schemas.openxmlformats.org/drawingml/2006/main" xmlns:r="http://schemas.openxmlformats.org/officeDocument/2006/relationships" xmlns:p="http://schemas.openxmlformats.org/presentationml/2006/main">
  <p:tag name="TEMPLAFYSLIDEID" val="637236742211812697"/>
</p:tagLst>
</file>

<file path=ppt/tags/tag13.xml><?xml version="1.0" encoding="utf-8"?>
<p:tagLst xmlns:a="http://schemas.openxmlformats.org/drawingml/2006/main" xmlns:r="http://schemas.openxmlformats.org/officeDocument/2006/relationships" xmlns:p="http://schemas.openxmlformats.org/presentationml/2006/main">
  <p:tag name="TEMPLAFYSLIDEID" val="637098398337816561"/>
</p:tagLst>
</file>

<file path=ppt/tags/tag2.xml><?xml version="1.0" encoding="utf-8"?>
<p:tagLst xmlns:a="http://schemas.openxmlformats.org/drawingml/2006/main" xmlns:r="http://schemas.openxmlformats.org/officeDocument/2006/relationships" xmlns:p="http://schemas.openxmlformats.org/presentationml/2006/main">
  <p:tag name="TEMPLAFYSLIDEID" val="637098398337816566"/>
</p:tagLst>
</file>

<file path=ppt/tags/tag3.xml><?xml version="1.0" encoding="utf-8"?>
<p:tagLst xmlns:a="http://schemas.openxmlformats.org/drawingml/2006/main" xmlns:r="http://schemas.openxmlformats.org/officeDocument/2006/relationships" xmlns:p="http://schemas.openxmlformats.org/presentationml/2006/main">
  <p:tag name="TEMPLAFYSLIDEID" val="637098398338285043"/>
</p:tagLst>
</file>

<file path=ppt/tags/tag4.xml><?xml version="1.0" encoding="utf-8"?>
<p:tagLst xmlns:a="http://schemas.openxmlformats.org/drawingml/2006/main" xmlns:r="http://schemas.openxmlformats.org/officeDocument/2006/relationships" xmlns:p="http://schemas.openxmlformats.org/presentationml/2006/main">
  <p:tag name="TEMPLAFYSLIDEID" val="637098398336723008"/>
</p:tagLst>
</file>

<file path=ppt/tags/tag5.xml><?xml version="1.0" encoding="utf-8"?>
<p:tagLst xmlns:a="http://schemas.openxmlformats.org/drawingml/2006/main" xmlns:r="http://schemas.openxmlformats.org/officeDocument/2006/relationships" xmlns:p="http://schemas.openxmlformats.org/presentationml/2006/main">
  <p:tag name="TEMPLAFYSLIDEID" val="637098398335363491"/>
</p:tagLst>
</file>

<file path=ppt/tags/tag6.xml><?xml version="1.0" encoding="utf-8"?>
<p:tagLst xmlns:a="http://schemas.openxmlformats.org/drawingml/2006/main" xmlns:r="http://schemas.openxmlformats.org/officeDocument/2006/relationships" xmlns:p="http://schemas.openxmlformats.org/presentationml/2006/main">
  <p:tag name="TEMPLAFYSLIDEID" val="637098398338597562"/>
</p:tagLst>
</file>

<file path=ppt/tags/tag7.xml><?xml version="1.0" encoding="utf-8"?>
<p:tagLst xmlns:a="http://schemas.openxmlformats.org/drawingml/2006/main" xmlns:r="http://schemas.openxmlformats.org/officeDocument/2006/relationships" xmlns:p="http://schemas.openxmlformats.org/presentationml/2006/main">
  <p:tag name="TEMPLAFYSLIDEID" val="637098398336723012"/>
</p:tagLst>
</file>

<file path=ppt/tags/tag8.xml><?xml version="1.0" encoding="utf-8"?>
<p:tagLst xmlns:a="http://schemas.openxmlformats.org/drawingml/2006/main" xmlns:r="http://schemas.openxmlformats.org/officeDocument/2006/relationships" xmlns:p="http://schemas.openxmlformats.org/presentationml/2006/main">
  <p:tag name="TEMPLAFYSLIDEID" val="637098398336456265"/>
</p:tagLst>
</file>

<file path=ppt/tags/tag9.xml><?xml version="1.0" encoding="utf-8"?>
<p:tagLst xmlns:a="http://schemas.openxmlformats.org/drawingml/2006/main" xmlns:r="http://schemas.openxmlformats.org/officeDocument/2006/relationships" xmlns:p="http://schemas.openxmlformats.org/presentationml/2006/main">
  <p:tag name="TEMPLAFYSLIDEID" val="637098398337996906"/>
</p:tagLst>
</file>

<file path=ppt/theme/theme1.xml><?xml version="1.0" encoding="utf-8"?>
<a:theme xmlns:a="http://schemas.openxmlformats.org/drawingml/2006/main" name="PresentationTemplate2017">
  <a:themeElements>
    <a:clrScheme name="Ericsson">
      <a:dk1>
        <a:srgbClr val="181818"/>
      </a:dk1>
      <a:lt1>
        <a:srgbClr val="FFFFFF"/>
      </a:lt1>
      <a:dk2>
        <a:srgbClr val="181818"/>
      </a:dk2>
      <a:lt2>
        <a:srgbClr val="E0E0E0"/>
      </a:lt2>
      <a:accent1>
        <a:srgbClr val="0082F0"/>
      </a:accent1>
      <a:accent2>
        <a:srgbClr val="0FC373"/>
      </a:accent2>
      <a:accent3>
        <a:srgbClr val="AF78D2"/>
      </a:accent3>
      <a:accent4>
        <a:srgbClr val="FAD22D"/>
      </a:accent4>
      <a:accent5>
        <a:srgbClr val="FF8C0A"/>
      </a:accent5>
      <a:accent6>
        <a:srgbClr val="FF3232"/>
      </a:accent6>
      <a:hlink>
        <a:srgbClr val="0082F0"/>
      </a:hlink>
      <a:folHlink>
        <a:srgbClr val="040969"/>
      </a:folHlink>
    </a:clrScheme>
    <a:fontScheme name="Ericsson">
      <a:majorFont>
        <a:latin typeface="Ericsson Hilda Light"/>
        <a:ea typeface=""/>
        <a:cs typeface=""/>
      </a:majorFont>
      <a:minorFont>
        <a:latin typeface="Ericsson Hild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defPPr marL="180000" indent="-180000" algn="l">
          <a:spcBef>
            <a:spcPts val="800"/>
          </a:spcBef>
          <a:buFont typeface="Ericsson Hilda" panose="00000500000000000000" pitchFamily="2" charset="0"/>
          <a:buChar char="●"/>
          <a:defRPr dirty="0" err="1" smtClean="0">
            <a:solidFill>
              <a:schemeClr val="bg1"/>
            </a:solidFill>
            <a:latin typeface="+mn-lt"/>
          </a:defRPr>
        </a:defPPr>
      </a:lstStyle>
    </a:spDef>
    <a:lnDef>
      <a:spPr bwMode="auto">
        <a:solidFill>
          <a:schemeClr val="accent1"/>
        </a:solidFill>
        <a:ln w="12700" cap="flat" cmpd="sng" algn="ctr">
          <a:solidFill>
            <a:schemeClr val="tx1"/>
          </a:solidFill>
          <a:prstDash val="solid"/>
          <a:round/>
          <a:headEnd type="none" w="med" len="med"/>
          <a:tailEnd type="none"/>
        </a:ln>
        <a:effectLst/>
      </a:spPr>
      <a:bodyPr/>
      <a:lstStyle/>
    </a:lnDef>
    <a:txDef>
      <a:spPr/>
      <a:bodyPr vert="horz" wrap="square" lIns="72000" tIns="36000" rIns="72000" bIns="36000" rtlCol="0" anchor="t">
        <a:noAutofit/>
      </a:bodyPr>
      <a:lstStyle>
        <a:defPPr marL="180000" marR="0" indent="-180000" algn="l" defTabSz="914400" rtl="0" eaLnBrk="1" fontAlgn="base" latinLnBrk="0" hangingPunct="1">
          <a:lnSpc>
            <a:spcPct val="100000"/>
          </a:lnSpc>
          <a:spcBef>
            <a:spcPts val="800"/>
          </a:spcBef>
          <a:spcAft>
            <a:spcPct val="0"/>
          </a:spcAft>
          <a:buClrTx/>
          <a:buSzTx/>
          <a:buFont typeface="Ericsson Hilda" panose="00000500000000000000" pitchFamily="2" charset="0"/>
          <a:buChar char="●"/>
          <a:tabLst/>
          <a:defRPr kumimoji="0" sz="2000" b="0" i="0" u="none" strike="noStrike" kern="1000" cap="none" spc="-30" normalizeH="0" baseline="0" noProof="0" dirty="0" err="1" smtClean="0">
            <a:ln>
              <a:noFill/>
            </a:ln>
            <a:solidFill>
              <a:srgbClr val="181818"/>
            </a:solidFill>
            <a:effectLst/>
            <a:uLnTx/>
            <a:uFillTx/>
            <a:latin typeface="Ericsson Hilda"/>
            <a:ea typeface="+mn-ea"/>
            <a:cs typeface="+mn-cs"/>
          </a:defRPr>
        </a:defPPr>
      </a:lstStyle>
    </a:tx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Template2017.potx" id="{775AD81A-0AF6-45CB-889B-779F764C8091}" vid="{622262D2-9439-4A46-819E-379D679C13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Ericsson Hilda" panose="020F0302020204030204"/>
        <a:ea typeface=""/>
        <a:cs typeface=""/>
        <a:font script="Jpan" typeface="游ゴシック Light"/>
        <a:font script="Hang" typeface="맑은 고딕"/>
        <a:font script="Hans" typeface="等线 Light"/>
        <a:font script="Hant" typeface="新細明體"/>
        <a:font script="Arab" typeface="Ericsson Hilda"/>
        <a:font script="Hebr" typeface="Ericsson Hild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Light"/>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ricsson Hilda" panose="020F0502020204030204"/>
        <a:ea typeface=""/>
        <a:cs typeface=""/>
        <a:font script="Jpan" typeface="游ゴシック"/>
        <a:font script="Hang" typeface="맑은 고딕"/>
        <a:font script="Hans" typeface="等线"/>
        <a:font script="Hant" typeface="新細明體"/>
        <a:font script="Arab" typeface="Ericsson Hilda Light"/>
        <a:font script="Hebr" typeface="Ericsson Hilda 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Light"/>
        <a:font script="Uigh" typeface="Microsoft Uighur"/>
        <a:font script="Geor" typeface="Sylfaen"/>
        <a:font script="Armn" typeface="Ericsson Hilda Light"/>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Ericsson Hilda" panose="020F0302020204030204"/>
        <a:ea typeface=""/>
        <a:cs typeface=""/>
        <a:font script="Jpan" typeface="游ゴシック Light"/>
        <a:font script="Hang" typeface="맑은 고딕"/>
        <a:font script="Hans" typeface="等线 Light"/>
        <a:font script="Hant" typeface="新細明體"/>
        <a:font script="Arab" typeface="Ericsson Hilda"/>
        <a:font script="Hebr" typeface="Ericsson Hild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ricsson Hilda" panose="020F0502020204030204"/>
        <a:ea typeface=""/>
        <a:cs typeface=""/>
        <a:font script="Jpan" typeface="游ゴシック"/>
        <a:font script="Hang" typeface="맑은 고딕"/>
        <a:font script="Hans" typeface="等线"/>
        <a:font script="Hant" typeface="新細明體"/>
        <a:font script="Arab" typeface="Ericsson Hilda"/>
        <a:font script="Hebr" typeface="Ericsson Hild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SlideFormConfiguration><![CDATA[{"formFields":[],"formDataEntries":[]}]]></TemplafySlideFormConfiguration>
</file>

<file path=customXml/item12.xml><?xml version="1.0" encoding="utf-8"?>
<TemplafySlideTemplateConfiguration><![CDATA[{"documentContentValidatorConfiguration":{"enableDocumentContentValidator":false,"documentContentValidatorVersion":0},"elementsMetadata":[],"slideId":"637260122995775075","enableDocumentContentUpdater":true,"version":"1.9"}]]></TemplafySlideTemplateConfiguration>
</file>

<file path=customXml/item13.xml><?xml version="1.0" encoding="utf-8"?>
<TemplafySlideFormConfiguration><![CDATA[{"formFields":[],"formDataEntries":[]}]]></TemplafySlideFormConfiguration>
</file>

<file path=customXml/item14.xml><?xml version="1.0" encoding="utf-8"?>
<TemplafySlideTemplateConfiguration><![CDATA[{"documentContentValidatorConfiguration":{"enableDocumentContentValidator":false,"documentContentValidatorVersion":0},"elementsMetadata":[],"slideId":"637241970676736251","enableDocumentContentUpdater":true,"version":"1.9"}]]></TemplafySlideTemplateConfiguration>
</file>

<file path=customXml/item15.xml><?xml version="1.0" encoding="utf-8"?>
<TemplafySlideTemplateConfiguration><![CDATA[{"documentContentValidatorConfiguration":{"enableDocumentContentValidator":false,"documentContentValidatorVersion":0},"elementsMetadata":[],"slideId":"637241970679705341","enableDocumentContentUpdater":true,"version":"1.9"}]]></TemplafySlideTemplateConfiguration>
</file>

<file path=customXml/item16.xml><?xml version="1.0" encoding="utf-8"?>
<?mso-contentType ?>
<FormTemplates xmlns="http://schemas.microsoft.com/sharepoint/v3/contenttype/forms">
  <Display>DocumentLibraryForm</Display>
  <Edit>DocumentLibraryForm</Edit>
  <New>DocumentLibraryForm</New>
</FormTemplates>
</file>

<file path=customXml/item17.xml><?xml version="1.0" encoding="utf-8"?>
<TemplafyTemplateConfiguration><![CDATA[{"elementsMetadata":[{"type":"shape","id":"b7294b33-6b18-4377-8857-b97c715a35f0","elementConfiguration":{"inheritDimensions":"inheritNone","height":"1.34 cm","binding":"Form.LogoInsertion.Pplogoname","disableUpdates":false,"type":"image"}}],"transformationConfigurations":[{"language":"{{DocumentLanguage}}","disableUpdates":false,"type":"proofingLanguage"},{"propertyName":"FooterText","propertyValue":"true","disableUpdates":false,"type":"customDocumentProperty"},{"propertyName":"SecurityClass","propertyValue":"{{Form.ConfidentialityClass.Confidentiality}}","disableUpdates":false,"type":"customDocumentProperty"},{"propertyName":"ExtConf","propertyValue":"{{Form.ExternalConfidentialityLabel.ExternalConfidentiality}}","disableUpdates":false,"type":"customDocumentProperty"},{"propertyName":"Prepared","propertyValue":"{{Form.Prepared}}","disableUpdates":false,"type":"customDocumentProperty"},{"propertyName":"ApprovedBy","propertyValue":"{{Form.ApprovedBy}}","disableUpdates":false,"type":"customDocumentProperty"},{"propertyName":"DocNo","propertyValue":"{{Form.DocumentNumber}} {{Form.LanguageCode.LanguageCode}}","disableUpdates":false,"type":"customDocumentProperty"},{"propertyName":"Checked","propertyValue":"{{Form.Checked}}","disableUpdates":false,"type":"customDocumentProperty"},{"propertyName":"Date","propertyValue":"{{Form.Date}}","disableUpdates":false,"type":"customDocumentProperty"},{"propertyName":"Reference","propertyValue":"{{Form.Reference}}","disableUpdates":false,"type":"customDocumentProperty"},{"propertyName":"Title","propertyValue":"{{Form.DocumentTitle}}","disableUpdates":false,"type":"customDocumentProperty"},{"propertyName":"Keyword","propertyValue":"{{Form.Keywords}}","disableUpdates":false,"type":"customDocumentProperty"},{"propertyName":"DocumentType","propertyValue":"Presentation2011","disableUpdates":false,"type":"customDocumentProperty"},{"propertyName":"Language","propertyValue":"EnglishUS","disableUpdates":false,"type":"customDocumentProperty"},{"propertyName":"TemplateID","propertyValue":"FALSE","disableUpdates":false,"type":"customDocumentProperty"},{"propertyName":"ConfCtrl","propertyValue":"FALSE","disableUpdates":false,"type":"customDocumentProperty"},{"propertyName":"title","propertyValue":"{{Form.DocumentTitle}}","disableUpdates":false,"type":"documentProperty"},{"propertyName":"keywords","propertyValue":"{{Form.Keywords}}","disableUpdates":false,"type":"documentProperty"},{"propertyName":"creator","propertyValue":"{{Form.Prepared}}","disableUpdates":false,"type":"documentProperty"},{"propertyName":"DocTitle","propertyValue":"{{Form.DocTitle.DocTitle}}","disableUpdates":false,"type":"customDocumentProperty"},{"propertyName":"IsDocument","propertyValue":"{{Form.TemplateType.IsDocument}}","disableUpdates":false,"type":"customDocumentProperty"},{"propertyName":"IsPresentation","propertyValue":"{{Form.TemplateType.IsPresentation}}","disableUpdates":false,"type":"customDocumentProperty"},{"propertyName":"company","propertyValue":"Ericsson","disableUpdates":false,"type":"documentProperty"},{"propertyName":"PageNumberVisible","propertyValue":"{{Form.TotalPageNo.TotalPageNo_value}}","disableUpdates":false,"type":"customDocumentProperty"},{"propertyName":"Revision","propertyValue":"{{Form.Revision}}","disableUpdates":false,"type":"customDocumentProperty"},{"propertyName":"DocType","propertyValue":"{{Form.DocTypePresentation}}","disableUpdates":false,"type":"customDocumentProperty"},{"propertyName":"TemplateVersion","propertyValue":"R2A","disableUpdates":false,"type":"customDocumentProperty"},{"propertyName":"PackageNo","propertyValue":"LXA 119 603","disableUpdates":false,"type":"customDocumentProperty"},{"propertyName":"PackageVersion","propertyValue":"R6B","disableUpdates":false,"type":"customDocumentProperty"},{"propertyName":"TemplateName","propertyValue":"CXC 173 2731/1","disableUpdates":false,"type":"customDocumentProperty"},{"propertyName":"DocName","propertyValue":" ","disableUpdates":false,"type":"customDocumentProperty"},{"propertyName":"description","propertyValue":"{{Form.DocumentNumber}} {{Form.LanguageCode.LanguageCode}}\nRev {{Form.Revision}}","disableUpdates":false,"type":"documentProperty"}],"templateName":"New presentation (Standard landscape)","templateDescription":"","enableDocumentContentUpdater":true,"version":"1.9"}]]></TemplafyTemplateConfiguration>
</file>

<file path=customXml/item18.xml><?xml version="1.0" encoding="utf-8"?>
<TemplafySlideTemplateConfiguration><![CDATA[{"documentContentValidatorConfiguration":{"enableDocumentContentValidator":false,"documentContentValidatorVersion":0},"elementsMetadata":[],"slideId":"637241970692673757","enableDocumentContentUpdater":true,"version":"1.9"}]]></TemplafySlideTemplateConfiguration>
</file>

<file path=customXml/item19.xml><?xml version="1.0" encoding="utf-8"?>
<TemplafySlideFormConfiguration><![CDATA[{"formFields":[],"formDataEntries":[]}]]></TemplafySlideFormConfiguration>
</file>

<file path=customXml/item2.xml><?xml version="1.0" encoding="utf-8"?>
<TemplafySlideFormConfiguration><![CDATA[{"formFields":[],"formDataEntries":[]}]]></TemplafySlideFormConfiguration>
</file>

<file path=customXml/item20.xml><?xml version="1.0" encoding="utf-8"?>
<TemplafySlideTemplateConfiguration><![CDATA[{"documentContentValidatorConfiguration":{"enableDocumentContentValidator":false,"documentContentValidatorVersion":0},"elementsMetadata":[],"slideId":"637241970683611248","enableDocumentContentUpdater":true,"version":"1.9"}]]></TemplafySlideTemplateConfiguration>
</file>

<file path=customXml/item21.xml><?xml version="1.0" encoding="utf-8"?>
<TemplafySlideFormConfiguration><![CDATA[{"formFields":[],"formDataEntries":[]}]]></TemplafySlideFormConfiguration>
</file>

<file path=customXml/item22.xml><?xml version="1.0" encoding="utf-8"?>
<TemplafySlideFormConfiguration><![CDATA[{"formFields":[],"formDataEntries":[]}]]></TemplafySlideFormConfiguration>
</file>

<file path=customXml/item23.xml><?xml version="1.0" encoding="utf-8"?>
<TemplafySlideFormConfiguration><![CDATA[{"formFields":[],"formDataEntries":[]}]]></TemplafySlideFormConfiguration>
</file>

<file path=customXml/item24.xml><?xml version="1.0" encoding="utf-8"?>
<TemplafySlideTemplateConfiguration><![CDATA[{"documentContentValidatorConfiguration":{"enableDocumentContentValidator":false,"documentContentValidatorVersion":0},"elementsMetadata":[],"slideId":"637260122995462646","enableDocumentContentUpdater":true,"version":"1.9"}]]></TemplafySlideTemplateConfiguration>
</file>

<file path=customXml/item25.xml><?xml version="1.0" encoding="utf-8"?>
<TemplafySlideTemplateConfiguration><![CDATA[{"documentContentValidatorConfiguration":{"enableDocumentContentValidator":false,"documentContentValidatorVersion":0},"elementsMetadata":[],"slideId":"637260122995618811","enableDocumentContentUpdater":true,"version":"1.9"}]]></TemplafySlideTemplateConfiguration>
</file>

<file path=customXml/item26.xml><?xml version="1.0" encoding="utf-8"?>
<TemplafySlideFormConfiguration><![CDATA[{"formFields":[],"formDataEntries":[]}]]></TemplafySlideFormConfiguration>
</file>

<file path=customXml/item27.xml><?xml version="1.0" encoding="utf-8"?>
<TemplafySlideTemplateConfiguration><![CDATA[{"documentContentValidatorConfiguration":{"enableDocumentContentValidator":false,"documentContentValidatorVersion":0},"elementsMetadata":[],"slideId":"637241970676736252","enableDocumentContentUpdater":true,"version":"1.9"}]]></TemplafySlideTemplateConfiguration>
</file>

<file path=customXml/item28.xml><?xml version="1.0" encoding="utf-8"?>
<TemplafySlideTemplateConfiguration><![CDATA[{"documentContentValidatorConfiguration":{"enableDocumentContentValidator":false,"documentContentValidatorVersion":0},"elementsMetadata":[],"slideId":"637241970691580359","enableDocumentContentUpdater":true,"version":"1.9"}]]></TemplafySlideTemplateConfiguration>
</file>

<file path=customXml/item29.xml><?xml version="1.0" encoding="utf-8"?>
<TemplafySlideTemplateConfiguration><![CDATA[{"documentContentValidatorConfiguration":{"enableDocumentContentValidator":false,"documentContentValidatorVersion":0},"elementsMetadata":[],"slideId":"637241970675329999","enableDocumentContentUpdater":true,"version":"1.9"}]]></TemplafySlideTemplateConfiguration>
</file>

<file path=customXml/item3.xml><?xml version="1.0" encoding="utf-8"?>
<TemplafySlideTemplateConfiguration><![CDATA[{"documentContentValidatorConfiguration":{"enableDocumentContentValidator":false,"documentContentValidatorVersion":0},"elementsMetadata":[],"slideId":"637241970683923782","enableDocumentContentUpdater":true,"version":"1.9"}]]></TemplafySlideTemplateConfiguration>
</file>

<file path=customXml/item30.xml><?xml version="1.0" encoding="utf-8"?>
<p:properties xmlns:p="http://schemas.microsoft.com/office/2006/metadata/properties" xmlns:xsi="http://www.w3.org/2001/XMLSchema-instance" xmlns:pc="http://schemas.microsoft.com/office/infopath/2007/PartnerControls">
  <documentManagement/>
</p:properties>
</file>

<file path=customXml/item31.xml><?xml version="1.0" encoding="utf-8"?>
<TemplafySlideFormConfiguration><![CDATA[{"formFields":[],"formDataEntries":[]}]]></TemplafySlideFormConfiguration>
</file>

<file path=customXml/item32.xml><?xml version="1.0" encoding="utf-8"?>
<TemplafySlideFormConfiguration><![CDATA[{"formFields":[],"formDataEntries":[]}]]></TemplafySlideFormConfiguration>
</file>

<file path=customXml/item33.xml><?xml version="1.0" encoding="utf-8"?>
<TemplafySlideTemplateConfiguration><![CDATA[{"documentContentValidatorConfiguration":{"enableDocumentContentValidator":false,"documentContentValidatorVersion":0},"elementsMetadata":[],"slideId":"637241970673142492","enableDocumentContentUpdater":true,"version":"1.9"}]]></TemplafySlideTemplateConfiguration>
</file>

<file path=customXml/item34.xml><?xml version="1.0" encoding="utf-8"?>
<TemplafySlideTemplateConfiguration><![CDATA[{"documentContentValidatorConfiguration":{"enableDocumentContentValidator":false,"documentContentValidatorVersion":0},"elementsMetadata":[],"slideId":"637461382106969171","enableDocumentContentUpdater":true,"version":"1.9"}]]></TemplafySlideTemplateConfiguration>
</file>

<file path=customXml/item35.xml><?xml version="1.0" encoding="utf-8"?>
<TemplafySlideTemplateConfiguration><![CDATA[{"documentContentValidatorConfiguration":{"enableDocumentContentValidator":false,"documentContentValidatorVersion":0},"elementsMetadata":[],"slideId":"637260122995775076","enableDocumentContentUpdater":true,"version":"1.9"}]]></TemplafySlideTemplateConfiguration>
</file>

<file path=customXml/item36.xml><?xml version="1.0" encoding="utf-8"?>
<ct:contentTypeSchema xmlns:ct="http://schemas.microsoft.com/office/2006/metadata/contentType" xmlns:ma="http://schemas.microsoft.com/office/2006/metadata/properties/metaAttributes" ct:_="" ma:_="" ma:contentTypeName="Document" ma:contentTypeID="0x0101003AA7AC0C743A294CADF60F661720E3E6" ma:contentTypeVersion="13" ma:contentTypeDescription="Create a new document." ma:contentTypeScope="" ma:versionID="1deb361416a5d639344af4575bc36dfe">
  <xsd:schema xmlns:xsd="http://www.w3.org/2001/XMLSchema" xmlns:xs="http://www.w3.org/2001/XMLSchema" xmlns:p="http://schemas.microsoft.com/office/2006/metadata/properties" xmlns:ns3="6f846979-0e6f-42ff-8b87-e1893efeda99" xmlns:ns4="db33437f-65a5-48c5-b537-19efd290f967" targetNamespace="http://schemas.microsoft.com/office/2006/metadata/properties" ma:root="true" ma:fieldsID="6b1767f7b51d635c8c20cb91b438ad4b" ns3:_="" ns4:_="">
    <xsd:import namespace="6f846979-0e6f-42ff-8b87-e1893efeda99"/>
    <xsd:import namespace="db33437f-65a5-48c5-b537-19efd290f96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846979-0e6f-42ff-8b87-e1893efeda9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33437f-65a5-48c5-b537-19efd290f967"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7.xml><?xml version="1.0" encoding="utf-8"?>
<TemplafySlideFormConfiguration><![CDATA[{"formFields":[],"formDataEntries":[]}]]></TemplafySlideFormConfiguration>
</file>

<file path=customXml/item4.xml><?xml version="1.0" encoding="utf-8"?>
<TemplafySlideFormConfiguration><![CDATA[{"formFields":[],"formDataEntries":[]}]]></TemplafySlideFormConfiguration>
</file>

<file path=customXml/item5.xml><?xml version="1.0" encoding="utf-8"?>
<TemplafyFormConfiguration><![CDATA[{"formFields":[{"required":true,"placeholder":"","lines":0,"helpTexts":{"prefix":"","postfix":""},"spacing":{},"type":"textBox","name":"DocumentTitle","label":"Document Title","fullyQualifiedName":"DocumentTitle"},{"dataSource":"Confidentiality","displayColumn":"confidentiality","hideIfNoUserInteractionRequired":false,"distinct":true,"required":true,"autoSelectFirstOption":false,"helpTexts":{"prefix":"","postfix":""},"spacing":{},"type":"dropDown","name":"ConfidentialityClass","label":"Confidentiality Class","fullyQualifiedName":"ConfidentialityClass"},{"dataSource":"External Confidentiality label","displayColumn":"externalConfidentiality","defaultValue":"1","hideIfNoUserInteractionRequired":false,"distinct":true,"required":false,"autoSelectFirstOption":false,"helpTexts":{"prefix":"","postfix":"If no external confidentiality class then please choose the blank value"},"spacing":{},"type":"dropDown","name":"ExternalConfidentialityLabel","label":"External Confidentiality label","fullyQualifiedName":"ExternalConfidentialityLabel"},{"dataSource":"PowerPoint Document Type","column":"documentType","required":false,"placeholder":"","autoSelectFirstOption":false,"helpTexts":{"prefix":"","postfix":"If the document type differs from the default value, click on the X to delete and type/choose another type."},"spacing":{},"type":"comboBox","name":"DocTypePresentation","label":"Document Type","fullyQualifiedName":"DocTypePresentation"},{"required":false,"placeholder":"","lines":0,"helpTexts":{"prefix":"","postfix":""},"spacing":{},"type":"textBox","name":"DocumentNumber","label":"Document Number","fullyQualifiedName":"DocumentNumber"},{"dataSource":"Language code","displayColumn":"showName","defaultValue":"1","hideIfNoUserInteractionRequired":false,"distinct":true,"required":false,"autoSelectFirstOption":false,"helpTexts":{"prefix":"","postfix":"The language code will be appended to the Document No."},"spacing":{},"type":"dropDown","name":"LanguageCode","label":"Language Code","fullyQualifiedName":"LanguageCode"},{"dataSource":"Revision","column":"revision","required":false,"placeholder":"","autoSelectFirstOption":false,"helpTexts":{"prefix":"","postfix":""},"spacing":{},"type":"comboBox","name":"Revision","label":"Revision","fullyQualifiedName":"Revision"},{"required":false,"helpTexts":{"prefix":"","postfix":""},"spacing":{},"type":"datePicker","name":"Date","label":"Date","fullyQualifiedName":"Date"},{"helpTexts":{"prefix":"","postfix":""},"spacing":{},"type":"heading","name":"FooterVisibilityOptions","label":"Footer Visibility Options","fullyQualifiedName":"FooterVisibilityOptions"},{"dataSource":"PPT FooterVisibility","displayColumn":"templateType","defaultValue":"1","hideIfNoUserInteractionRequired":false,"distinct":true,"required":true,"autoSelectFirstOption":false,"helpTexts":{"prefix":"","postfix":""},"spacing":{},"type":"dropDown","name":"TemplateType","label":"Is this a document or presentation?","fullyQualifiedName":"TemplateType"},{"dataSource":"PPT FooterVisibility","displayColumn":"docTitle_label","filter":{"column":"templateType","otherFieldName":"TemplateType","fullyQualifiedOtherFieldName":"TemplateType","otherFieldColumn":"TemplateType","formReference":"none","operator":"equals"},"hideIfNoUserInteractionRequired":false,"distinct":true,"required":false,"autoSelectFirstOption":true,"helpTexts":{"prefix":"","postfix":""},"spacing":{},"type":"dropDown","name":"DocTitle","label":"Show document title in footer?","fullyQualifiedName":"DocTitle"},{"dataSource":"PPT FooterVisibility","displayColumn":"totalPageNo_text","filter":{"column":"templateType","otherFieldName":"TemplateType","fullyQualifiedOtherFieldName":"TemplateType","otherFieldColumn":"TemplateType","formReference":"none","operator":"equals"},"hideIfNoUserInteractionRequired":false,"distinct":true,"required":false,"autoSelectFirstOption":true,"helpTexts":{"prefix":"","postfix":""},"spacing":{},"type":"dropDown","name":"TotalPageNo","label":"Page numbering","fullyQualifiedName":"TotalPageNo"},{"required":false,"placeholder":"","lines":0,"defaultValue":"{{UserProfile.Prepared}}","helpTexts":{"prefix":"","postfix":""},"spacing":{},"type":"textBox","name":"Prepared","label":"Prepared By (Subject Responsible)","fullyQualifiedName":"Prepared"},{"required":false,"placeholder":"","lines":0,"helpTexts":{"prefix":"","postfix":""},"spacing":{},"type":"textBox","name":"ApprovedBy","label":"Approved By (Document Responsible)","fullyQualifiedName":"ApprovedBy"},{"required":false,"placeholder":"","lines":0,"helpTexts":{"prefix":"","postfix":""},"spacing":{},"type":"textBox","name":"Checked","label":"Checked","fullyQualifiedName":"Checked"},{"required":false,"placeholder":"","lines":0,"helpTexts":{"prefix":"","postfix":""},"spacing":{},"type":"textBox","name":"Reference","label":"Reference","fullyQualifiedName":"Reference"},{"required":false,"placeholder":"","lines":0,"helpTexts":{"prefix":"","postfix":""},"spacing":{},"type":"textBox","name":"Keywords","label":"Keywords","fullyQualifiedName":"Keywords"}],"formDataEntries":[{"name":"DocumentTitle","value":"vi4WtYYidrbljM0hRdovtNtnnwewCmoR0TrA3RRnWgjWRv8LhBHPURZUczrmVjtsfnIQavmW/0CSeqK6NUhk3KRt2iQBDUgn1o+aNXqy6qYKJUt7Rs8wggNT4/uz7xs8"},{"name":"ConfidentialityClass","value":"5wlu7ZdPxHQj1W0w+yTNSg=="},{"name":"ExternalConfidentialityLabel","value":"5wlu7ZdPxHQj1W0w+yTNSg=="},{"name":"LanguageCode","value":"5wlu7ZdPxHQj1W0w+yTNSg=="},{"name":"Date","value":"LbQ8KQlOwNTvcaQ2HZjflA=="},{"name":"TemplateType","value":"5wlu7ZdPxHQj1W0w+yTNSg=="},{"name":"DocTitle","value":"5wlu7ZdPxHQj1W0w+yTNSg=="},{"name":"TotalPageNo","value":"cT/FOwTWaPknrhRlNMh4SQ=="}]}]]></TemplafyFormConfiguration>
</file>

<file path=customXml/item6.xml><?xml version="1.0" encoding="utf-8"?>
<TemplafySlideTemplateConfiguration><![CDATA[{"documentContentValidatorConfiguration":{"enableDocumentContentValidator":false,"documentContentValidatorVersion":0},"elementsMetadata":[],"slideId":"637241970699236713","enableDocumentContentUpdater":true,"version":"1.9"}]]></TemplafySlideTemplateConfiguration>
</file>

<file path=customXml/item7.xml><?xml version="1.0" encoding="utf-8"?>
<TemplafySlideFormConfiguration><![CDATA[{"formFields":[],"formDataEntries":[]}]]></TemplafySlideFormConfiguration>
</file>

<file path=customXml/item8.xml><?xml version="1.0" encoding="utf-8"?>
<TemplafySlideTemplateConfiguration><![CDATA[{"elementsMetadata":[],"documentContentValidatorConfiguration":{"enableDocumentContentValidator":false,"documentContentValidatorVersion":0},"slideId":"637027476704980324","enableDocumentContentUpdater":true,"version":"1.9"}]]></TemplafySlideTemplateConfiguration>
</file>

<file path=customXml/item9.xml><?xml version="1.0" encoding="utf-8"?>
<TemplafySlideFormConfiguration><![CDATA[{"formFields":[],"formDataEntries":[]}]]></TemplafySlideFormConfiguration>
</file>

<file path=customXml/itemProps1.xml><?xml version="1.0" encoding="utf-8"?>
<ds:datastoreItem xmlns:ds="http://schemas.openxmlformats.org/officeDocument/2006/customXml" ds:itemID="{F970650F-7D51-4253-B8D8-EC3252501430}">
  <ds:schemaRefs/>
</ds:datastoreItem>
</file>

<file path=customXml/itemProps10.xml><?xml version="1.0" encoding="utf-8"?>
<ds:datastoreItem xmlns:ds="http://schemas.openxmlformats.org/officeDocument/2006/customXml" ds:itemID="{5016CC17-17CF-4DBC-9DDE-76460C4A6574}">
  <ds:schemaRefs/>
</ds:datastoreItem>
</file>

<file path=customXml/itemProps11.xml><?xml version="1.0" encoding="utf-8"?>
<ds:datastoreItem xmlns:ds="http://schemas.openxmlformats.org/officeDocument/2006/customXml" ds:itemID="{58CC0B31-82B9-497A-9A2E-F3F72D0BBDAD}">
  <ds:schemaRefs/>
</ds:datastoreItem>
</file>

<file path=customXml/itemProps12.xml><?xml version="1.0" encoding="utf-8"?>
<ds:datastoreItem xmlns:ds="http://schemas.openxmlformats.org/officeDocument/2006/customXml" ds:itemID="{03AF3FDC-ACD1-46F3-A43E-782322DF9816}">
  <ds:schemaRefs/>
</ds:datastoreItem>
</file>

<file path=customXml/itemProps13.xml><?xml version="1.0" encoding="utf-8"?>
<ds:datastoreItem xmlns:ds="http://schemas.openxmlformats.org/officeDocument/2006/customXml" ds:itemID="{822D38AD-8010-4CD3-BD6B-117CB8DF70A4}">
  <ds:schemaRefs/>
</ds:datastoreItem>
</file>

<file path=customXml/itemProps14.xml><?xml version="1.0" encoding="utf-8"?>
<ds:datastoreItem xmlns:ds="http://schemas.openxmlformats.org/officeDocument/2006/customXml" ds:itemID="{DAA0E7DC-5D73-4413-964D-61C7F76C4B99}">
  <ds:schemaRefs/>
</ds:datastoreItem>
</file>

<file path=customXml/itemProps15.xml><?xml version="1.0" encoding="utf-8"?>
<ds:datastoreItem xmlns:ds="http://schemas.openxmlformats.org/officeDocument/2006/customXml" ds:itemID="{CE15712D-9CA4-45C0-AAEF-41EBA6E8E7EC}">
  <ds:schemaRefs/>
</ds:datastoreItem>
</file>

<file path=customXml/itemProps16.xml><?xml version="1.0" encoding="utf-8"?>
<ds:datastoreItem xmlns:ds="http://schemas.openxmlformats.org/officeDocument/2006/customXml" ds:itemID="{F5A7E41D-6E7F-4B05-AFAB-F540BD4C068B}">
  <ds:schemaRefs>
    <ds:schemaRef ds:uri="http://schemas.microsoft.com/sharepoint/v3/contenttype/forms"/>
  </ds:schemaRefs>
</ds:datastoreItem>
</file>

<file path=customXml/itemProps17.xml><?xml version="1.0" encoding="utf-8"?>
<ds:datastoreItem xmlns:ds="http://schemas.openxmlformats.org/officeDocument/2006/customXml" ds:itemID="{07958A4E-FAB1-42E4-B6B5-29B01F63F87B}">
  <ds:schemaRefs/>
</ds:datastoreItem>
</file>

<file path=customXml/itemProps18.xml><?xml version="1.0" encoding="utf-8"?>
<ds:datastoreItem xmlns:ds="http://schemas.openxmlformats.org/officeDocument/2006/customXml" ds:itemID="{E3884FF8-E1E1-42E3-BFA9-72BED0E3E494}">
  <ds:schemaRefs/>
</ds:datastoreItem>
</file>

<file path=customXml/itemProps19.xml><?xml version="1.0" encoding="utf-8"?>
<ds:datastoreItem xmlns:ds="http://schemas.openxmlformats.org/officeDocument/2006/customXml" ds:itemID="{3C79AE28-DBAA-4556-B959-05145CCA5809}">
  <ds:schemaRefs/>
</ds:datastoreItem>
</file>

<file path=customXml/itemProps2.xml><?xml version="1.0" encoding="utf-8"?>
<ds:datastoreItem xmlns:ds="http://schemas.openxmlformats.org/officeDocument/2006/customXml" ds:itemID="{007BE0DD-AFA4-4D58-8141-9C59470E1A36}">
  <ds:schemaRefs/>
</ds:datastoreItem>
</file>

<file path=customXml/itemProps20.xml><?xml version="1.0" encoding="utf-8"?>
<ds:datastoreItem xmlns:ds="http://schemas.openxmlformats.org/officeDocument/2006/customXml" ds:itemID="{72EC3571-ADBE-4AC6-A4B0-E3179DBCAF80}">
  <ds:schemaRefs/>
</ds:datastoreItem>
</file>

<file path=customXml/itemProps21.xml><?xml version="1.0" encoding="utf-8"?>
<ds:datastoreItem xmlns:ds="http://schemas.openxmlformats.org/officeDocument/2006/customXml" ds:itemID="{208A710A-1A14-4750-82F6-CE3C64C40A5C}">
  <ds:schemaRefs/>
</ds:datastoreItem>
</file>

<file path=customXml/itemProps22.xml><?xml version="1.0" encoding="utf-8"?>
<ds:datastoreItem xmlns:ds="http://schemas.openxmlformats.org/officeDocument/2006/customXml" ds:itemID="{C5F02B23-EE8D-4425-B04A-B12CB0F7786D}">
  <ds:schemaRefs/>
</ds:datastoreItem>
</file>

<file path=customXml/itemProps23.xml><?xml version="1.0" encoding="utf-8"?>
<ds:datastoreItem xmlns:ds="http://schemas.openxmlformats.org/officeDocument/2006/customXml" ds:itemID="{32BA7684-6BE4-4F73-B22E-30934AB379B8}">
  <ds:schemaRefs/>
</ds:datastoreItem>
</file>

<file path=customXml/itemProps24.xml><?xml version="1.0" encoding="utf-8"?>
<ds:datastoreItem xmlns:ds="http://schemas.openxmlformats.org/officeDocument/2006/customXml" ds:itemID="{72516535-7702-46AF-9B1F-8623A67A824E}">
  <ds:schemaRefs/>
</ds:datastoreItem>
</file>

<file path=customXml/itemProps25.xml><?xml version="1.0" encoding="utf-8"?>
<ds:datastoreItem xmlns:ds="http://schemas.openxmlformats.org/officeDocument/2006/customXml" ds:itemID="{683FEB75-8CFA-449C-A6B1-B1E4A86A58A1}">
  <ds:schemaRefs/>
</ds:datastoreItem>
</file>

<file path=customXml/itemProps26.xml><?xml version="1.0" encoding="utf-8"?>
<ds:datastoreItem xmlns:ds="http://schemas.openxmlformats.org/officeDocument/2006/customXml" ds:itemID="{79DD8E3D-1AB6-45AF-ACDB-2328D70C96D3}">
  <ds:schemaRefs/>
</ds:datastoreItem>
</file>

<file path=customXml/itemProps27.xml><?xml version="1.0" encoding="utf-8"?>
<ds:datastoreItem xmlns:ds="http://schemas.openxmlformats.org/officeDocument/2006/customXml" ds:itemID="{DAC73274-766B-423F-8699-B6E9CC70512B}">
  <ds:schemaRefs/>
</ds:datastoreItem>
</file>

<file path=customXml/itemProps28.xml><?xml version="1.0" encoding="utf-8"?>
<ds:datastoreItem xmlns:ds="http://schemas.openxmlformats.org/officeDocument/2006/customXml" ds:itemID="{B81E1ABF-2ACE-4A6F-ABE1-0885F2CBAF49}">
  <ds:schemaRefs/>
</ds:datastoreItem>
</file>

<file path=customXml/itemProps29.xml><?xml version="1.0" encoding="utf-8"?>
<ds:datastoreItem xmlns:ds="http://schemas.openxmlformats.org/officeDocument/2006/customXml" ds:itemID="{182BFEE4-5DEC-40AE-AD3B-8766831114E3}">
  <ds:schemaRefs/>
</ds:datastoreItem>
</file>

<file path=customXml/itemProps3.xml><?xml version="1.0" encoding="utf-8"?>
<ds:datastoreItem xmlns:ds="http://schemas.openxmlformats.org/officeDocument/2006/customXml" ds:itemID="{A662CFC3-3F53-44F7-8836-81C846006C60}">
  <ds:schemaRefs/>
</ds:datastoreItem>
</file>

<file path=customXml/itemProps30.xml><?xml version="1.0" encoding="utf-8"?>
<ds:datastoreItem xmlns:ds="http://schemas.openxmlformats.org/officeDocument/2006/customXml" ds:itemID="{56F2EE69-0CCA-4F48-BE22-EC4A886C57A7}">
  <ds:schemaRefs>
    <ds:schemaRef ds:uri="http://purl.org/dc/elements/1.1/"/>
    <ds:schemaRef ds:uri="http://schemas.microsoft.com/office/2006/metadata/properties"/>
    <ds:schemaRef ds:uri="db33437f-65a5-48c5-b537-19efd290f967"/>
    <ds:schemaRef ds:uri="http://purl.org/dc/terms/"/>
    <ds:schemaRef ds:uri="6f846979-0e6f-42ff-8b87-e1893efeda99"/>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1.xml><?xml version="1.0" encoding="utf-8"?>
<ds:datastoreItem xmlns:ds="http://schemas.openxmlformats.org/officeDocument/2006/customXml" ds:itemID="{B9AEDDE3-EA02-4A8F-B8F8-0606A0AA45FC}">
  <ds:schemaRefs/>
</ds:datastoreItem>
</file>

<file path=customXml/itemProps32.xml><?xml version="1.0" encoding="utf-8"?>
<ds:datastoreItem xmlns:ds="http://schemas.openxmlformats.org/officeDocument/2006/customXml" ds:itemID="{2753F382-962F-4621-A5D5-F63497D297BB}">
  <ds:schemaRefs/>
</ds:datastoreItem>
</file>

<file path=customXml/itemProps33.xml><?xml version="1.0" encoding="utf-8"?>
<ds:datastoreItem xmlns:ds="http://schemas.openxmlformats.org/officeDocument/2006/customXml" ds:itemID="{5C82D301-31E9-4C50-A8D0-2D090C281449}">
  <ds:schemaRefs/>
</ds:datastoreItem>
</file>

<file path=customXml/itemProps34.xml><?xml version="1.0" encoding="utf-8"?>
<ds:datastoreItem xmlns:ds="http://schemas.openxmlformats.org/officeDocument/2006/customXml" ds:itemID="{99E34D1F-2D23-494F-A032-D2720951A06E}">
  <ds:schemaRefs/>
</ds:datastoreItem>
</file>

<file path=customXml/itemProps35.xml><?xml version="1.0" encoding="utf-8"?>
<ds:datastoreItem xmlns:ds="http://schemas.openxmlformats.org/officeDocument/2006/customXml" ds:itemID="{1CE36EA9-2186-4EB1-871A-8AE59C2A13BB}">
  <ds:schemaRefs/>
</ds:datastoreItem>
</file>

<file path=customXml/itemProps36.xml><?xml version="1.0" encoding="utf-8"?>
<ds:datastoreItem xmlns:ds="http://schemas.openxmlformats.org/officeDocument/2006/customXml" ds:itemID="{360C0F6C-0930-4625-A7EA-8ADD688381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846979-0e6f-42ff-8b87-e1893efeda99"/>
    <ds:schemaRef ds:uri="db33437f-65a5-48c5-b537-19efd290f96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7.xml><?xml version="1.0" encoding="utf-8"?>
<ds:datastoreItem xmlns:ds="http://schemas.openxmlformats.org/officeDocument/2006/customXml" ds:itemID="{64226CB1-FFB7-4C9A-AA68-7A2A0AC2484D}">
  <ds:schemaRefs/>
</ds:datastoreItem>
</file>

<file path=customXml/itemProps4.xml><?xml version="1.0" encoding="utf-8"?>
<ds:datastoreItem xmlns:ds="http://schemas.openxmlformats.org/officeDocument/2006/customXml" ds:itemID="{847502A6-7CBE-43AF-BDF6-4D4423521D8C}">
  <ds:schemaRefs/>
</ds:datastoreItem>
</file>

<file path=customXml/itemProps5.xml><?xml version="1.0" encoding="utf-8"?>
<ds:datastoreItem xmlns:ds="http://schemas.openxmlformats.org/officeDocument/2006/customXml" ds:itemID="{D92C3DF5-A179-4E2D-BD20-07044B39171F}">
  <ds:schemaRefs/>
</ds:datastoreItem>
</file>

<file path=customXml/itemProps6.xml><?xml version="1.0" encoding="utf-8"?>
<ds:datastoreItem xmlns:ds="http://schemas.openxmlformats.org/officeDocument/2006/customXml" ds:itemID="{A48C05A2-B30A-4B00-9734-480E25384171}">
  <ds:schemaRefs/>
</ds:datastoreItem>
</file>

<file path=customXml/itemProps7.xml><?xml version="1.0" encoding="utf-8"?>
<ds:datastoreItem xmlns:ds="http://schemas.openxmlformats.org/officeDocument/2006/customXml" ds:itemID="{00CCDCD3-3045-4F92-B60D-663CE857F66C}">
  <ds:schemaRefs/>
</ds:datastoreItem>
</file>

<file path=customXml/itemProps8.xml><?xml version="1.0" encoding="utf-8"?>
<ds:datastoreItem xmlns:ds="http://schemas.openxmlformats.org/officeDocument/2006/customXml" ds:itemID="{C09F197C-6A49-47D0-B877-F88807989676}">
  <ds:schemaRefs/>
</ds:datastoreItem>
</file>

<file path=customXml/itemProps9.xml><?xml version="1.0" encoding="utf-8"?>
<ds:datastoreItem xmlns:ds="http://schemas.openxmlformats.org/officeDocument/2006/customXml" ds:itemID="{2D5C736D-2067-4161-B213-D98DD8F57416}">
  <ds:schemaRefs/>
</ds:datastoreItem>
</file>

<file path=docProps/app.xml><?xml version="1.0" encoding="utf-8"?>
<Properties xmlns="http://schemas.openxmlformats.org/officeDocument/2006/extended-properties" xmlns:vt="http://schemas.openxmlformats.org/officeDocument/2006/docPropsVTypes">
  <Template>PresentationTemplate2017</Template>
  <TotalTime>397</TotalTime>
  <Words>3355</Words>
  <Application>Microsoft Office PowerPoint</Application>
  <PresentationFormat>Widescreen</PresentationFormat>
  <Paragraphs>378</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Ericsson Hilda</vt:lpstr>
      <vt:lpstr>Ericsson Technical Icons</vt:lpstr>
      <vt:lpstr>Ericsson Hilda Light</vt:lpstr>
      <vt:lpstr>Arial</vt:lpstr>
      <vt:lpstr>Calibri</vt:lpstr>
      <vt:lpstr>PresentationTemplate2017</vt:lpstr>
      <vt:lpstr>Afflicted seniors  – and the tech solutions to improve their quality of life </vt:lpstr>
      <vt:lpstr>Interest for seniors: Second billion of seniors is arriving</vt:lpstr>
      <vt:lpstr>Opinions of 200 million seniors globally</vt:lpstr>
      <vt:lpstr>Unpacking the Affliction flower </vt:lpstr>
      <vt:lpstr>ICT – a helping tool for seniors during crisis  </vt:lpstr>
      <vt:lpstr>Seniors more active on their smartphones nowadays</vt:lpstr>
      <vt:lpstr>Seniors were closing the generation gap              – but it changes due to crisis</vt:lpstr>
      <vt:lpstr>Seniors are also heterogenous</vt:lpstr>
      <vt:lpstr>Current tech polarization to follow also in future? </vt:lpstr>
      <vt:lpstr>Five important areas identified to improve senior life </vt:lpstr>
      <vt:lpstr>Triple uptake of tech solutions possible</vt:lpstr>
      <vt:lpstr>Seniors see benefits with future smart homes</vt:lpstr>
      <vt:lpstr>Seniors see challenges with smart home solutions </vt:lpstr>
      <vt:lpstr>Seniors are curios about AR/VR entertainment  – but utility before pleasure</vt:lpstr>
      <vt:lpstr>A tricky way to start using (VR/AR) apps  Barriers in ranking order</vt:lpstr>
      <vt:lpstr>Future companion can be a robot </vt:lpstr>
      <vt:lpstr>Many requirements on social robots</vt:lpstr>
      <vt:lpstr>A reliable network has played an important roll during crisis for exercise and health</vt:lpstr>
      <vt:lpstr>Seniors expect new technologies to advance in health </vt:lpstr>
      <vt:lpstr>Health wearables to meet seniors’ actual needs </vt:lpstr>
      <vt:lpstr>Should a reliable network for seniors be on the public health agenda?</vt:lpstr>
      <vt:lpstr>PowerPoint Presentation</vt:lpstr>
    </vt:vector>
  </TitlesOfParts>
  <Company>Ericsson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EAB_2020_FINAL_(Digital Seniors - Tech solutions to improve seniorsquality of life)_2021-02-02</dc:title>
  <dc:creator>Vaishnavi Gupta</dc:creator>
  <cp:keywords/>
  <dc:description>Rev</dc:description>
  <cp:lastModifiedBy>Peter Rinderud</cp:lastModifiedBy>
  <cp:revision>146</cp:revision>
  <dcterms:created xsi:type="dcterms:W3CDTF">2019-04-23T15:12:54Z</dcterms:created>
  <dcterms:modified xsi:type="dcterms:W3CDTF">2021-03-03T12:01:19Z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Category">
    <vt:lpwstr> </vt:lpwstr>
  </property>
  <property fmtid="{D5CDD505-2E9C-101B-9397-08002B2CF9AE}" pid="3" name="TemplateIdentity">
    <vt:lpwstr> </vt:lpwstr>
  </property>
  <property fmtid="{D5CDD505-2E9C-101B-9397-08002B2CF9AE}" pid="4" name="DocName">
    <vt:lpwstr> </vt:lpwstr>
  </property>
  <property fmtid="{D5CDD505-2E9C-101B-9397-08002B2CF9AE}" pid="5" name="ContentTypeId">
    <vt:lpwstr>0x0101003AA7AC0C743A294CADF60F661720E3E6</vt:lpwstr>
  </property>
  <property fmtid="{D5CDD505-2E9C-101B-9397-08002B2CF9AE}" pid="6" name="DocumentDataTemplate">
    <vt:lpwstr>true</vt:lpwstr>
  </property>
  <property fmtid="{D5CDD505-2E9C-101B-9397-08002B2CF9AE}" pid="7" name="BSubject">
    <vt:lpwstr> </vt:lpwstr>
  </property>
  <property fmtid="{D5CDD505-2E9C-101B-9397-08002B2CF9AE}" pid="8" name="TemplafyTimeStamp">
    <vt:lpwstr>2020-05-25T15:19:59.4129898Z</vt:lpwstr>
  </property>
  <property fmtid="{D5CDD505-2E9C-101B-9397-08002B2CF9AE}" pid="9" name="TemplafyTenantId">
    <vt:lpwstr>ericsson</vt:lpwstr>
  </property>
  <property fmtid="{D5CDD505-2E9C-101B-9397-08002B2CF9AE}" pid="10" name="TemplafyTemplateId">
    <vt:lpwstr>637037983894866703</vt:lpwstr>
  </property>
  <property fmtid="{D5CDD505-2E9C-101B-9397-08002B2CF9AE}" pid="11" name="TemplafyUserProfileId">
    <vt:lpwstr>637401709323038244</vt:lpwstr>
  </property>
  <property fmtid="{D5CDD505-2E9C-101B-9397-08002B2CF9AE}" pid="12" name="TemplafyLanguageCode">
    <vt:lpwstr>en-US</vt:lpwstr>
  </property>
  <property fmtid="{D5CDD505-2E9C-101B-9397-08002B2CF9AE}" pid="13" name="FooterText">
    <vt:lpwstr>true</vt:lpwstr>
  </property>
  <property fmtid="{D5CDD505-2E9C-101B-9397-08002B2CF9AE}" pid="14" name="SecurityClass">
    <vt:lpwstr>Ericsson Internal</vt:lpwstr>
  </property>
  <property fmtid="{D5CDD505-2E9C-101B-9397-08002B2CF9AE}" pid="15" name="ExtConf">
    <vt:lpwstr/>
  </property>
  <property fmtid="{D5CDD505-2E9C-101B-9397-08002B2CF9AE}" pid="16" name="Prepared">
    <vt:lpwstr/>
  </property>
  <property fmtid="{D5CDD505-2E9C-101B-9397-08002B2CF9AE}" pid="17" name="ApprovedBy">
    <vt:lpwstr/>
  </property>
  <property fmtid="{D5CDD505-2E9C-101B-9397-08002B2CF9AE}" pid="18" name="DocNo">
    <vt:lpwstr> </vt:lpwstr>
  </property>
  <property fmtid="{D5CDD505-2E9C-101B-9397-08002B2CF9AE}" pid="19" name="Checked">
    <vt:lpwstr/>
  </property>
  <property fmtid="{D5CDD505-2E9C-101B-9397-08002B2CF9AE}" pid="20" name="Date">
    <vt:lpwstr>2021-03-02</vt:lpwstr>
  </property>
  <property fmtid="{D5CDD505-2E9C-101B-9397-08002B2CF9AE}" pid="21" name="Reference">
    <vt:lpwstr/>
  </property>
  <property fmtid="{D5CDD505-2E9C-101B-9397-08002B2CF9AE}" pid="22" name="Title">
    <vt:lpwstr>EAB_2020_FINAL_(Digital Seniors - Tech solutions to improve seniorsquality of life)_2021-02-02</vt:lpwstr>
  </property>
  <property fmtid="{D5CDD505-2E9C-101B-9397-08002B2CF9AE}" pid="23" name="Keyword">
    <vt:lpwstr/>
  </property>
  <property fmtid="{D5CDD505-2E9C-101B-9397-08002B2CF9AE}" pid="24" name="DocumentType">
    <vt:lpwstr>Presentation2011</vt:lpwstr>
  </property>
  <property fmtid="{D5CDD505-2E9C-101B-9397-08002B2CF9AE}" pid="25" name="Language">
    <vt:lpwstr>EnglishUS</vt:lpwstr>
  </property>
  <property fmtid="{D5CDD505-2E9C-101B-9397-08002B2CF9AE}" pid="26" name="TemplateID">
    <vt:lpwstr>FALSE</vt:lpwstr>
  </property>
  <property fmtid="{D5CDD505-2E9C-101B-9397-08002B2CF9AE}" pid="27" name="ConfCtrl">
    <vt:lpwstr>FALSE</vt:lpwstr>
  </property>
  <property fmtid="{D5CDD505-2E9C-101B-9397-08002B2CF9AE}" pid="28" name="DocTitle">
    <vt:lpwstr>false</vt:lpwstr>
  </property>
  <property fmtid="{D5CDD505-2E9C-101B-9397-08002B2CF9AE}" pid="29" name="IsDocument">
    <vt:lpwstr>true</vt:lpwstr>
  </property>
  <property fmtid="{D5CDD505-2E9C-101B-9397-08002B2CF9AE}" pid="30" name="IsPresentation">
    <vt:lpwstr>false</vt:lpwstr>
  </property>
  <property fmtid="{D5CDD505-2E9C-101B-9397-08002B2CF9AE}" pid="31" name="PageNumberVisible">
    <vt:lpwstr>PageX</vt:lpwstr>
  </property>
  <property fmtid="{D5CDD505-2E9C-101B-9397-08002B2CF9AE}" pid="32" name="Revision">
    <vt:lpwstr/>
  </property>
  <property fmtid="{D5CDD505-2E9C-101B-9397-08002B2CF9AE}" pid="33" name="DocType">
    <vt:lpwstr/>
  </property>
  <property fmtid="{D5CDD505-2E9C-101B-9397-08002B2CF9AE}" pid="34" name="TemplateVersion">
    <vt:lpwstr>R2A</vt:lpwstr>
  </property>
  <property fmtid="{D5CDD505-2E9C-101B-9397-08002B2CF9AE}" pid="35" name="PackageNo">
    <vt:lpwstr>LXA 119 603</vt:lpwstr>
  </property>
  <property fmtid="{D5CDD505-2E9C-101B-9397-08002B2CF9AE}" pid="36" name="PackageVersion">
    <vt:lpwstr>R6B</vt:lpwstr>
  </property>
  <property fmtid="{D5CDD505-2E9C-101B-9397-08002B2CF9AE}" pid="37" name="TemplateName">
    <vt:lpwstr>CXC 173 2731/1</vt:lpwstr>
  </property>
</Properties>
</file>