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6" r:id="rId5"/>
    <p:sldId id="258" r:id="rId6"/>
    <p:sldId id="283" r:id="rId7"/>
    <p:sldId id="282" r:id="rId8"/>
    <p:sldId id="277" r:id="rId9"/>
    <p:sldId id="280" r:id="rId10"/>
    <p:sldId id="28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2CB"/>
    <a:srgbClr val="73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C3DFC-27CB-EC84-85E0-03ADEE46022E}" v="6" dt="2026-05-13T10:49:0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B201C-2825-496C-94F6-2D5620D74B8A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0E68-4652-4AE6-A6C7-33B9650141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0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FD7F-748C-27ED-9E5E-CE5A7DAC5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85A0-16A7-AF55-A901-589A52453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59059-5639-65F4-41B1-CB50B74C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73EB-B50C-BF28-59BA-46746EF6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1A07-8D14-8EEC-AE8C-6F99EA3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46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E7C6-9B3C-675A-EA58-B8C28CAF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A4BEF-2BC0-5672-0CED-0E2E9BEB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45D6-BC08-0278-585F-5F7D3782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5746-DDA6-09C8-39A6-894966F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FD5B-FC75-F7E7-B3D4-D125B6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75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FB794-1A38-FD27-0F3A-EA47D2052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83B99-B963-727C-3B24-057C25C7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1F5F-4808-72C6-8788-5CFECBFF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6534-2E41-E664-05D0-01264542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A107-77AD-22FD-85BA-0F31D67C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2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GB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9DB7BA-3A2F-46BA-A617-2A049434CD6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85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79D3-F5BF-0E6A-DD77-B422BA3E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A796-121A-6EFE-0037-C3A73899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6BAE-2B07-ACCB-C495-69D7975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1106-3CFB-90FF-E0FD-16C8FC0D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6279-6C8B-EFFC-ABD5-FA74D54F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673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0E96-7A77-F4CC-4505-C4621C7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0993-685A-9364-C7B7-8F0A8B75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B46E-D73B-37F0-6A96-D50BEA2B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3A227-E4DF-8217-9639-902D310E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ABD9-731C-5768-2859-394ABAD1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A10D-5C9B-AC27-D5DB-8E8B62D4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AADB-CF48-CEE0-5CA5-DCCD0DE39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A2D1B-B942-FCD3-07E2-4B93BE34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73EDD-C190-3447-DAE5-0F45D955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57753-2056-F3C2-B2C3-FF8EF32C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1CED4-0798-5BC4-0216-2B95ED41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857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F163-753B-5A43-6555-9FB977D2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E5ED-31BB-86E5-C89E-3E59DE753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BBC09-D1B4-1776-53AC-455C7B57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7B6D2-FBA8-6F7E-AA97-79FCE3636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E01D4-D658-CEBB-E7A5-77410B24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0E03A-965F-3DDF-2A72-526AE6B5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90F63-CCB9-426B-74E2-93E88DB6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AEDC8-AC81-492B-132F-8926449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48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E7FA-8439-0EA9-9DD0-0C0C885F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5F084-092D-35CD-317D-FD9F679C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11C63-7640-F235-5A57-C36191D7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3982-BD52-B0BD-F968-B5E10B5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2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6405C-EBBA-14C1-B8D6-590AFCD5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8D4DF-E532-BA04-EEFD-74F5B06C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BBD8-3A02-B6DB-5F54-4A76A2DD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57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915C-4360-A32E-B596-4511C9A5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6F26-B3F3-6682-F701-384B73A8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6B89-A713-E5AE-A462-0553F327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CED41-6EFA-D0D3-8EED-3824FB54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F84F-C756-FB09-B7CE-B8D37E60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C95E-0C03-C949-E73F-6F23BD08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5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9174-2815-F3B3-9CD7-A47D0289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43366-6E7B-176D-6254-6FE23DBAA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63A97-E61A-CAC2-C836-604A4BA31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2644-CECC-7842-E5AD-05C358B6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55FC0-A995-4D64-F071-F68C9679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7D0E2-5791-08D5-12D8-EB80B3CA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29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066C2-1E4B-C58A-8419-55D1539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DF04F-1F96-1475-1FF7-C2389B23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13BE2-87F3-6DC3-5B20-2F436E655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F43-00B4-466B-B2CB-FC4A9C4B59C8}" type="datetimeFigureOut">
              <a:rPr lang="en-IE" smtClean="0"/>
              <a:t>13/05/2026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CD9A-F33D-2D48-54FC-BABAC654C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2282-5EEE-7273-7919-31E17511D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07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hyperlink" Target="https://scratch.mit.ed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9AA282-993C-4C2A-A8A5-D37A6490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D1603A8-B106-49C8-9A85-772F771CEA7B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9973830" cy="3457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400" cap="none" spc="-160" normalizeH="0" baseline="0" noProof="0">
                <a:ln>
                  <a:noFill/>
                </a:ln>
                <a:effectLst/>
                <a:uLnTx/>
                <a:uFillTx/>
                <a:latin typeface="Ericsson Hilda Light"/>
                <a:ea typeface="+mj-ea"/>
                <a:cs typeface="+mj-cs"/>
              </a:rPr>
              <a:t>Curriculum Connect</a:t>
            </a:r>
            <a:endParaRPr lang="en-US" sz="8800" b="1">
              <a:latin typeface="Ericsson Hilda Light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400" cap="none" spc="-160" normalizeH="0" baseline="0" noProof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latin typeface="Ericsson Hilda Light"/>
              </a:rPr>
              <a:t>Summer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atin typeface="Ericsson Hilda Light"/>
              </a:rPr>
              <a:t>Underwater Game</a:t>
            </a:r>
            <a:endParaRPr lang="en-US" sz="7200">
              <a:latin typeface="Ericsson Hilda Light"/>
            </a:endParaRPr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123626AC-1355-4AB8-B034-146B7B48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C454B4-962A-295D-3F57-7385C1ABBBBB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1026" name="Picture 2" descr="Image result for scratch logo">
            <a:extLst>
              <a:ext uri="{FF2B5EF4-FFF2-40B4-BE49-F238E27FC236}">
                <a16:creationId xmlns:a16="http://schemas.microsoft.com/office/drawing/2014/main" id="{991627A1-2F76-4334-575A-4C7B833A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6" y="4206375"/>
            <a:ext cx="5829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0CE0AC3-2DDB-484D-A672-F9160391955C}"/>
              </a:ext>
            </a:extLst>
          </p:cNvPr>
          <p:cNvSpPr txBox="1"/>
          <p:nvPr/>
        </p:nvSpPr>
        <p:spPr bwMode="auto">
          <a:xfrm>
            <a:off x="6096000" y="6165339"/>
            <a:ext cx="4162448" cy="26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IE" sz="1200"/>
              <a:t>Visual Assets:   </a:t>
            </a:r>
            <a:r>
              <a:rPr lang="en-US" sz="12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lang="en-US" sz="1200"/>
          </a:p>
          <a:p>
            <a:pPr>
              <a:buClr>
                <a:schemeClr val="tx1"/>
              </a:buClr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9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8" y="-76702"/>
            <a:ext cx="10515600" cy="1043342"/>
          </a:xfrm>
        </p:spPr>
        <p:txBody>
          <a:bodyPr/>
          <a:lstStyle/>
          <a:p>
            <a:r>
              <a:rPr lang="en-US">
                <a:latin typeface="Ericsson Hilda"/>
              </a:rPr>
              <a:t>Underwater Crab</a:t>
            </a:r>
            <a:r>
              <a:rPr lang="en-US" sz="3200">
                <a:latin typeface="Ericsson Hilda"/>
              </a:rPr>
              <a:t> – Level 1 – Part 1</a:t>
            </a:r>
            <a:br>
              <a:rPr lang="en-US" sz="3200">
                <a:latin typeface="Ericsson Hilda"/>
              </a:rPr>
            </a:br>
            <a:r>
              <a:rPr lang="en-US" sz="1400">
                <a:latin typeface="Ericsson Hilda"/>
              </a:rPr>
              <a:t>Curriculum Connect: Summer. STEM - Technology – coding.</a:t>
            </a:r>
            <a:endParaRPr lang="en-US">
              <a:latin typeface="Ericsson Hilda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265208" y="1412658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655012" y="904996"/>
            <a:ext cx="326969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Stage and Sprites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4075608" y="918975"/>
            <a:ext cx="358683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– 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Crab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141699" y="651479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3" name="Picture 2" descr="A screenshot of a cartoon crab&#10;&#10;AI-generated content may be incorrect.">
            <a:extLst>
              <a:ext uri="{FF2B5EF4-FFF2-40B4-BE49-F238E27FC236}">
                <a16:creationId xmlns:a16="http://schemas.microsoft.com/office/drawing/2014/main" id="{654F2615-51AC-A9EC-4289-DFF6B23D8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33" y="1304323"/>
            <a:ext cx="3269596" cy="3858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84D6F-719B-CBC4-0CF8-187E828FB8E3}"/>
              </a:ext>
            </a:extLst>
          </p:cNvPr>
          <p:cNvSpPr txBox="1"/>
          <p:nvPr/>
        </p:nvSpPr>
        <p:spPr>
          <a:xfrm>
            <a:off x="653343" y="524278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Calibri" panose="020F0502020204030204"/>
              </a:rPr>
              <a:t>Select</a:t>
            </a:r>
            <a:r>
              <a:rPr lang="en-US">
                <a:latin typeface="Ericsson Hilda"/>
                <a:ea typeface="Calibri" panose="020F0502020204030204"/>
                <a:cs typeface="Calibri" panose="020F0502020204030204"/>
              </a:rPr>
              <a:t> the</a:t>
            </a:r>
            <a:r>
              <a:rPr lang="en-US" b="1">
                <a:latin typeface="Ericsson Hilda"/>
                <a:ea typeface="Calibri" panose="020F0502020204030204"/>
                <a:cs typeface="Calibri" panose="020F0502020204030204"/>
              </a:rPr>
              <a:t> underwater </a:t>
            </a:r>
            <a:r>
              <a:rPr lang="en-US">
                <a:latin typeface="Ericsson Hilda"/>
                <a:ea typeface="Calibri" panose="020F0502020204030204"/>
                <a:cs typeface="Calibri" panose="020F0502020204030204"/>
              </a:rPr>
              <a:t>stage 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Ericsson Hild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Calibri" panose="020F0502020204030204"/>
              </a:rPr>
              <a:t>Add</a:t>
            </a:r>
            <a:r>
              <a:rPr lang="en-US">
                <a:latin typeface="Ericsson Hilda"/>
                <a:ea typeface="Calibri" panose="020F0502020204030204"/>
                <a:cs typeface="Calibri" panose="020F0502020204030204"/>
              </a:rPr>
              <a:t> the</a:t>
            </a:r>
            <a:r>
              <a:rPr lang="en-US" b="1">
                <a:latin typeface="Ericsson Hilda"/>
                <a:ea typeface="Calibri" panose="020F0502020204030204"/>
                <a:cs typeface="Calibri" panose="020F0502020204030204"/>
              </a:rPr>
              <a:t> "crab" </a:t>
            </a:r>
            <a:r>
              <a:rPr lang="en-US">
                <a:latin typeface="Ericsson Hilda"/>
                <a:ea typeface="Calibri" panose="020F0502020204030204"/>
                <a:cs typeface="Calibri" panose="020F0502020204030204"/>
              </a:rPr>
              <a:t>sprite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0E698-C7A7-C2B3-76B4-276FF450B2AB}"/>
              </a:ext>
            </a:extLst>
          </p:cNvPr>
          <p:cNvSpPr txBox="1"/>
          <p:nvPr/>
        </p:nvSpPr>
        <p:spPr>
          <a:xfrm>
            <a:off x="5210432" y="479854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5522D-BE89-0EF1-30C3-00C3827F52A1}"/>
              </a:ext>
            </a:extLst>
          </p:cNvPr>
          <p:cNvSpPr txBox="1"/>
          <p:nvPr/>
        </p:nvSpPr>
        <p:spPr>
          <a:xfrm>
            <a:off x="7655562" y="1472625"/>
            <a:ext cx="378001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 dirty="0">
                <a:solidFill>
                  <a:srgbClr val="FFC000"/>
                </a:solidFill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 b="1">
                <a:solidFill>
                  <a:srgbClr val="FFC000"/>
                </a:solidFill>
                <a:latin typeface="Ericsson Hilda"/>
                <a:ea typeface="Calibri" panose="020F0502020204030204"/>
                <a:cs typeface="Segoe UI"/>
              </a:rPr>
              <a:t>when green flag clicked</a:t>
            </a:r>
            <a:r>
              <a:rPr lang="en-US" dirty="0">
                <a:solidFill>
                  <a:srgbClr val="FFC000"/>
                </a:solidFill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block</a:t>
            </a:r>
          </a:p>
          <a:p>
            <a:pPr>
              <a:buFont typeface="Arial"/>
              <a:buChar char="•"/>
            </a:pPr>
            <a:endParaRPr lang="en-US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 dirty="0">
                <a:latin typeface="Ericsson Hilda"/>
                <a:ea typeface="Calibri" panose="020F0502020204030204"/>
                <a:cs typeface="Segoe UI"/>
              </a:rPr>
              <a:t>  </a:t>
            </a:r>
            <a:r>
              <a:rPr lang="en-US" b="1">
                <a:solidFill>
                  <a:srgbClr val="7030A0"/>
                </a:solidFill>
                <a:latin typeface="Ericsson Hilda"/>
                <a:ea typeface="Calibri" panose="020F0502020204030204"/>
                <a:cs typeface="Segoe UI"/>
              </a:rPr>
              <a:t>switch costume to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 block and choose </a:t>
            </a:r>
            <a:r>
              <a:rPr lang="en-US" b="1">
                <a:latin typeface="Ericsson Hilda"/>
                <a:ea typeface="Calibri" panose="020F0502020204030204"/>
                <a:cs typeface="Segoe UI"/>
              </a:rPr>
              <a:t>crab-b</a:t>
            </a:r>
          </a:p>
          <a:p>
            <a:pPr>
              <a:buFont typeface="Arial"/>
              <a:buChar char="•"/>
            </a:pPr>
            <a:endParaRPr lang="en-US" dirty="0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 dirty="0"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 b="1">
                <a:solidFill>
                  <a:schemeClr val="accent2"/>
                </a:solidFill>
                <a:latin typeface="Ericsson Hilda"/>
                <a:ea typeface="Calibri" panose="020F0502020204030204"/>
                <a:cs typeface="Segoe UI"/>
              </a:rPr>
              <a:t>forever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 block</a:t>
            </a:r>
          </a:p>
          <a:p>
            <a:pPr>
              <a:buFont typeface="Arial"/>
              <a:buChar char="•"/>
            </a:pPr>
            <a:endParaRPr lang="en-US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 dirty="0"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 b="1">
                <a:solidFill>
                  <a:srgbClr val="0070C0"/>
                </a:solidFill>
                <a:latin typeface="Ericsson Hilda"/>
                <a:ea typeface="Calibri" panose="020F0502020204030204"/>
                <a:cs typeface="Segoe UI"/>
              </a:rPr>
              <a:t>go to random position</a:t>
            </a:r>
            <a:r>
              <a:rPr lang="en-US" dirty="0">
                <a:solidFill>
                  <a:srgbClr val="0070C0"/>
                </a:solidFill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block</a:t>
            </a:r>
          </a:p>
          <a:p>
            <a:pPr>
              <a:buFont typeface="Arial"/>
              <a:buChar char="•"/>
            </a:pPr>
            <a:endParaRPr lang="en-US" dirty="0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 dirty="0">
                <a:latin typeface="Ericsson Hilda"/>
                <a:ea typeface="Calibri" panose="020F0502020204030204"/>
                <a:cs typeface="Segoe UI"/>
              </a:rPr>
              <a:t>Select </a:t>
            </a:r>
            <a:r>
              <a:rPr lang="en-US" b="1" dirty="0">
                <a:solidFill>
                  <a:srgbClr val="7030A0"/>
                </a:solidFill>
                <a:latin typeface="Ericsson Hilda"/>
                <a:ea typeface="Calibri" panose="020F0502020204030204"/>
                <a:cs typeface="Segoe UI"/>
              </a:rPr>
              <a:t>say Hello!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, change "Hello!" to </a:t>
            </a:r>
            <a:r>
              <a:rPr lang="en-US" b="1">
                <a:solidFill>
                  <a:srgbClr val="7030A0"/>
                </a:solidFill>
                <a:latin typeface="Ericsson Hilda"/>
                <a:ea typeface="Calibri" panose="020F0502020204030204"/>
                <a:cs typeface="Segoe UI"/>
              </a:rPr>
              <a:t>"Splish Splash"</a:t>
            </a:r>
            <a:endParaRPr lang="en-US" b="1" dirty="0">
              <a:solidFill>
                <a:srgbClr val="7030A0"/>
              </a:solidFill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endParaRPr lang="en-US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 dirty="0">
                <a:latin typeface="Ericsson Hilda"/>
                <a:ea typeface="Calibri" panose="020F0502020204030204"/>
                <a:cs typeface="Segoe UI"/>
              </a:rPr>
              <a:t> </a:t>
            </a:r>
            <a:r>
              <a:rPr lang="en-US" b="1">
                <a:solidFill>
                  <a:srgbClr val="7030A0"/>
                </a:solidFill>
                <a:latin typeface="Ericsson Hilda"/>
                <a:ea typeface="Calibri" panose="020F0502020204030204"/>
                <a:cs typeface="Segoe UI"/>
              </a:rPr>
              <a:t>next costume</a:t>
            </a:r>
            <a:r>
              <a:rPr lang="en-US" dirty="0">
                <a:solidFill>
                  <a:srgbClr val="7030A0"/>
                </a:solidFill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block</a:t>
            </a:r>
          </a:p>
          <a:p>
            <a:pPr>
              <a:buFont typeface="Arial"/>
              <a:buChar char="•"/>
            </a:pPr>
            <a:endParaRPr lang="en-US">
              <a:latin typeface="Ericsson Hilda"/>
              <a:ea typeface="Calibri" panose="020F0502020204030204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latin typeface="Ericsson Hilda"/>
                <a:ea typeface="Calibri" panose="020F0502020204030204"/>
                <a:cs typeface="Segoe UI"/>
              </a:rPr>
              <a:t>Select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 the</a:t>
            </a:r>
            <a:r>
              <a:rPr lang="en-US" dirty="0">
                <a:solidFill>
                  <a:schemeClr val="accent2"/>
                </a:solidFill>
                <a:latin typeface="Ericsson Hilda"/>
                <a:ea typeface="Calibri" panose="020F0502020204030204"/>
                <a:cs typeface="Segoe UI"/>
              </a:rPr>
              <a:t> </a:t>
            </a:r>
            <a:r>
              <a:rPr lang="en-US" b="1">
                <a:solidFill>
                  <a:schemeClr val="accent2"/>
                </a:solidFill>
                <a:latin typeface="Ericsson Hilda"/>
                <a:ea typeface="Calibri" panose="020F0502020204030204"/>
                <a:cs typeface="Segoe UI"/>
              </a:rPr>
              <a:t>wait</a:t>
            </a:r>
            <a:r>
              <a:rPr lang="en-US">
                <a:latin typeface="Ericsson Hilda"/>
                <a:ea typeface="Calibri" panose="020F0502020204030204"/>
                <a:cs typeface="Segoe UI"/>
              </a:rPr>
              <a:t> block and change it to </a:t>
            </a:r>
            <a:r>
              <a:rPr lang="en-US" b="1">
                <a:solidFill>
                  <a:schemeClr val="accent2"/>
                </a:solidFill>
                <a:latin typeface="Ericsson Hilda"/>
                <a:ea typeface="Calibri" panose="020F0502020204030204"/>
                <a:cs typeface="Segoe UI"/>
              </a:rPr>
              <a:t>1 second</a:t>
            </a:r>
            <a:endParaRPr lang="en-US">
              <a:solidFill>
                <a:schemeClr val="accent2"/>
              </a:solidFill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9501959C-40FD-F579-08D9-C47C88BF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137" y="1341120"/>
            <a:ext cx="2919966" cy="5212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8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8C925-8281-C419-6821-A37A398D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1EE3796-DAC4-ED01-304B-86060F75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3" y="1327150"/>
            <a:ext cx="6340475" cy="4142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0137-0A23-2409-43BD-F2DF6A9C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8" y="-76702"/>
            <a:ext cx="10515600" cy="1043342"/>
          </a:xfrm>
        </p:spPr>
        <p:txBody>
          <a:bodyPr/>
          <a:lstStyle/>
          <a:p>
            <a:r>
              <a:rPr lang="en-US">
                <a:latin typeface="Ericsson Hilda"/>
              </a:rPr>
              <a:t>Underwater Crab</a:t>
            </a:r>
            <a:r>
              <a:rPr lang="en-US" sz="3200">
                <a:latin typeface="Ericsson Hilda"/>
              </a:rPr>
              <a:t> – Level 1 – Part 2 </a:t>
            </a:r>
            <a:br>
              <a:rPr lang="en-US" sz="3200">
                <a:latin typeface="Ericsson Hilda"/>
              </a:rPr>
            </a:br>
            <a:r>
              <a:rPr lang="en-US" sz="1400">
                <a:latin typeface="Ericsson Hilda"/>
              </a:rPr>
              <a:t>Curriculum Connect: Summer. STEM - Technology – coding.</a:t>
            </a:r>
            <a:endParaRPr lang="en-US">
              <a:latin typeface="Ericsson Hilda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5C77EF-E747-B29E-92AC-66E2FAF61E89}"/>
              </a:ext>
            </a:extLst>
          </p:cNvPr>
          <p:cNvCxnSpPr>
            <a:cxnSpLocks/>
          </p:cNvCxnSpPr>
          <p:nvPr/>
        </p:nvCxnSpPr>
        <p:spPr bwMode="auto">
          <a:xfrm>
            <a:off x="8265208" y="1412658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25EC130-CC68-7E31-C8D2-F0098B4896A3}"/>
              </a:ext>
            </a:extLst>
          </p:cNvPr>
          <p:cNvSpPr>
            <a:spLocks/>
          </p:cNvSpPr>
          <p:nvPr/>
        </p:nvSpPr>
        <p:spPr>
          <a:xfrm>
            <a:off x="657191" y="928421"/>
            <a:ext cx="1101451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-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 Crab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A56F5635-F3FB-C395-A9BA-031D8C661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0A50293-FFB2-99E5-75E0-8E593FA24B78}"/>
              </a:ext>
            </a:extLst>
          </p:cNvPr>
          <p:cNvSpPr/>
          <p:nvPr/>
        </p:nvSpPr>
        <p:spPr>
          <a:xfrm>
            <a:off x="141699" y="651479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0B0C8-6914-F4BF-FDF7-BA98A686203F}"/>
              </a:ext>
            </a:extLst>
          </p:cNvPr>
          <p:cNvSpPr txBox="1"/>
          <p:nvPr/>
        </p:nvSpPr>
        <p:spPr>
          <a:xfrm>
            <a:off x="5210432" y="479854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9304D-AFB7-2E32-6D7D-23BA02E65187}"/>
              </a:ext>
            </a:extLst>
          </p:cNvPr>
          <p:cNvSpPr txBox="1"/>
          <p:nvPr/>
        </p:nvSpPr>
        <p:spPr>
          <a:xfrm>
            <a:off x="6764316" y="1413504"/>
            <a:ext cx="4111421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latin typeface="Ericsson Hilda"/>
              </a:rPr>
              <a:t>Select</a:t>
            </a:r>
            <a:r>
              <a:rPr lang="en-US" dirty="0">
                <a:latin typeface="Ericsson Hilda"/>
              </a:rPr>
              <a:t> </a:t>
            </a:r>
            <a:r>
              <a:rPr lang="en-US" b="1">
                <a:solidFill>
                  <a:srgbClr val="FFC000"/>
                </a:solidFill>
                <a:latin typeface="Ericsson Hilda"/>
              </a:rPr>
              <a:t>when green flag clicked</a:t>
            </a:r>
            <a:r>
              <a:rPr lang="en-US">
                <a:latin typeface="Ericsson Hilda"/>
              </a:rPr>
              <a:t> block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Ericsson Hilda"/>
              </a:rPr>
              <a:t>Select</a:t>
            </a:r>
            <a:r>
              <a:rPr lang="en-US" dirty="0">
                <a:solidFill>
                  <a:schemeClr val="accent2"/>
                </a:solidFill>
                <a:latin typeface="Ericsson Hilda"/>
              </a:rPr>
              <a:t> </a:t>
            </a:r>
            <a:r>
              <a:rPr lang="en-US" b="1">
                <a:solidFill>
                  <a:schemeClr val="accent2"/>
                </a:solidFill>
                <a:latin typeface="Ericsson Hilda"/>
              </a:rPr>
              <a:t>forever</a:t>
            </a:r>
            <a:r>
              <a:rPr lang="en-US">
                <a:latin typeface="Ericsson Hilda"/>
              </a:rPr>
              <a:t> block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Ericsson Hilda"/>
              </a:rPr>
              <a:t>Select </a:t>
            </a:r>
            <a:r>
              <a:rPr lang="en-US">
                <a:latin typeface="Ericsson Hilda"/>
              </a:rPr>
              <a:t>the </a:t>
            </a:r>
            <a:r>
              <a:rPr lang="en-US" b="1">
                <a:solidFill>
                  <a:srgbClr val="D062CB"/>
                </a:solidFill>
                <a:latin typeface="Ericsson Hilda"/>
              </a:rPr>
              <a:t>play sound Bubbles until done</a:t>
            </a:r>
            <a:endParaRPr lang="en-US">
              <a:solidFill>
                <a:srgbClr val="D062CB"/>
              </a:solidFill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endParaRPr lang="en-US" sz="1600" b="1">
              <a:solidFill>
                <a:srgbClr val="D062CB"/>
              </a:solidFill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000000"/>
              </a:solidFill>
              <a:latin typeface="Ericsson Hilda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000000"/>
              </a:solidFill>
              <a:latin typeface="Ericsson Hilda"/>
            </a:endParaRPr>
          </a:p>
          <a:p>
            <a:endParaRPr lang="en-US" sz="1600">
              <a:latin typeface="Ericsson Hilda"/>
            </a:endParaRPr>
          </a:p>
        </p:txBody>
      </p:sp>
      <p:pic>
        <p:nvPicPr>
          <p:cNvPr id="14" name="Picture 13" descr="A purple circle with a white sound icon&#10;&#10;AI-generated content may be incorrect.">
            <a:extLst>
              <a:ext uri="{FF2B5EF4-FFF2-40B4-BE49-F238E27FC236}">
                <a16:creationId xmlns:a16="http://schemas.microsoft.com/office/drawing/2014/main" id="{6B747254-4B70-C8F2-247C-CEC226A81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041" y="4275089"/>
            <a:ext cx="982481" cy="1042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83023A-701E-BB72-0FFB-A61E83F7654D}"/>
              </a:ext>
            </a:extLst>
          </p:cNvPr>
          <p:cNvSpPr txBox="1"/>
          <p:nvPr/>
        </p:nvSpPr>
        <p:spPr>
          <a:xfrm>
            <a:off x="6163580" y="4520400"/>
            <a:ext cx="3693298" cy="168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Arial,Sans-Serif"/>
              <a:buChar char="•"/>
            </a:pPr>
            <a:endParaRPr lang="en-US">
              <a:latin typeface="Arial"/>
              <a:ea typeface="Arial"/>
              <a:cs typeface="Arial"/>
            </a:endParaRPr>
          </a:p>
          <a:p>
            <a:pPr marL="285750" indent="-285750">
              <a:lnSpc>
                <a:spcPts val="2700"/>
              </a:lnSpc>
              <a:buFont typeface="Arial,Sans-Serif"/>
              <a:buChar char="•"/>
            </a:pPr>
            <a:r>
              <a:rPr lang="en-US" b="1" baseline="0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Select </a:t>
            </a:r>
            <a:r>
              <a:rPr lang="en-US" b="1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"</a:t>
            </a:r>
            <a:r>
              <a:rPr lang="en-US" b="1" baseline="0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Bubbles</a:t>
            </a:r>
            <a:r>
              <a:rPr lang="en-US" b="1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"</a:t>
            </a:r>
            <a:r>
              <a:rPr lang="en-US" b="1" baseline="0">
                <a:latin typeface="Ericsson Hilda"/>
                <a:ea typeface="Arial"/>
                <a:cs typeface="Arial"/>
              </a:rPr>
              <a:t> </a:t>
            </a:r>
            <a:r>
              <a:rPr lang="en-US" baseline="0">
                <a:latin typeface="Ericsson Hilda"/>
                <a:ea typeface="Arial"/>
                <a:cs typeface="Arial"/>
              </a:rPr>
              <a:t>sound by clicking the sound </a:t>
            </a:r>
            <a:r>
              <a:rPr lang="en-US">
                <a:latin typeface="Ericsson Hilda"/>
                <a:ea typeface="Arial"/>
                <a:cs typeface="Arial"/>
              </a:rPr>
              <a:t>tab then the</a:t>
            </a:r>
            <a:r>
              <a:rPr lang="en-US" b="1">
                <a:latin typeface="Ericsson Hilda"/>
                <a:ea typeface="Arial"/>
                <a:cs typeface="Arial"/>
              </a:rPr>
              <a:t> </a:t>
            </a:r>
            <a:r>
              <a:rPr lang="en-US" b="1">
                <a:solidFill>
                  <a:srgbClr val="7030A0"/>
                </a:solidFill>
                <a:latin typeface="Ericsson Hilda"/>
                <a:ea typeface="Arial"/>
                <a:cs typeface="Arial"/>
              </a:rPr>
              <a:t>sound icon</a:t>
            </a:r>
            <a:r>
              <a:rPr lang="en-US">
                <a:latin typeface="Ericsson Hilda"/>
                <a:ea typeface="Arial"/>
                <a:cs typeface="Arial"/>
              </a:rPr>
              <a:t> and</a:t>
            </a:r>
            <a:r>
              <a:rPr lang="en-US" baseline="0">
                <a:latin typeface="Ericsson Hilda"/>
                <a:ea typeface="Arial"/>
                <a:cs typeface="Arial"/>
              </a:rPr>
              <a:t> </a:t>
            </a:r>
            <a:r>
              <a:rPr lang="en-US" b="1" baseline="0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search </a:t>
            </a:r>
            <a:r>
              <a:rPr lang="en-US" b="1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"</a:t>
            </a:r>
            <a:r>
              <a:rPr lang="en-US" b="1" baseline="0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bubbles</a:t>
            </a:r>
            <a:r>
              <a:rPr lang="en-US" b="1">
                <a:solidFill>
                  <a:srgbClr val="D062CB"/>
                </a:solidFill>
                <a:latin typeface="Ericsson Hilda"/>
                <a:ea typeface="Arial"/>
                <a:cs typeface="Arial"/>
              </a:rPr>
              <a:t>"</a:t>
            </a:r>
            <a:r>
              <a:rPr lang="en-US" baseline="0">
                <a:latin typeface="Ericsson Hilda"/>
                <a:ea typeface="Arial"/>
                <a:cs typeface="Arial"/>
              </a:rPr>
              <a:t> sound.</a:t>
            </a:r>
          </a:p>
          <a:p>
            <a:pPr algn="ctr"/>
            <a:endParaRPr lang="en-US"/>
          </a:p>
        </p:txBody>
      </p:sp>
      <p:pic>
        <p:nvPicPr>
          <p:cNvPr id="12" name="Picture 11" descr="A screenshot of a phone&#10;&#10;AI-generated content may be incorrect.">
            <a:extLst>
              <a:ext uri="{FF2B5EF4-FFF2-40B4-BE49-F238E27FC236}">
                <a16:creationId xmlns:a16="http://schemas.microsoft.com/office/drawing/2014/main" id="{BA52E546-3171-5E4C-74D1-D4497574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200" y="3273539"/>
            <a:ext cx="2981325" cy="1371600"/>
          </a:xfrm>
          <a:prstGeom prst="rect">
            <a:avLst/>
          </a:prstGeom>
        </p:spPr>
      </p:pic>
      <p:sp>
        <p:nvSpPr>
          <p:cNvPr id="5" name="Arrow: Bent-Up 4">
            <a:extLst>
              <a:ext uri="{FF2B5EF4-FFF2-40B4-BE49-F238E27FC236}">
                <a16:creationId xmlns:a16="http://schemas.microsoft.com/office/drawing/2014/main" id="{D0ACA8B4-FC9F-A511-9FF2-7678AE615AE7}"/>
              </a:ext>
            </a:extLst>
          </p:cNvPr>
          <p:cNvSpPr/>
          <p:nvPr/>
        </p:nvSpPr>
        <p:spPr>
          <a:xfrm>
            <a:off x="8265392" y="5462742"/>
            <a:ext cx="2608722" cy="64910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0B577C64-B4D5-C3CF-CD83-C8DA80B3C9C5}"/>
              </a:ext>
            </a:extLst>
          </p:cNvPr>
          <p:cNvSpPr/>
          <p:nvPr/>
        </p:nvSpPr>
        <p:spPr>
          <a:xfrm>
            <a:off x="9296033" y="4647883"/>
            <a:ext cx="411891" cy="107091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67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74E15-1CB2-0F35-FEF7-5411F962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9B22095-684F-FC3D-EC81-6DA30EE05BDB}"/>
              </a:ext>
            </a:extLst>
          </p:cNvPr>
          <p:cNvSpPr txBox="1">
            <a:spLocks/>
          </p:cNvSpPr>
          <p:nvPr/>
        </p:nvSpPr>
        <p:spPr bwMode="auto">
          <a:xfrm>
            <a:off x="534516" y="4782924"/>
            <a:ext cx="2817991" cy="1543050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 lvl="0" indent="-92075" defTabSz="914354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600" b="1">
                <a:latin typeface="Ericsson Hilda"/>
              </a:rPr>
              <a:t>Select</a:t>
            </a:r>
            <a:r>
              <a:rPr lang="en-US" sz="1600">
                <a:latin typeface="Ericsson Hilda"/>
              </a:rPr>
              <a:t> the </a:t>
            </a:r>
            <a:r>
              <a:rPr lang="en-US" sz="1600" b="1">
                <a:latin typeface="Ericsson Hilda"/>
              </a:rPr>
              <a:t>Underwater</a:t>
            </a:r>
            <a:r>
              <a:rPr lang="en-US" sz="1600">
                <a:latin typeface="Ericsson Hilda"/>
              </a:rPr>
              <a:t> Stage</a:t>
            </a:r>
          </a:p>
          <a:p>
            <a:pPr marL="92075" lvl="0" indent="-92075" defTabSz="914354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600">
              <a:latin typeface="Ericsson Hilda"/>
              <a:ea typeface="Calibri Light"/>
              <a:cs typeface="Segoe UI"/>
            </a:endParaRPr>
          </a:p>
          <a:p>
            <a:pPr marL="92075" lvl="0" indent="-92075" defTabSz="914354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600" b="1">
                <a:latin typeface="Ericsson Hilda"/>
              </a:rPr>
              <a:t>Add “Diver” </a:t>
            </a:r>
            <a:r>
              <a:rPr lang="en-US" sz="1600">
                <a:latin typeface="Ericsson Hilda"/>
              </a:rPr>
              <a:t>and</a:t>
            </a:r>
            <a:r>
              <a:rPr lang="en-US" sz="1600" b="1">
                <a:latin typeface="Ericsson Hilda"/>
              </a:rPr>
              <a:t> “Fish”</a:t>
            </a:r>
            <a:r>
              <a:rPr lang="en-US" sz="1600">
                <a:latin typeface="Ericsson Hilda"/>
              </a:rPr>
              <a:t> Sprites</a:t>
            </a:r>
          </a:p>
          <a:p>
            <a:pPr marL="92075" lvl="0" indent="-92075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200">
              <a:latin typeface="Ericsson Hilda Light"/>
            </a:endParaRPr>
          </a:p>
          <a:p>
            <a:pPr marL="92075" lvl="0" indent="-92075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4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21066-F1A6-5A49-C967-793B313F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10" y="-114177"/>
            <a:ext cx="10515600" cy="1043342"/>
          </a:xfrm>
        </p:spPr>
        <p:txBody>
          <a:bodyPr>
            <a:normAutofit/>
          </a:bodyPr>
          <a:lstStyle/>
          <a:p>
            <a:r>
              <a:rPr lang="en-US">
                <a:latin typeface="Ericsson Hilda"/>
              </a:rPr>
              <a:t>Underwater Game</a:t>
            </a:r>
            <a:r>
              <a:rPr lang="en-US" sz="3200">
                <a:latin typeface="Ericsson Hilda"/>
              </a:rPr>
              <a:t> Catch the Fish</a:t>
            </a:r>
            <a:r>
              <a:rPr lang="en-US" sz="3200" b="1">
                <a:latin typeface="Ericsson Hilda"/>
              </a:rPr>
              <a:t> </a:t>
            </a:r>
            <a:r>
              <a:rPr lang="en-US" sz="3200">
                <a:latin typeface="Ericsson Hilda"/>
              </a:rPr>
              <a:t>– Level 2 – Part 1</a:t>
            </a:r>
            <a:br>
              <a:rPr lang="en-US" sz="3200">
                <a:latin typeface="Ericsson Hilda"/>
              </a:rPr>
            </a:br>
            <a:r>
              <a:rPr lang="en-US" sz="1400">
                <a:latin typeface="Ericsson Hilda"/>
              </a:rPr>
              <a:t>Curriculum Connect: Summer. STEM - Technology – coding.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721E46-1BEB-8FE9-4D1D-357240DB94CE}"/>
              </a:ext>
            </a:extLst>
          </p:cNvPr>
          <p:cNvCxnSpPr>
            <a:cxnSpLocks/>
          </p:cNvCxnSpPr>
          <p:nvPr/>
        </p:nvCxnSpPr>
        <p:spPr bwMode="auto">
          <a:xfrm>
            <a:off x="8233978" y="1425150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1DB7F-8F63-F718-95B3-4EB398092D36}"/>
              </a:ext>
            </a:extLst>
          </p:cNvPr>
          <p:cNvSpPr>
            <a:spLocks/>
          </p:cNvSpPr>
          <p:nvPr/>
        </p:nvSpPr>
        <p:spPr>
          <a:xfrm>
            <a:off x="655012" y="911860"/>
            <a:ext cx="286466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Stage and Sprites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C6900-8B9F-6195-758D-6A2AC825AF0B}"/>
              </a:ext>
            </a:extLst>
          </p:cNvPr>
          <p:cNvSpPr>
            <a:spLocks/>
          </p:cNvSpPr>
          <p:nvPr/>
        </p:nvSpPr>
        <p:spPr>
          <a:xfrm>
            <a:off x="3722487" y="914538"/>
            <a:ext cx="340248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– Diver</a:t>
            </a: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0C915D3D-5AC1-CA6D-A1C0-283E582F2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0" y="44496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C7B741F-09AF-6718-CFD3-84A104A9354C}"/>
              </a:ext>
            </a:extLst>
          </p:cNvPr>
          <p:cNvSpPr/>
          <p:nvPr/>
        </p:nvSpPr>
        <p:spPr>
          <a:xfrm>
            <a:off x="118253" y="660858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1E9F3-8C0E-3A98-9B3D-51C7061BC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1" y="1327518"/>
            <a:ext cx="2885226" cy="3277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7F75B-840F-5B49-D36A-7EC56ED17C88}"/>
              </a:ext>
            </a:extLst>
          </p:cNvPr>
          <p:cNvSpPr txBox="1">
            <a:spLocks/>
          </p:cNvSpPr>
          <p:nvPr/>
        </p:nvSpPr>
        <p:spPr bwMode="auto">
          <a:xfrm>
            <a:off x="3722641" y="4023716"/>
            <a:ext cx="3439308" cy="2582838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600" b="1">
                <a:latin typeface="Ericsson Hilda"/>
              </a:rPr>
              <a:t>Click </a:t>
            </a:r>
            <a:r>
              <a:rPr lang="en-US" sz="1600">
                <a:latin typeface="Ericsson Hilda"/>
              </a:rPr>
              <a:t>on the "Diver"</a:t>
            </a:r>
          </a:p>
          <a:p>
            <a:pPr defTabSz="914354">
              <a:defRPr/>
            </a:pPr>
            <a:r>
              <a:rPr lang="en-US" sz="1600" b="1">
                <a:latin typeface="ericsson hilda"/>
              </a:rPr>
              <a:t>Select</a:t>
            </a:r>
            <a:r>
              <a:rPr lang="en-US" sz="1600">
                <a:solidFill>
                  <a:srgbClr val="FFC000"/>
                </a:solidFill>
                <a:latin typeface="ericsson hilda"/>
              </a:rPr>
              <a:t> </a:t>
            </a:r>
            <a:r>
              <a:rPr lang="en-US" sz="1600" b="1">
                <a:solidFill>
                  <a:srgbClr val="FFC000"/>
                </a:solidFill>
                <a:latin typeface="ericsson hilda"/>
              </a:rPr>
              <a:t>when green flag clicked</a:t>
            </a:r>
            <a:r>
              <a:rPr lang="en-US" sz="1600">
                <a:solidFill>
                  <a:srgbClr val="FFC000"/>
                </a:solidFill>
                <a:latin typeface="ericsson hilda"/>
              </a:rPr>
              <a:t> </a:t>
            </a:r>
            <a:r>
              <a:rPr lang="en-US" sz="1600">
                <a:latin typeface="ericsson hilda"/>
              </a:rPr>
              <a:t>block</a:t>
            </a:r>
            <a:endParaRPr lang="en-US" sz="1600"/>
          </a:p>
          <a:p>
            <a:pPr defTabSz="914354">
              <a:defRPr/>
            </a:pPr>
            <a:r>
              <a:rPr lang="en-US" sz="1600" b="1">
                <a:latin typeface="Ericsson Hilda"/>
              </a:rPr>
              <a:t>Select </a:t>
            </a:r>
            <a:r>
              <a:rPr lang="en-US" sz="1600" b="1">
                <a:solidFill>
                  <a:schemeClr val="accent2"/>
                </a:solidFill>
                <a:latin typeface="Ericsson Hilda"/>
              </a:rPr>
              <a:t>forever</a:t>
            </a:r>
            <a:r>
              <a:rPr lang="en-US" sz="1600">
                <a:latin typeface="Ericsson Hilda"/>
              </a:rPr>
              <a:t> block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"/>
              </a:rPr>
              <a:t>Add</a:t>
            </a:r>
            <a:r>
              <a:rPr lang="en-US" sz="1600">
                <a:latin typeface="Ericsson Hilda"/>
              </a:rPr>
              <a:t> the following </a:t>
            </a:r>
            <a:r>
              <a:rPr lang="en-US" sz="1600" b="1">
                <a:solidFill>
                  <a:srgbClr val="0070C0"/>
                </a:solidFill>
                <a:latin typeface="Ericsson Hilda"/>
              </a:rPr>
              <a:t>glide motion</a:t>
            </a:r>
            <a:r>
              <a:rPr lang="en-US" sz="1600">
                <a:latin typeface="Ericsson Hilda"/>
              </a:rPr>
              <a:t>: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>
              <a:latin typeface="Ericsson Hilda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>
              <a:latin typeface="Ericsson Hilda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 kern="1200" spc="0">
                <a:latin typeface="Ericsson Hilda"/>
              </a:rPr>
              <a:t>Change</a:t>
            </a:r>
            <a:r>
              <a:rPr lang="en-US" sz="1600" kern="1200" spc="0">
                <a:latin typeface="Ericsson Hilda"/>
              </a:rPr>
              <a:t> </a:t>
            </a:r>
            <a:r>
              <a:rPr lang="en-US" sz="1600" b="1" kern="1200" spc="0">
                <a:solidFill>
                  <a:srgbClr val="0070C0"/>
                </a:solidFill>
                <a:latin typeface="Ericsson Hilda"/>
              </a:rPr>
              <a:t>“random position”</a:t>
            </a:r>
            <a:r>
              <a:rPr lang="en-US" sz="1600" b="1" kern="1200" spc="0">
                <a:latin typeface="Ericsson Hilda"/>
              </a:rPr>
              <a:t> </a:t>
            </a:r>
            <a:r>
              <a:rPr lang="en-US" sz="1600" kern="1200" spc="0">
                <a:latin typeface="Ericsson Hilda"/>
              </a:rPr>
              <a:t>to </a:t>
            </a:r>
            <a:r>
              <a:rPr lang="en-US" sz="1600" b="1" kern="1200" spc="0">
                <a:solidFill>
                  <a:srgbClr val="0070C0"/>
                </a:solidFill>
                <a:latin typeface="Ericsson Hilda"/>
              </a:rPr>
              <a:t>“Mouse-pointer”</a:t>
            </a:r>
            <a:r>
              <a:rPr lang="en-US" sz="1600" kern="1200" spc="0">
                <a:latin typeface="Ericsson Hilda"/>
              </a:rPr>
              <a:t>. The mouse pointer is your finger on a tablet.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B14477-1B43-714A-D926-BBD5527AF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074" y="5324526"/>
            <a:ext cx="2152950" cy="457264"/>
          </a:xfrm>
          <a:prstGeom prst="rect">
            <a:avLst/>
          </a:prstGeom>
        </p:spPr>
      </p:pic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036BC5C1-3CCF-A629-1179-0C4E1BF8C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923" y="1260901"/>
            <a:ext cx="3598592" cy="498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AC48B-39C5-073E-E59A-CDC807C81654}"/>
              </a:ext>
            </a:extLst>
          </p:cNvPr>
          <p:cNvSpPr txBox="1">
            <a:spLocks/>
          </p:cNvSpPr>
          <p:nvPr/>
        </p:nvSpPr>
        <p:spPr bwMode="auto">
          <a:xfrm>
            <a:off x="9322738" y="3212717"/>
            <a:ext cx="2434337" cy="957463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600">
                <a:latin typeface="Ericsson Hilda"/>
              </a:rPr>
              <a:t>Under Sensing, find the </a:t>
            </a:r>
            <a:r>
              <a:rPr lang="en-US" sz="1600" b="1">
                <a:solidFill>
                  <a:srgbClr val="73AED1"/>
                </a:solidFill>
                <a:latin typeface="Ericsson Hilda"/>
              </a:rPr>
              <a:t>“touching”</a:t>
            </a:r>
            <a:r>
              <a:rPr lang="en-US" sz="1600">
                <a:latin typeface="Ericsson Hilda"/>
              </a:rPr>
              <a:t> block. </a:t>
            </a:r>
            <a:r>
              <a:rPr lang="en-US" sz="1600" b="1">
                <a:latin typeface="Ericsson Hilda"/>
              </a:rPr>
              <a:t>Add </a:t>
            </a:r>
            <a:r>
              <a:rPr lang="en-US" sz="1600">
                <a:latin typeface="Ericsson Hilda"/>
              </a:rPr>
              <a:t>this to the</a:t>
            </a:r>
            <a:r>
              <a:rPr lang="en-US" sz="1600">
                <a:solidFill>
                  <a:schemeClr val="accent2"/>
                </a:solidFill>
                <a:latin typeface="Ericsson Hilda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Ericsson Hilda"/>
              </a:rPr>
              <a:t>if</a:t>
            </a:r>
            <a:r>
              <a:rPr lang="en-US" sz="1600">
                <a:solidFill>
                  <a:schemeClr val="accent2"/>
                </a:solidFill>
                <a:latin typeface="Ericsson Hilda"/>
              </a:rPr>
              <a:t> </a:t>
            </a:r>
            <a:r>
              <a:rPr lang="en-US" sz="1600">
                <a:latin typeface="Ericsson Hilda"/>
              </a:rPr>
              <a:t>statement.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1600" kern="1200" spc="0">
              <a:latin typeface="Ericsson Hild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6D1AF-7BB9-6045-EE55-9BC799B8F4DF}"/>
              </a:ext>
            </a:extLst>
          </p:cNvPr>
          <p:cNvSpPr txBox="1">
            <a:spLocks/>
          </p:cNvSpPr>
          <p:nvPr/>
        </p:nvSpPr>
        <p:spPr bwMode="auto">
          <a:xfrm>
            <a:off x="7444984" y="6007016"/>
            <a:ext cx="3984320" cy="639264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kern="1200" spc="0">
                <a:latin typeface="Ericsson Hilda"/>
              </a:rPr>
              <a:t>If the diver is touching the fish play a</a:t>
            </a:r>
            <a:r>
              <a:rPr lang="en-US" sz="1600" kern="1200" spc="0">
                <a:solidFill>
                  <a:srgbClr val="D062CB"/>
                </a:solidFill>
                <a:latin typeface="Ericsson Hilda"/>
              </a:rPr>
              <a:t> </a:t>
            </a:r>
            <a:r>
              <a:rPr lang="en-US" sz="1600" b="1" kern="1200" spc="0">
                <a:solidFill>
                  <a:srgbClr val="D062CB"/>
                </a:solidFill>
                <a:latin typeface="Ericsson Hilda"/>
              </a:rPr>
              <a:t>Pop sound</a:t>
            </a:r>
            <a:r>
              <a:rPr lang="en-US" sz="1600" kern="1200" spc="0">
                <a:latin typeface="Ericsson Hilda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5E8A38-4315-3602-4955-7ECBEBB2757E}"/>
              </a:ext>
            </a:extLst>
          </p:cNvPr>
          <p:cNvSpPr>
            <a:spLocks/>
          </p:cNvSpPr>
          <p:nvPr/>
        </p:nvSpPr>
        <p:spPr>
          <a:xfrm>
            <a:off x="7446542" y="908823"/>
            <a:ext cx="374462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- Fish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E40F8D-5681-119C-0FF1-F3C48EDA79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00"/>
          <a:stretch>
            <a:fillRect/>
          </a:stretch>
        </p:blipFill>
        <p:spPr>
          <a:xfrm>
            <a:off x="3773384" y="1422583"/>
            <a:ext cx="3445998" cy="2532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44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1" y="-82948"/>
            <a:ext cx="10515600" cy="1043342"/>
          </a:xfrm>
        </p:spPr>
        <p:txBody>
          <a:bodyPr>
            <a:normAutofit/>
          </a:bodyPr>
          <a:lstStyle/>
          <a:p>
            <a:r>
              <a:rPr lang="en-US">
                <a:latin typeface="Ericsson Hilda"/>
              </a:rPr>
              <a:t>Underwater Game </a:t>
            </a:r>
            <a:r>
              <a:rPr lang="en-US" sz="3200">
                <a:latin typeface="Ericsson Hilda"/>
              </a:rPr>
              <a:t>Catch the Fish – Level 2 – Part 2</a:t>
            </a:r>
            <a:br>
              <a:rPr lang="en-US" sz="3200">
                <a:latin typeface="Ericsson Hilda"/>
              </a:rPr>
            </a:br>
            <a:r>
              <a:rPr lang="en-US" sz="2400">
                <a:latin typeface="Ericsson Hilda"/>
              </a:rPr>
              <a:t>Add The</a:t>
            </a:r>
            <a:r>
              <a:rPr lang="en-US" sz="2400">
                <a:solidFill>
                  <a:schemeClr val="accent2"/>
                </a:solidFill>
                <a:latin typeface="Ericsson Hilda"/>
              </a:rPr>
              <a:t> Score </a:t>
            </a:r>
            <a:r>
              <a:rPr lang="en-US" sz="2400">
                <a:latin typeface="Ericsson Hilda"/>
              </a:rPr>
              <a:t>to your game</a:t>
            </a:r>
            <a:endParaRPr lang="en-US" sz="2400">
              <a:latin typeface="Ericsson Hilda"/>
              <a:ea typeface="Calibri Light"/>
              <a:cs typeface="Calibri Light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931" y="206537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141699" y="651479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59F6B3-D7F3-BD58-6CF7-FBED0833AEDA}"/>
              </a:ext>
            </a:extLst>
          </p:cNvPr>
          <p:cNvGrpSpPr/>
          <p:nvPr/>
        </p:nvGrpSpPr>
        <p:grpSpPr>
          <a:xfrm>
            <a:off x="287455" y="963816"/>
            <a:ext cx="3541391" cy="5568923"/>
            <a:chOff x="4271941" y="926645"/>
            <a:chExt cx="3504401" cy="56503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89043D-EC2C-25ED-0BE9-C6699671BC42}"/>
                </a:ext>
              </a:extLst>
            </p:cNvPr>
            <p:cNvSpPr>
              <a:spLocks/>
            </p:cNvSpPr>
            <p:nvPr/>
          </p:nvSpPr>
          <p:spPr>
            <a:xfrm>
              <a:off x="4271941" y="926645"/>
              <a:ext cx="3371320" cy="40940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anchor="ctr">
              <a:spAutoFit/>
            </a:bodyPr>
            <a:lstStyle/>
            <a:p>
              <a:pPr marL="0" marR="0" lvl="1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Code – Make a Variable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A00B34-A00E-EBAA-4856-E7E442160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3934" y="1352652"/>
              <a:ext cx="3352736" cy="43717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9BFECB-AC56-16A0-3DFC-51C1B8F492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646" y="5795408"/>
              <a:ext cx="3500696" cy="781538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182880" tIns="91440" rIns="91440" bIns="45720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914354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None/>
                <a:defRPr kern="1200" spc="0">
                  <a:latin typeface="Ericsson Hilda Light"/>
                </a:defRPr>
              </a:lvl1pPr>
            </a:lstStyle>
            <a:p>
              <a:pPr lvl="0" defTabSz="914354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r>
                <a:rPr lang="en-US" sz="2000" b="1" kern="1200" spc="0">
                  <a:latin typeface="Ericsson Hilda"/>
                </a:rPr>
                <a:t>Cr</a:t>
              </a:r>
              <a:r>
                <a:rPr lang="en-US" sz="2000" b="1">
                  <a:latin typeface="Ericsson Hilda"/>
                </a:rPr>
                <a:t>eate</a:t>
              </a:r>
              <a:r>
                <a:rPr lang="en-US" sz="2000">
                  <a:latin typeface="Ericsson Hilda"/>
                </a:rPr>
                <a:t> a</a:t>
              </a:r>
              <a:r>
                <a:rPr lang="en-US" sz="2000" b="1" dirty="0">
                  <a:latin typeface="Ericsson Hilda"/>
                </a:rPr>
                <a:t> </a:t>
              </a:r>
              <a:r>
                <a:rPr lang="en-US" sz="2000" b="1">
                  <a:solidFill>
                    <a:schemeClr val="accent2"/>
                  </a:solidFill>
                  <a:latin typeface="Ericsson Hilda"/>
                </a:rPr>
                <a:t>variable</a:t>
              </a:r>
              <a:r>
                <a:rPr lang="en-US" sz="2000">
                  <a:latin typeface="Ericsson Hilda"/>
                </a:rPr>
                <a:t> and call it </a:t>
              </a:r>
              <a:r>
                <a:rPr lang="en-US" sz="2000" b="1">
                  <a:solidFill>
                    <a:schemeClr val="accent2"/>
                  </a:solidFill>
                  <a:latin typeface="Ericsson Hilda"/>
                </a:rPr>
                <a:t>score</a:t>
              </a:r>
              <a:r>
                <a:rPr lang="en-US" sz="2000">
                  <a:latin typeface="Ericsson Hilda"/>
                </a:rPr>
                <a:t>.</a:t>
              </a:r>
              <a:endParaRPr lang="en-US" sz="2000" kern="1200" spc="0">
                <a:latin typeface="Ericsson Hilda"/>
              </a:endParaRPr>
            </a:p>
            <a:p>
              <a:endParaRPr lang="en-US" sz="140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8C27E28-9B5E-5F26-BDFD-0AEED44A3377}"/>
                </a:ext>
              </a:extLst>
            </p:cNvPr>
            <p:cNvSpPr/>
            <p:nvPr/>
          </p:nvSpPr>
          <p:spPr>
            <a:xfrm rot="11788324">
              <a:off x="6054011" y="2279290"/>
              <a:ext cx="802615" cy="22642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5EA3E6-04AD-9E2A-DD2D-9222C9437847}"/>
              </a:ext>
            </a:extLst>
          </p:cNvPr>
          <p:cNvSpPr>
            <a:spLocks/>
          </p:cNvSpPr>
          <p:nvPr/>
        </p:nvSpPr>
        <p:spPr>
          <a:xfrm>
            <a:off x="4015255" y="959885"/>
            <a:ext cx="784438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– 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Add scoring to the Fish Code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ABFCCF-4396-11E0-B47B-1A41FE79C971}"/>
              </a:ext>
            </a:extLst>
          </p:cNvPr>
          <p:cNvSpPr/>
          <p:nvPr/>
        </p:nvSpPr>
        <p:spPr>
          <a:xfrm rot="-2400000">
            <a:off x="2878559" y="2979134"/>
            <a:ext cx="1211493" cy="217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2CEA-FDDE-4735-3BD7-A8844F2B3D6F}"/>
              </a:ext>
            </a:extLst>
          </p:cNvPr>
          <p:cNvSpPr/>
          <p:nvPr/>
        </p:nvSpPr>
        <p:spPr>
          <a:xfrm>
            <a:off x="246184" y="5181599"/>
            <a:ext cx="808892" cy="6447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screenshot of a chat&#10;&#10;AI-generated content may be incorrect.">
            <a:extLst>
              <a:ext uri="{FF2B5EF4-FFF2-40B4-BE49-F238E27FC236}">
                <a16:creationId xmlns:a16="http://schemas.microsoft.com/office/drawing/2014/main" id="{DE52B0FF-8EC3-4EEF-80F7-B7695E364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192" y="1456048"/>
            <a:ext cx="4235837" cy="4930929"/>
          </a:xfrm>
          <a:prstGeom prst="rect">
            <a:avLst/>
          </a:prstGeom>
        </p:spPr>
      </p:pic>
      <p:sp>
        <p:nvSpPr>
          <p:cNvPr id="18" name="TextBox 34">
            <a:extLst>
              <a:ext uri="{FF2B5EF4-FFF2-40B4-BE49-F238E27FC236}">
                <a16:creationId xmlns:a16="http://schemas.microsoft.com/office/drawing/2014/main" id="{7B6D1CA5-1247-158E-8864-E78A3FDD0425}"/>
              </a:ext>
            </a:extLst>
          </p:cNvPr>
          <p:cNvSpPr txBox="1">
            <a:spLocks/>
          </p:cNvSpPr>
          <p:nvPr/>
        </p:nvSpPr>
        <p:spPr bwMode="auto">
          <a:xfrm>
            <a:off x="8083063" y="3918257"/>
            <a:ext cx="3996627" cy="130505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kern="1200" spc="0">
                <a:latin typeface="Ericsson Hilda"/>
              </a:rPr>
              <a:t>Under Variables, find the “</a:t>
            </a:r>
            <a:r>
              <a:rPr lang="en-US" sz="2400" b="1" kern="1200" spc="0">
                <a:solidFill>
                  <a:schemeClr val="accent2"/>
                </a:solidFill>
                <a:latin typeface="Ericsson Hilda"/>
              </a:rPr>
              <a:t>Set my variables to 0</a:t>
            </a:r>
            <a:r>
              <a:rPr lang="en-US" sz="2400" b="1" kern="1200" spc="0">
                <a:latin typeface="Ericsson Hilda"/>
              </a:rPr>
              <a:t>” </a:t>
            </a:r>
            <a:r>
              <a:rPr lang="en-US" sz="2400" kern="1200" spc="0">
                <a:latin typeface="Ericsson Hilda"/>
              </a:rPr>
              <a:t>block.</a:t>
            </a:r>
            <a:endParaRPr lang="en-US" sz="2400" kern="1200" spc="0" dirty="0">
              <a:latin typeface="Ericsson Hilda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kern="1200" spc="0">
                <a:latin typeface="Ericsson Hilda"/>
              </a:rPr>
              <a:t>Change</a:t>
            </a:r>
            <a:r>
              <a:rPr lang="en-US" sz="2400" b="1" kern="1200" spc="0">
                <a:latin typeface="Ericsson Hilda"/>
              </a:rPr>
              <a:t> “</a:t>
            </a:r>
            <a:r>
              <a:rPr lang="en-US" sz="2400" b="1" kern="1200" spc="0">
                <a:solidFill>
                  <a:schemeClr val="accent2"/>
                </a:solidFill>
                <a:latin typeface="Ericsson Hilda"/>
              </a:rPr>
              <a:t>my </a:t>
            </a:r>
            <a:r>
              <a:rPr lang="en-US" sz="2400" b="1">
                <a:solidFill>
                  <a:schemeClr val="accent2"/>
                </a:solidFill>
                <a:latin typeface="Ericsson Hilda"/>
              </a:rPr>
              <a:t>variable</a:t>
            </a:r>
            <a:r>
              <a:rPr lang="en-US" sz="2400" b="1" kern="1200" spc="0">
                <a:latin typeface="Ericsson Hilda"/>
              </a:rPr>
              <a:t>”</a:t>
            </a:r>
            <a:r>
              <a:rPr lang="en-US" sz="2400" kern="1200" spc="0">
                <a:latin typeface="Ericsson Hilda"/>
              </a:rPr>
              <a:t> to </a:t>
            </a:r>
            <a:r>
              <a:rPr lang="en-US" sz="2400" b="1" kern="1200" spc="0">
                <a:latin typeface="Ericsson Hilda"/>
              </a:rPr>
              <a:t>“</a:t>
            </a:r>
            <a:r>
              <a:rPr lang="en-US" sz="2400" b="1" kern="1200" spc="0">
                <a:solidFill>
                  <a:schemeClr val="accent2"/>
                </a:solidFill>
                <a:latin typeface="Ericsson Hilda"/>
              </a:rPr>
              <a:t>score</a:t>
            </a:r>
            <a:r>
              <a:rPr lang="en-US" sz="2400" b="1" kern="1200" spc="0">
                <a:latin typeface="Ericsson Hilda"/>
              </a:rPr>
              <a:t>”</a:t>
            </a:r>
          </a:p>
        </p:txBody>
      </p:sp>
      <p:pic>
        <p:nvPicPr>
          <p:cNvPr id="24" name="Picture 2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AF5B92-EEFC-9650-C4C4-484494199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801" y="1604034"/>
            <a:ext cx="3743325" cy="220027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108562D-0233-4493-0A89-5D7A0A180E34}"/>
              </a:ext>
            </a:extLst>
          </p:cNvPr>
          <p:cNvSpPr/>
          <p:nvPr/>
        </p:nvSpPr>
        <p:spPr>
          <a:xfrm rot="420000">
            <a:off x="3243275" y="3994957"/>
            <a:ext cx="1211493" cy="217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8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C59286-2C3E-B726-EC46-DE7288C2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97" y="1375159"/>
            <a:ext cx="5993444" cy="5256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4" y="-107931"/>
            <a:ext cx="10515600" cy="1043342"/>
          </a:xfrm>
        </p:spPr>
        <p:txBody>
          <a:bodyPr>
            <a:normAutofit/>
          </a:bodyPr>
          <a:lstStyle/>
          <a:p>
            <a:r>
              <a:rPr lang="en-US" dirty="0">
                <a:latin typeface="Ericsson Hilda"/>
              </a:rPr>
              <a:t>Underwater Game </a:t>
            </a:r>
            <a:r>
              <a:rPr lang="en-US" sz="3200" dirty="0">
                <a:latin typeface="Ericsson Hilda"/>
              </a:rPr>
              <a:t>– Level 3 – Part 1</a:t>
            </a:r>
            <a:r>
              <a:rPr lang="en-US" sz="3200" b="1" dirty="0">
                <a:latin typeface="Ericsson Hilda"/>
              </a:rPr>
              <a:t> </a:t>
            </a:r>
            <a:br>
              <a:rPr lang="en-US" sz="3200" dirty="0">
                <a:latin typeface="Ericsson Hilda"/>
              </a:rPr>
            </a:br>
            <a:r>
              <a:rPr lang="en-US" sz="2200" dirty="0">
                <a:latin typeface="Ericsson Hilda"/>
                <a:ea typeface="Calibri Light"/>
                <a:cs typeface="Calibri Light"/>
              </a:rPr>
              <a:t>Adding extra features to your game! </a:t>
            </a:r>
            <a:r>
              <a:rPr lang="en-US" sz="2000" dirty="0">
                <a:latin typeface="Ericsson Hilda"/>
                <a:ea typeface="Calibri Light"/>
                <a:cs typeface="Calibri Light"/>
              </a:rPr>
              <a:t>Changing Fish</a:t>
            </a:r>
            <a:endParaRPr lang="en-US" sz="2200" dirty="0">
              <a:latin typeface="Ericsson Hilda"/>
              <a:ea typeface="Calibri Light"/>
              <a:cs typeface="Calibri Light"/>
            </a:endParaRP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41" y="225879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141699" y="651479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5EA3E6-04AD-9E2A-DD2D-9222C9437847}"/>
              </a:ext>
            </a:extLst>
          </p:cNvPr>
          <p:cNvSpPr>
            <a:spLocks/>
          </p:cNvSpPr>
          <p:nvPr/>
        </p:nvSpPr>
        <p:spPr>
          <a:xfrm>
            <a:off x="251460" y="937762"/>
            <a:ext cx="1108178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Add to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– </a:t>
            </a:r>
            <a:r>
              <a:rPr lang="en-US" sz="2000">
                <a:solidFill>
                  <a:schemeClr val="bg1"/>
                </a:solidFill>
                <a:latin typeface="Ericsson Hilda"/>
              </a:rPr>
              <a:t>Fish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D1CA5-1247-158E-8864-E78A3FDD0425}"/>
              </a:ext>
            </a:extLst>
          </p:cNvPr>
          <p:cNvSpPr txBox="1">
            <a:spLocks/>
          </p:cNvSpPr>
          <p:nvPr/>
        </p:nvSpPr>
        <p:spPr bwMode="auto">
          <a:xfrm>
            <a:off x="453181" y="2014466"/>
            <a:ext cx="4708653" cy="4497962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>
                <a:latin typeface="Ericsson Hilda"/>
              </a:rPr>
              <a:t>If the Diver touches the fish</a:t>
            </a:r>
            <a:endParaRPr lang="en-US" sz="2400" dirty="0">
              <a:latin typeface="Ericsson Hilda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Ericsson Hilda"/>
              </a:rPr>
              <a:t>Change </a:t>
            </a:r>
            <a:r>
              <a:rPr lang="en-US" sz="2400" b="1">
                <a:solidFill>
                  <a:schemeClr val="accent2"/>
                </a:solidFill>
                <a:latin typeface="Ericsson Hilda"/>
              </a:rPr>
              <a:t>score</a:t>
            </a:r>
            <a:r>
              <a:rPr lang="en-US" sz="2400">
                <a:latin typeface="Ericsson Hilda"/>
              </a:rPr>
              <a:t> by 1</a:t>
            </a:r>
            <a:endParaRPr lang="en-US" sz="2400" dirty="0">
              <a:latin typeface="Ericsson Hilda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7030A0"/>
                </a:solidFill>
                <a:latin typeface="Ericsson Hilda"/>
              </a:rPr>
              <a:t>Hide</a:t>
            </a:r>
            <a:r>
              <a:rPr lang="en-US" sz="2400">
                <a:latin typeface="Ericsson Hilda"/>
              </a:rPr>
              <a:t> the </a:t>
            </a:r>
            <a:r>
              <a:rPr lang="en-US" sz="2400" b="1">
                <a:latin typeface="Ericsson Hilda"/>
              </a:rPr>
              <a:t>fish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Ericsson Hilda"/>
              </a:rPr>
              <a:t>Go to </a:t>
            </a:r>
            <a:r>
              <a:rPr lang="en-US" sz="2400" b="1">
                <a:solidFill>
                  <a:srgbClr val="0070C0"/>
                </a:solidFill>
                <a:latin typeface="Ericsson Hilda"/>
              </a:rPr>
              <a:t>Random Position</a:t>
            </a: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Ericsson Hilda"/>
              </a:rPr>
              <a:t>Change </a:t>
            </a:r>
            <a:r>
              <a:rPr lang="en-US" sz="2400">
                <a:latin typeface="Ericsson Hilda"/>
              </a:rPr>
              <a:t>the</a:t>
            </a:r>
            <a:r>
              <a:rPr lang="en-US" sz="2400" b="1">
                <a:solidFill>
                  <a:srgbClr val="7030A0"/>
                </a:solidFill>
                <a:latin typeface="Ericsson Hilda"/>
              </a:rPr>
              <a:t> costume</a:t>
            </a:r>
            <a:r>
              <a:rPr lang="en-US" sz="2400">
                <a:latin typeface="Ericsson Hilda"/>
              </a:rPr>
              <a:t>, so it looks like a </a:t>
            </a:r>
            <a:r>
              <a:rPr lang="en-US" sz="2400" b="1">
                <a:solidFill>
                  <a:srgbClr val="7030A0"/>
                </a:solidFill>
                <a:latin typeface="Ericsson Hilda"/>
              </a:rPr>
              <a:t>new fish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Ericsson Hilda"/>
              </a:rPr>
              <a:t>Show</a:t>
            </a:r>
            <a:r>
              <a:rPr lang="en-US" sz="2400">
                <a:latin typeface="Ericsson Hilda"/>
              </a:rPr>
              <a:t> the </a:t>
            </a:r>
            <a:r>
              <a:rPr lang="en-US" sz="2400" b="1">
                <a:latin typeface="Ericsson Hilda"/>
              </a:rPr>
              <a:t>fish</a:t>
            </a: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>
              <a:latin typeface="Ericsson Hilda Light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latin typeface="Ericsson Hilda Light"/>
              </a:rPr>
              <a:t> </a:t>
            </a:r>
          </a:p>
          <a:p>
            <a:pPr defTabSz="914354">
              <a:defRPr/>
            </a:pPr>
            <a:endParaRPr lang="en-US" sz="2000">
              <a:latin typeface="Ericsson Hild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31225-7163-89BE-2957-E917BDD03DBC}"/>
              </a:ext>
            </a:extLst>
          </p:cNvPr>
          <p:cNvSpPr txBox="1">
            <a:spLocks/>
          </p:cNvSpPr>
          <p:nvPr/>
        </p:nvSpPr>
        <p:spPr bwMode="auto">
          <a:xfrm>
            <a:off x="453180" y="1376200"/>
            <a:ext cx="4716051" cy="637770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lang="en-US" sz="2400">
                <a:latin typeface="Ericsson Hilda"/>
              </a:rPr>
              <a:t>Open the Fish Code</a:t>
            </a:r>
            <a:endParaRPr lang="en-US" sz="2400">
              <a:ea typeface="Calibri"/>
              <a:cs typeface="Calibri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>
              <a:latin typeface="Ericsson Hilda Light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latin typeface="Ericsson Hilda Light"/>
              </a:rPr>
              <a:t> </a:t>
            </a:r>
            <a:endParaRPr lang="en-US" sz="2000" kern="1200" spc="0" dirty="0">
              <a:latin typeface="Ericsson Hild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47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3" y="-70456"/>
            <a:ext cx="10515600" cy="1043342"/>
          </a:xfrm>
        </p:spPr>
        <p:txBody>
          <a:bodyPr>
            <a:normAutofit/>
          </a:bodyPr>
          <a:lstStyle/>
          <a:p>
            <a:r>
              <a:rPr lang="en-US">
                <a:latin typeface="Ericsson Hilda"/>
              </a:rPr>
              <a:t>Underwater Game </a:t>
            </a:r>
            <a:r>
              <a:rPr lang="en-US" sz="3200">
                <a:latin typeface="Ericsson Hilda"/>
              </a:rPr>
              <a:t>– Level 3 – Part 2</a:t>
            </a:r>
            <a:br>
              <a:rPr lang="en-US" sz="3200">
                <a:latin typeface="Ericsson Hilda"/>
              </a:rPr>
            </a:br>
            <a:r>
              <a:rPr lang="en-US" sz="2200">
                <a:latin typeface="Ericsson Hilda"/>
                <a:ea typeface="Calibri Light"/>
                <a:cs typeface="Calibri Light"/>
              </a:rPr>
              <a:t>Adding an Enemy to your game!</a:t>
            </a:r>
          </a:p>
        </p:txBody>
      </p:sp>
      <p:pic>
        <p:nvPicPr>
          <p:cNvPr id="59" name="image" descr="{&quot;templafy&quot;:{&quot;binding&quot;:&quot;Form.LogoInsertion.Pplogoname&quot;,&quot;inheritDimensions&quot;:&quot;inheritNone&quot;,&quot;height&quot;:&quot;1.34 cm&quot;,&quot;type&quot;:&quot;image&quot;}}" title="Form.LogoInsertion.Pplogoname">
            <a:extLst>
              <a:ext uri="{FF2B5EF4-FFF2-40B4-BE49-F238E27FC236}">
                <a16:creationId xmlns:a16="http://schemas.microsoft.com/office/drawing/2014/main" id="{D3BEE74A-A486-F797-8043-3FCB989C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18" y="251064"/>
            <a:ext cx="482229" cy="48243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141699" y="651479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5EA3E6-04AD-9E2A-DD2D-9222C9437847}"/>
              </a:ext>
            </a:extLst>
          </p:cNvPr>
          <p:cNvSpPr>
            <a:spLocks/>
          </p:cNvSpPr>
          <p:nvPr/>
        </p:nvSpPr>
        <p:spPr>
          <a:xfrm>
            <a:off x="251460" y="975049"/>
            <a:ext cx="1149965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– Shark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D1CA5-1247-158E-8864-E78A3FDD0425}"/>
              </a:ext>
            </a:extLst>
          </p:cNvPr>
          <p:cNvSpPr txBox="1">
            <a:spLocks/>
          </p:cNvSpPr>
          <p:nvPr/>
        </p:nvSpPr>
        <p:spPr bwMode="auto">
          <a:xfrm>
            <a:off x="143023" y="2052947"/>
            <a:ext cx="4484728" cy="3750832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000">
              <a:latin typeface="Ericsson Hilda Light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b="1">
                <a:latin typeface="Ericsson Hilda"/>
              </a:rPr>
              <a:t>Start </a:t>
            </a:r>
            <a:r>
              <a:rPr lang="en-US" sz="2400">
                <a:latin typeface="Ericsson Hilda"/>
              </a:rPr>
              <a:t>with the </a:t>
            </a:r>
            <a:r>
              <a:rPr lang="en-US" sz="2400" b="1">
                <a:solidFill>
                  <a:srgbClr val="7030A0"/>
                </a:solidFill>
                <a:latin typeface="Ericsson Hilda"/>
              </a:rPr>
              <a:t>Closed Mouth Costume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b="1" dirty="0">
              <a:latin typeface="Ericsson Hilda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>
                <a:latin typeface="Ericsson Hilda"/>
              </a:rPr>
              <a:t>If the Shark touches the diver</a:t>
            </a: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Ericsson Hilda"/>
              </a:rPr>
              <a:t>Change </a:t>
            </a:r>
            <a:r>
              <a:rPr lang="en-US" sz="2400" b="1">
                <a:solidFill>
                  <a:schemeClr val="accent2"/>
                </a:solidFill>
                <a:latin typeface="Ericsson Hilda"/>
              </a:rPr>
              <a:t>score</a:t>
            </a:r>
            <a:r>
              <a:rPr lang="en-US" sz="2400">
                <a:latin typeface="Ericsson Hilda"/>
              </a:rPr>
              <a:t> by </a:t>
            </a:r>
            <a:r>
              <a:rPr lang="en-US" sz="2400" b="1">
                <a:solidFill>
                  <a:schemeClr val="accent2"/>
                </a:solidFill>
                <a:latin typeface="Ericsson Hilda"/>
              </a:rPr>
              <a:t>-1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>
              <a:latin typeface="Ericsson Hilda"/>
            </a:endParaRPr>
          </a:p>
          <a:p>
            <a:pPr marL="285750" lvl="0" indent="-285750" defTabSz="914354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Ericsson Hilda"/>
              </a:rPr>
              <a:t>Change</a:t>
            </a:r>
            <a:r>
              <a:rPr lang="en-US" sz="2400">
                <a:latin typeface="Ericsson Hilda"/>
              </a:rPr>
              <a:t> the</a:t>
            </a:r>
            <a:r>
              <a:rPr lang="en-US" sz="2400" dirty="0">
                <a:solidFill>
                  <a:srgbClr val="7030A0"/>
                </a:solidFill>
                <a:latin typeface="Ericsson Hilda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Ericsson Hilda"/>
              </a:rPr>
              <a:t>costume</a:t>
            </a:r>
            <a:r>
              <a:rPr lang="en-US" sz="2400">
                <a:latin typeface="Ericsson Hilda"/>
              </a:rPr>
              <a:t>, so it looks like the Shark is biting</a:t>
            </a: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endParaRPr lang="en-US" sz="2000">
              <a:latin typeface="Ericsson Hilda Light"/>
            </a:endParaRPr>
          </a:p>
          <a:p>
            <a:pPr lvl="0" defTabSz="914354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latin typeface="Ericsson Hilda Light"/>
              </a:rPr>
              <a:t> </a:t>
            </a:r>
            <a:endParaRPr lang="en-US" sz="2000" kern="1200" spc="0" dirty="0">
              <a:latin typeface="Ericsson Hild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122C2-DDCF-6D7F-3E3E-1A9685F70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896" y="1455286"/>
            <a:ext cx="7330051" cy="4979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424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00200360941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8d4a36-44d6-40a9-9222-6158e50407c8">
      <Terms xmlns="http://schemas.microsoft.com/office/infopath/2007/PartnerControls"/>
    </lcf76f155ced4ddcb4097134ff3c332f>
    <TaxCatchAll xmlns="d8762117-8292-4133-b1c7-eab5c6487cfd" xsi:nil="true"/>
    <SharedWithUsers xmlns="752e0c9b-a528-4fd9-af16-b6c54ede565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3D2B033AF974EB908779DFEF5E727" ma:contentTypeVersion="18" ma:contentTypeDescription="Create a new document." ma:contentTypeScope="" ma:versionID="5f45a23dba963085844d27abeb943c3b">
  <xsd:schema xmlns:xsd="http://www.w3.org/2001/XMLSchema" xmlns:xs="http://www.w3.org/2001/XMLSchema" xmlns:p="http://schemas.microsoft.com/office/2006/metadata/properties" xmlns:ns2="be8d4a36-44d6-40a9-9222-6158e50407c8" xmlns:ns3="752e0c9b-a528-4fd9-af16-b6c54ede5654" xmlns:ns4="d8762117-8292-4133-b1c7-eab5c6487cfd" targetNamespace="http://schemas.microsoft.com/office/2006/metadata/properties" ma:root="true" ma:fieldsID="728d0b634a1cdf444f6d114371a914e8" ns2:_="" ns3:_="" ns4:_="">
    <xsd:import namespace="be8d4a36-44d6-40a9-9222-6158e50407c8"/>
    <xsd:import namespace="752e0c9b-a528-4fd9-af16-b6c54ede565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a36-44d6-40a9-9222-6158e5040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0c9b-a528-4fd9-af16-b6c54ede5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f37988-01f9-4197-9684-fe474ca3cb2b}" ma:internalName="TaxCatchAll" ma:showField="CatchAllData" ma:web="752e0c9b-a528-4fd9-af16-b6c54ede5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4ED8D-7493-4D7F-9B76-6451B577476C}">
  <ds:schemaRefs>
    <ds:schemaRef ds:uri="http://purl.org/dc/dcmitype/"/>
    <ds:schemaRef ds:uri="d8762117-8292-4133-b1c7-eab5c6487cfd"/>
    <ds:schemaRef ds:uri="be8d4a36-44d6-40a9-9222-6158e50407c8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52e0c9b-a528-4fd9-af16-b6c54ede565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ED50DD-68AA-47F9-BA86-5A2E17366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37E5F-70FA-4673-A5DE-3E857E1C3D84}">
  <ds:schemaRefs>
    <ds:schemaRef ds:uri="752e0c9b-a528-4fd9-af16-b6c54ede5654"/>
    <ds:schemaRef ds:uri="be8d4a36-44d6-40a9-9222-6158e50407c8"/>
    <ds:schemaRef ds:uri="d8762117-8292-4133-b1c7-eab5c6487c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692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Underwater Crab – Level 1 – Part 1 Curriculum Connect: Summer. STEM - Technology – coding.</vt:lpstr>
      <vt:lpstr>Underwater Crab – Level 1 – Part 2  Curriculum Connect: Summer. STEM - Technology – coding.</vt:lpstr>
      <vt:lpstr>Underwater Game Catch the Fish – Level 2 – Part 1 Curriculum Connect: Summer. STEM - Technology – coding.</vt:lpstr>
      <vt:lpstr>Underwater Game Catch the Fish – Level 2 – Part 2 Add The Score to your game</vt:lpstr>
      <vt:lpstr>Underwater Game – Level 3 – Part 1  Adding extra features to your game! Changing Fish</vt:lpstr>
      <vt:lpstr>Underwater Game – Level 3 – Part 2 Adding an Enemy to your game!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Valentine’s Day– level 1 Curriculum Connect: Valentine’s Day. STEM - Technology - coding </dc:title>
  <dc:creator>Elizabeth Clinton</dc:creator>
  <cp:lastModifiedBy>Elizabeth Clinton</cp:lastModifiedBy>
  <cp:revision>92</cp:revision>
  <cp:lastPrinted>2026-05-07T07:49:08Z</cp:lastPrinted>
  <dcterms:created xsi:type="dcterms:W3CDTF">2025-02-03T13:39:06Z</dcterms:created>
  <dcterms:modified xsi:type="dcterms:W3CDTF">2026-05-13T14:44:22Z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0x01010004B3D2B033AF974EB908779DFEF5E727</vt:lpwstr>
  </property>
  <property fmtid="{D5CDD505-2E9C-101B-9397-08002B2CF9AE}" pid="3" name="MediaServiceImageTags">
    <vt:lpwstr/>
  </property>
  <property fmtid="{D5CDD505-2E9C-101B-9397-08002B2CF9AE}" pid="4" name="Order">
    <vt:r8>263000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