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6" r:id="rId5"/>
    <p:sldId id="258" r:id="rId6"/>
    <p:sldId id="272" r:id="rId7"/>
    <p:sldId id="271" r:id="rId8"/>
    <p:sldId id="268" r:id="rId9"/>
    <p:sldId id="269" r:id="rId10"/>
    <p:sldId id="270" r:id="rId11"/>
    <p:sldId id="273" r:id="rId12"/>
    <p:sldId id="274" r:id="rId13"/>
    <p:sldId id="275" r:id="rId14"/>
    <p:sldId id="276" r:id="rId15"/>
    <p:sldId id="277" r:id="rId16"/>
    <p:sldId id="278" r:id="rId17"/>
    <p:sldId id="279"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4B201C-2825-496C-94F6-2D5620D74B8A}" type="datetimeFigureOut">
              <a:rPr lang="en-IE" smtClean="0"/>
              <a:t>22/05/2026</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DE0E68-4652-4AE6-A6C7-33B965014156}" type="slidenum">
              <a:rPr lang="en-IE" smtClean="0"/>
              <a:t>‹#›</a:t>
            </a:fld>
            <a:endParaRPr lang="en-IE"/>
          </a:p>
        </p:txBody>
      </p:sp>
    </p:spTree>
    <p:extLst>
      <p:ext uri="{BB962C8B-B14F-4D97-AF65-F5344CB8AC3E}">
        <p14:creationId xmlns:p14="http://schemas.microsoft.com/office/powerpoint/2010/main" val="123008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FD7F-748C-27ED-9E5E-CE5A7DAC58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FDD085A0-16A7-AF55-A901-589A52453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4359059-5639-65F4-41B1-CB50B74C2807}"/>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5" name="Footer Placeholder 4">
            <a:extLst>
              <a:ext uri="{FF2B5EF4-FFF2-40B4-BE49-F238E27FC236}">
                <a16:creationId xmlns:a16="http://schemas.microsoft.com/office/drawing/2014/main" id="{71ED73EB-B50C-BF28-59BA-46746EF654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0AF1A07-8D14-8EEC-AE8C-6F99EA3BE074}"/>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129246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E7C6-9B3C-675A-EA58-B8C28CAF76B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73A4BEF-2BC0-5672-0CED-0E2E9BEB2D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95045D6-BC08-0278-585F-5F7D37825C50}"/>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5" name="Footer Placeholder 4">
            <a:extLst>
              <a:ext uri="{FF2B5EF4-FFF2-40B4-BE49-F238E27FC236}">
                <a16:creationId xmlns:a16="http://schemas.microsoft.com/office/drawing/2014/main" id="{92AF5746-DDA6-09C8-39A6-894966F20F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4FFD5B-FC75-F7E7-B3D4-D125B6CC1064}"/>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161757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FFB794-1A38-FD27-0F3A-EA47D20527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8B83B99-B963-727C-3B24-057C25C7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19D1F5F-4808-72C6-8788-5CFECBFF2A16}"/>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5" name="Footer Placeholder 4">
            <a:extLst>
              <a:ext uri="{FF2B5EF4-FFF2-40B4-BE49-F238E27FC236}">
                <a16:creationId xmlns:a16="http://schemas.microsoft.com/office/drawing/2014/main" id="{164B6534-2E41-E664-05D0-012645427E3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2BA107-77AD-22FD-85BA-0F31D67C8A23}"/>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3397212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blank">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869961-F931-4F1E-9FB3-8587EBA3F36F}"/>
              </a:ext>
            </a:extLst>
          </p:cNvPr>
          <p:cNvSpPr/>
          <p:nvPr userDrawn="1"/>
        </p:nvSpPr>
        <p:spPr bwMode="auto">
          <a:xfrm>
            <a:off x="0" y="0"/>
            <a:ext cx="12192000" cy="6858000"/>
          </a:xfrm>
          <a:prstGeom prst="rect">
            <a:avLst/>
          </a:prstGeom>
          <a:solidFill>
            <a:schemeClr val="bg2">
              <a:alpha val="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GB" err="1">
              <a:solidFill>
                <a:schemeClr val="bg1"/>
              </a:solidFill>
              <a:latin typeface="+mn-lt"/>
            </a:endParaRPr>
          </a:p>
        </p:txBody>
      </p:sp>
      <p:pic>
        <p:nvPicPr>
          <p:cNvPr id="4" name="Graphic 3">
            <a:extLst>
              <a:ext uri="{FF2B5EF4-FFF2-40B4-BE49-F238E27FC236}">
                <a16:creationId xmlns:a16="http://schemas.microsoft.com/office/drawing/2014/main" id="{5D9DB7BA-3A2F-46BA-A617-2A049434CD62}"/>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1493088" y="476251"/>
            <a:ext cx="256032" cy="256032"/>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03FD5EF-20DB-46AB-B412-DF9112353719}"/>
              </a:ext>
            </a:extLst>
          </p:cNvPr>
          <p:cNvSpPr txBox="1"/>
          <p:nvPr userDrawn="1"/>
        </p:nvSpPr>
        <p:spPr>
          <a:xfrm>
            <a:off x="396000" y="6524625"/>
            <a:ext cx="65" cy="123111"/>
          </a:xfrm>
          <a:prstGeom prst="rect">
            <a:avLst/>
          </a:prstGeom>
          <a:noFill/>
        </p:spPr>
        <p:txBody>
          <a:bodyPr vert="horz" wrap="none" lIns="0" tIns="0" rIns="0" bIns="0" rtlCol="0">
            <a:spAutoFit/>
          </a:bodyPr>
          <a:lstStyle/>
          <a:p>
            <a:pPr marL="0" indent="0" algn="l">
              <a:buFontTx/>
              <a:buNone/>
            </a:pPr>
            <a:endParaRPr lang="en-US" sz="800" b="0" i="0" u="none">
              <a:solidFill>
                <a:schemeClr val="tx1"/>
              </a:solidFill>
              <a:latin typeface="+mn-lt"/>
            </a:endParaRPr>
          </a:p>
        </p:txBody>
      </p:sp>
    </p:spTree>
    <p:extLst>
      <p:ext uri="{BB962C8B-B14F-4D97-AF65-F5344CB8AC3E}">
        <p14:creationId xmlns:p14="http://schemas.microsoft.com/office/powerpoint/2010/main" val="316485864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379D3-F5BF-0E6A-DD77-B422BA3E9A0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941A796-121A-6EFE-0037-C3A73899BA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7926BAE-2B07-ACCB-C495-69D79757AA49}"/>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5" name="Footer Placeholder 4">
            <a:extLst>
              <a:ext uri="{FF2B5EF4-FFF2-40B4-BE49-F238E27FC236}">
                <a16:creationId xmlns:a16="http://schemas.microsoft.com/office/drawing/2014/main" id="{56E41106-3CFB-90FF-E0FD-16C8FC0D950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F606279-6C8B-EFFC-ABD5-FA74D54F16A5}"/>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70673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0E96-7A77-F4CC-4505-C4621C7FA7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1320993-685A-9364-C7B7-8F0A8B7572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6B46E-D73B-37F0-6A96-D50BEA2B3D03}"/>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5" name="Footer Placeholder 4">
            <a:extLst>
              <a:ext uri="{FF2B5EF4-FFF2-40B4-BE49-F238E27FC236}">
                <a16:creationId xmlns:a16="http://schemas.microsoft.com/office/drawing/2014/main" id="{A703A227-E4DF-8217-9639-902D310ED12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F1CABD9-731C-5768-2859-394ABAD12665}"/>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4147007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1A10D-5C9B-AC27-D5DB-8E8B62D4552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890AADB-CF48-CEE0-5CA5-DCCD0DE392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70A2D1B-B942-FCD3-07E2-4B93BE345D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94373EDD-C190-3447-DAE5-0F45D955BB94}"/>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6" name="Footer Placeholder 5">
            <a:extLst>
              <a:ext uri="{FF2B5EF4-FFF2-40B4-BE49-F238E27FC236}">
                <a16:creationId xmlns:a16="http://schemas.microsoft.com/office/drawing/2014/main" id="{01057753-2056-F3C2-B2C3-FF8EF32C84F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9A1CED4-0798-5BC4-0216-2B95ED41C2B9}"/>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188857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F163-753B-5A43-6555-9FB977D23BE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379E5ED-31BB-86E5-C89E-3E59DE753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CBBC09-D1B4-1776-53AC-455C7B572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517B6D2-FBA8-6F7E-AA97-79FCE36368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BE01D4-D658-CEBB-E7A5-77410B248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460E03A-965F-3DDF-2A72-526AE6B526FB}"/>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8" name="Footer Placeholder 7">
            <a:extLst>
              <a:ext uri="{FF2B5EF4-FFF2-40B4-BE49-F238E27FC236}">
                <a16:creationId xmlns:a16="http://schemas.microsoft.com/office/drawing/2014/main" id="{B0F90F63-CCB9-426B-74E2-93E88DB68DD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3F2AEDC8-AC81-492B-132F-8926449C36AB}"/>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57489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8E7FA-8439-0EA9-9DD0-0C0C885FB2AA}"/>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1C5F084-092D-35CD-317D-FD9F679CE718}"/>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4" name="Footer Placeholder 3">
            <a:extLst>
              <a:ext uri="{FF2B5EF4-FFF2-40B4-BE49-F238E27FC236}">
                <a16:creationId xmlns:a16="http://schemas.microsoft.com/office/drawing/2014/main" id="{03911C63-7640-F235-5A57-C36191D764EC}"/>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BF33982-BD52-B0BD-F968-B5E10B5CF078}"/>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4142672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06405C-EBBA-14C1-B8D6-590AFCD56976}"/>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3" name="Footer Placeholder 2">
            <a:extLst>
              <a:ext uri="{FF2B5EF4-FFF2-40B4-BE49-F238E27FC236}">
                <a16:creationId xmlns:a16="http://schemas.microsoft.com/office/drawing/2014/main" id="{61B8D4DF-E532-BA04-EEFD-74F5B06CDF3C}"/>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C7DBBD8-3A02-B6DB-5F54-4A76A2DD5F83}"/>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163575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915C-4360-A32E-B596-4511C9A5AA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8676F26-B3F3-6682-F701-384B73A83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32B66B89-A713-E5AE-A462-0553F32710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CED41-6EFA-D0D3-8EED-3824FB54DC3A}"/>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6" name="Footer Placeholder 5">
            <a:extLst>
              <a:ext uri="{FF2B5EF4-FFF2-40B4-BE49-F238E27FC236}">
                <a16:creationId xmlns:a16="http://schemas.microsoft.com/office/drawing/2014/main" id="{A1A8F84F-C756-FB09-B7CE-B8D37E6037F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8A8C95E-0C03-C949-E73F-6F23BD08F87C}"/>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234358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9174-2815-F3B3-9CD7-A47D02897F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0643366-6E7B-176D-6254-6FE23DBAA9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8E63A97-E61A-CAC2-C836-604A4BA31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12644-CECC-7842-E5AD-05C358B6B770}"/>
              </a:ext>
            </a:extLst>
          </p:cNvPr>
          <p:cNvSpPr>
            <a:spLocks noGrp="1"/>
          </p:cNvSpPr>
          <p:nvPr>
            <p:ph type="dt" sz="half" idx="10"/>
          </p:nvPr>
        </p:nvSpPr>
        <p:spPr/>
        <p:txBody>
          <a:bodyPr/>
          <a:lstStyle/>
          <a:p>
            <a:fld id="{3CE6EF43-00B4-466B-B2CB-FC4A9C4B59C8}" type="datetimeFigureOut">
              <a:rPr lang="en-IE" smtClean="0"/>
              <a:t>22/05/2026</a:t>
            </a:fld>
            <a:endParaRPr lang="en-IE"/>
          </a:p>
        </p:txBody>
      </p:sp>
      <p:sp>
        <p:nvSpPr>
          <p:cNvPr id="6" name="Footer Placeholder 5">
            <a:extLst>
              <a:ext uri="{FF2B5EF4-FFF2-40B4-BE49-F238E27FC236}">
                <a16:creationId xmlns:a16="http://schemas.microsoft.com/office/drawing/2014/main" id="{98455FC0-A995-4D64-F071-F68C9679995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367D0E2-5791-08D5-12D8-EB80B3CAF41D}"/>
              </a:ext>
            </a:extLst>
          </p:cNvPr>
          <p:cNvSpPr>
            <a:spLocks noGrp="1"/>
          </p:cNvSpPr>
          <p:nvPr>
            <p:ph type="sldNum" sz="quarter" idx="12"/>
          </p:nvPr>
        </p:nvSpPr>
        <p:spPr/>
        <p:txBody>
          <a:bodyPr/>
          <a:lstStyle/>
          <a:p>
            <a:fld id="{64CF0A97-084C-408E-8819-907D17D8D181}" type="slidenum">
              <a:rPr lang="en-IE" smtClean="0"/>
              <a:t>‹#›</a:t>
            </a:fld>
            <a:endParaRPr lang="en-IE"/>
          </a:p>
        </p:txBody>
      </p:sp>
    </p:spTree>
    <p:extLst>
      <p:ext uri="{BB962C8B-B14F-4D97-AF65-F5344CB8AC3E}">
        <p14:creationId xmlns:p14="http://schemas.microsoft.com/office/powerpoint/2010/main" val="162290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E066C2-1E4B-C58A-8419-55D153970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0FDF04F-1F96-1475-1FF7-C2389B233D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C013BE2-87F3-6DC3-5B20-2F436E655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6EF43-00B4-466B-B2CB-FC4A9C4B59C8}" type="datetimeFigureOut">
              <a:rPr lang="en-IE" smtClean="0"/>
              <a:t>22/05/2026</a:t>
            </a:fld>
            <a:endParaRPr lang="en-IE"/>
          </a:p>
        </p:txBody>
      </p:sp>
      <p:sp>
        <p:nvSpPr>
          <p:cNvPr id="5" name="Footer Placeholder 4">
            <a:extLst>
              <a:ext uri="{FF2B5EF4-FFF2-40B4-BE49-F238E27FC236}">
                <a16:creationId xmlns:a16="http://schemas.microsoft.com/office/drawing/2014/main" id="{532BCD9A-F33D-2D48-54FC-BABAC654C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F9C2282-5EEE-7273-7919-31E17511D2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F0A97-084C-408E-8819-907D17D8D181}" type="slidenum">
              <a:rPr lang="en-IE" smtClean="0"/>
              <a:t>‹#›</a:t>
            </a:fld>
            <a:endParaRPr lang="en-IE"/>
          </a:p>
        </p:txBody>
      </p:sp>
    </p:spTree>
    <p:extLst>
      <p:ext uri="{BB962C8B-B14F-4D97-AF65-F5344CB8AC3E}">
        <p14:creationId xmlns:p14="http://schemas.microsoft.com/office/powerpoint/2010/main" val="2660732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hyperlink" Target="https://scratch.mit.edu/" TargetMode="Externa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0.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hyperlink" Target="https://scratch.mit.edu/" TargetMode="External"/><Relationship Id="rId5" Type="http://schemas.openxmlformats.org/officeDocument/2006/relationships/image" Target="../media/image4.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emf"/><Relationship Id="rId7"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9AA282-993C-4C2A-A8A5-D37A6490539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Title 7">
            <a:extLst>
              <a:ext uri="{FF2B5EF4-FFF2-40B4-BE49-F238E27FC236}">
                <a16:creationId xmlns:a16="http://schemas.microsoft.com/office/drawing/2014/main" id="{9D1603A8-B106-49C8-9A85-772F771CEA7B}"/>
              </a:ext>
            </a:extLst>
          </p:cNvPr>
          <p:cNvSpPr txBox="1">
            <a:spLocks/>
          </p:cNvSpPr>
          <p:nvPr/>
        </p:nvSpPr>
        <p:spPr>
          <a:xfrm>
            <a:off x="479425" y="476250"/>
            <a:ext cx="9973830" cy="3457576"/>
          </a:xfrm>
          <a:prstGeom prst="rect">
            <a:avLst/>
          </a:prstGeom>
        </p:spPr>
        <p:txBody>
          <a:bodyPr lIns="91440" tIns="45720" rIns="91440" bIns="45720" anchor="t"/>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marR="0" lvl="0" indent="0" algn="l" defTabSz="914400">
              <a:lnSpc>
                <a:spcPct val="85000"/>
              </a:lnSpc>
              <a:spcBef>
                <a:spcPts val="300"/>
              </a:spcBef>
              <a:spcAft>
                <a:spcPct val="0"/>
              </a:spcAft>
              <a:buNone/>
              <a:tabLst/>
              <a:defRPr/>
            </a:pPr>
            <a:r>
              <a:rPr kumimoji="0" lang="en-US" sz="8800" b="1" i="0" u="none" strike="noStrike" kern="1400" cap="none" spc="-160" normalizeH="0" baseline="0" noProof="0" dirty="0">
                <a:ln>
                  <a:noFill/>
                </a:ln>
                <a:effectLst/>
                <a:uLnTx/>
                <a:uFillTx/>
                <a:latin typeface="Ericsson Hilda Light"/>
                <a:ea typeface="+mj-ea"/>
                <a:cs typeface="+mj-cs"/>
              </a:rPr>
              <a:t>Curriculum Connect</a:t>
            </a:r>
            <a:endParaRPr lang="en-US" dirty="0"/>
          </a:p>
          <a:p>
            <a:pPr marL="0" marR="0" lvl="0" indent="0" algn="l" defTabSz="914400" rtl="0" eaLnBrk="1" fontAlgn="base" latinLnBrk="0" hangingPunct="1">
              <a:lnSpc>
                <a:spcPct val="85000"/>
              </a:lnSpc>
              <a:spcBef>
                <a:spcPts val="300"/>
              </a:spcBef>
              <a:spcAft>
                <a:spcPct val="0"/>
              </a:spcAft>
              <a:buClrTx/>
              <a:buSzTx/>
              <a:buFontTx/>
              <a:buNone/>
              <a:tabLst/>
              <a:defRPr/>
            </a:pPr>
            <a:endParaRPr kumimoji="0" lang="en-US" sz="3600" b="1" i="0" u="none" strike="noStrike" kern="1400" cap="none" spc="-160" normalizeH="0" baseline="0" noProof="0" dirty="0">
              <a:ln>
                <a:noFill/>
              </a:ln>
              <a:effectLst/>
              <a:uLnTx/>
              <a:uFillTx/>
              <a:latin typeface="Ericsson Hilda Light"/>
              <a:ea typeface="+mj-ea"/>
              <a:cs typeface="+mj-cs"/>
            </a:endParaRPr>
          </a:p>
          <a:p>
            <a:pPr marL="0" marR="0" lvl="0" indent="0" algn="l" defTabSz="914400" rtl="0" eaLnBrk="1" fontAlgn="base" latinLnBrk="0" hangingPunct="1">
              <a:lnSpc>
                <a:spcPct val="85000"/>
              </a:lnSpc>
              <a:spcBef>
                <a:spcPts val="300"/>
              </a:spcBef>
              <a:spcAft>
                <a:spcPct val="0"/>
              </a:spcAft>
              <a:buClrTx/>
              <a:buSzTx/>
              <a:buFontTx/>
              <a:buNone/>
              <a:tabLst/>
              <a:defRPr/>
            </a:pPr>
            <a:r>
              <a:rPr lang="en-US" sz="7200" dirty="0">
                <a:latin typeface="Ericsson Hilda Light"/>
              </a:rPr>
              <a:t>Coordinates  </a:t>
            </a:r>
          </a:p>
          <a:p>
            <a:pPr marL="0" marR="0" lvl="0" indent="0" algn="l" defTabSz="914400" rtl="0" eaLnBrk="1" fontAlgn="base" latinLnBrk="0" hangingPunct="1">
              <a:lnSpc>
                <a:spcPct val="85000"/>
              </a:lnSpc>
              <a:spcBef>
                <a:spcPts val="300"/>
              </a:spcBef>
              <a:spcAft>
                <a:spcPct val="0"/>
              </a:spcAft>
              <a:buClrTx/>
              <a:buSzTx/>
              <a:buFontTx/>
              <a:buNone/>
              <a:tabLst/>
              <a:defRPr/>
            </a:pPr>
            <a:endParaRPr lang="en-US" sz="7200" dirty="0">
              <a:latin typeface="Ericsson Hilda Light"/>
            </a:endParaRPr>
          </a:p>
        </p:txBody>
      </p:sp>
      <p:pic>
        <p:nvPicPr>
          <p:cNvPr id="12" name="image">
            <a:extLst>
              <a:ext uri="{FF2B5EF4-FFF2-40B4-BE49-F238E27FC236}">
                <a16:creationId xmlns:a16="http://schemas.microsoft.com/office/drawing/2014/main" id="{123626AC-1355-4AB8-B034-146B7B48F9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379841" y="429421"/>
            <a:ext cx="482228" cy="482439"/>
          </a:xfrm>
          <a:prstGeom prst="rect">
            <a:avLst/>
          </a:prstGeom>
        </p:spPr>
      </p:pic>
      <p:sp>
        <p:nvSpPr>
          <p:cNvPr id="9" name="Rectangle 8">
            <a:extLst>
              <a:ext uri="{FF2B5EF4-FFF2-40B4-BE49-F238E27FC236}">
                <a16:creationId xmlns:a16="http://schemas.microsoft.com/office/drawing/2014/main" id="{45C454B4-962A-295D-3F57-7385C1ABBBBB}"/>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FFFFFF"/>
                </a:solidFill>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1026" name="Picture 2" descr="Image result for scratch logo">
            <a:extLst>
              <a:ext uri="{FF2B5EF4-FFF2-40B4-BE49-F238E27FC236}">
                <a16:creationId xmlns:a16="http://schemas.microsoft.com/office/drawing/2014/main" id="{991627A1-2F76-4334-575A-4C7B833AE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216" y="4206375"/>
            <a:ext cx="5829300" cy="2047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9">
            <a:extLst>
              <a:ext uri="{FF2B5EF4-FFF2-40B4-BE49-F238E27FC236}">
                <a16:creationId xmlns:a16="http://schemas.microsoft.com/office/drawing/2014/main" id="{60CE0AC3-2DDB-484D-A672-F9160391955C}"/>
              </a:ext>
            </a:extLst>
          </p:cNvPr>
          <p:cNvSpPr txBox="1"/>
          <p:nvPr/>
        </p:nvSpPr>
        <p:spPr bwMode="auto">
          <a:xfrm>
            <a:off x="6096000" y="6165339"/>
            <a:ext cx="4162448" cy="262800"/>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1"/>
              </a:buClr>
            </a:pPr>
            <a:r>
              <a:rPr lang="en-IE" sz="1200"/>
              <a:t>Visual Assets:   </a:t>
            </a:r>
            <a:r>
              <a:rPr lang="en-US" sz="1200">
                <a:hlinkClick r:id="rId6">
                  <a:extLst>
                    <a:ext uri="{A12FA001-AC4F-418D-AE19-62706E023703}">
                      <ahyp:hlinkClr xmlns:ahyp="http://schemas.microsoft.com/office/drawing/2018/hyperlinkcolor" val="tx"/>
                    </a:ext>
                  </a:extLst>
                </a:hlinkClick>
              </a:rPr>
              <a:t>https://scratch.mit.edu/</a:t>
            </a:r>
            <a:endParaRPr lang="en-US" sz="1200"/>
          </a:p>
          <a:p>
            <a:pPr>
              <a:buClr>
                <a:schemeClr val="tx1"/>
              </a:buClr>
            </a:pPr>
            <a:endParaRPr kumimoji="0" lang="en-US" sz="1200" b="0" i="0" u="none" strike="noStrike" cap="none" normalizeH="0" baseline="0">
              <a:ln>
                <a:noFill/>
              </a:ln>
              <a:solidFill>
                <a:schemeClr val="bg1"/>
              </a:solidFill>
              <a:effectLst/>
            </a:endParaRPr>
          </a:p>
        </p:txBody>
      </p:sp>
    </p:spTree>
    <p:custDataLst>
      <p:tags r:id="rId1"/>
    </p:custDataLst>
    <p:extLst>
      <p:ext uri="{BB962C8B-B14F-4D97-AF65-F5344CB8AC3E}">
        <p14:creationId xmlns:p14="http://schemas.microsoft.com/office/powerpoint/2010/main" val="489190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6832-B7B2-4E34-9C99-74B913E7FE93}"/>
              </a:ext>
            </a:extLst>
          </p:cNvPr>
          <p:cNvSpPr>
            <a:spLocks noGrp="1"/>
          </p:cNvSpPr>
          <p:nvPr>
            <p:ph type="title"/>
          </p:nvPr>
        </p:nvSpPr>
        <p:spPr>
          <a:xfrm>
            <a:off x="838200" y="84979"/>
            <a:ext cx="10515600" cy="1325563"/>
          </a:xfrm>
        </p:spPr>
        <p:txBody>
          <a:bodyPr/>
          <a:lstStyle/>
          <a:p>
            <a:r>
              <a:rPr lang="en-US" dirty="0" err="1"/>
              <a:t>Maths</a:t>
            </a:r>
            <a:r>
              <a:rPr lang="en-US" b="1" dirty="0"/>
              <a:t> – Step 2</a:t>
            </a:r>
            <a:br>
              <a:rPr lang="en-US" dirty="0"/>
            </a:br>
            <a:r>
              <a:rPr lang="en-US" sz="1400" dirty="0"/>
              <a:t>Curriculum Connect: STEM - Technology – coding, story telling, mathematics</a:t>
            </a:r>
            <a:endParaRPr lang="en-US" dirty="0">
              <a:ea typeface="Calibri Light" panose="020F0302020204030204"/>
              <a:cs typeface="Calibri Light" panose="020F0302020204030204"/>
            </a:endParaRPr>
          </a:p>
        </p:txBody>
      </p:sp>
      <p:cxnSp>
        <p:nvCxnSpPr>
          <p:cNvPr id="28" name="Straight Connector 27">
            <a:extLst>
              <a:ext uri="{FF2B5EF4-FFF2-40B4-BE49-F238E27FC236}">
                <a16:creationId xmlns:a16="http://schemas.microsoft.com/office/drawing/2014/main" id="{82A067B6-9020-A444-9512-5C2D18255AC4}"/>
              </a:ext>
            </a:extLst>
          </p:cNvPr>
          <p:cNvCxnSpPr>
            <a:cxnSpLocks/>
          </p:cNvCxnSpPr>
          <p:nvPr/>
        </p:nvCxnSpPr>
        <p:spPr bwMode="auto">
          <a:xfrm>
            <a:off x="8417168" y="1723777"/>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sp>
        <p:nvSpPr>
          <p:cNvPr id="8" name="Rectangle 7">
            <a:extLst>
              <a:ext uri="{FF2B5EF4-FFF2-40B4-BE49-F238E27FC236}">
                <a16:creationId xmlns:a16="http://schemas.microsoft.com/office/drawing/2014/main" id="{327FD144-021F-305E-7DF0-4BC98DE5A74A}"/>
              </a:ext>
            </a:extLst>
          </p:cNvPr>
          <p:cNvSpPr>
            <a:spLocks/>
          </p:cNvSpPr>
          <p:nvPr/>
        </p:nvSpPr>
        <p:spPr>
          <a:xfrm>
            <a:off x="838200" y="1240454"/>
            <a:ext cx="2931366" cy="400110"/>
          </a:xfrm>
          <a:prstGeom prst="rect">
            <a:avLst/>
          </a:prstGeom>
          <a:solidFill>
            <a:schemeClr val="bg2">
              <a:lumMod val="25000"/>
            </a:schemeClr>
          </a:solidFill>
        </p:spPr>
        <p:txBody>
          <a:bodyPr wrap="square" anchor="ctr">
            <a:spAutoFit/>
          </a:bodyPr>
          <a:lstStyle/>
          <a:p>
            <a:pPr marL="0" marR="0" lvl="1"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Ericsson Hilda"/>
                <a:ea typeface="+mn-ea"/>
                <a:cs typeface="+mn-cs"/>
              </a:rPr>
              <a:t>Code – Make a Variable </a:t>
            </a:r>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D3BEE74A-A486-F797-8043-3FCB989C1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0" y="444969"/>
            <a:ext cx="482229" cy="482439"/>
          </a:xfrm>
          <a:prstGeom prst="rect">
            <a:avLst/>
          </a:prstGeom>
        </p:spPr>
      </p:pic>
      <p:sp>
        <p:nvSpPr>
          <p:cNvPr id="61" name="Rectangle 60">
            <a:extLst>
              <a:ext uri="{FF2B5EF4-FFF2-40B4-BE49-F238E27FC236}">
                <a16:creationId xmlns:a16="http://schemas.microsoft.com/office/drawing/2014/main" id="{084F9B08-4D9E-A58E-6901-99C390ECFB3F}"/>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13" name="TextBox 12">
            <a:extLst>
              <a:ext uri="{FF2B5EF4-FFF2-40B4-BE49-F238E27FC236}">
                <a16:creationId xmlns:a16="http://schemas.microsoft.com/office/drawing/2014/main" id="{7BD61520-C32A-C652-8B57-73ECF79E467B}"/>
              </a:ext>
            </a:extLst>
          </p:cNvPr>
          <p:cNvSpPr txBox="1">
            <a:spLocks/>
          </p:cNvSpPr>
          <p:nvPr/>
        </p:nvSpPr>
        <p:spPr bwMode="auto">
          <a:xfrm>
            <a:off x="3960682" y="1250798"/>
            <a:ext cx="3668293" cy="945958"/>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lvl="0" defTabSz="914354" fontAlgn="auto">
              <a:spcBef>
                <a:spcPts val="0"/>
              </a:spcBef>
              <a:spcAft>
                <a:spcPts val="0"/>
              </a:spcAft>
              <a:buClr>
                <a:srgbClr val="FFFFFF"/>
              </a:buClr>
              <a:defRPr/>
            </a:pPr>
            <a:r>
              <a:rPr lang="en-US" sz="1400" dirty="0"/>
              <a:t>We will make three variables two of them are our unknown numbers and the third is the answer to the question</a:t>
            </a:r>
          </a:p>
        </p:txBody>
      </p:sp>
      <p:pic>
        <p:nvPicPr>
          <p:cNvPr id="4" name="Picture 3">
            <a:extLst>
              <a:ext uri="{FF2B5EF4-FFF2-40B4-BE49-F238E27FC236}">
                <a16:creationId xmlns:a16="http://schemas.microsoft.com/office/drawing/2014/main" id="{6A548C08-0AA9-00C8-8E33-FF48DB6F3160}"/>
              </a:ext>
            </a:extLst>
          </p:cNvPr>
          <p:cNvPicPr>
            <a:picLocks noChangeAspect="1"/>
          </p:cNvPicPr>
          <p:nvPr/>
        </p:nvPicPr>
        <p:blipFill>
          <a:blip r:embed="rId4"/>
          <a:stretch>
            <a:fillRect/>
          </a:stretch>
        </p:blipFill>
        <p:spPr>
          <a:xfrm>
            <a:off x="1099074" y="1689830"/>
            <a:ext cx="2249913" cy="4825633"/>
          </a:xfrm>
          <a:prstGeom prst="rect">
            <a:avLst/>
          </a:prstGeom>
        </p:spPr>
      </p:pic>
      <p:sp>
        <p:nvSpPr>
          <p:cNvPr id="15" name="Arrow: Right 14">
            <a:extLst>
              <a:ext uri="{FF2B5EF4-FFF2-40B4-BE49-F238E27FC236}">
                <a16:creationId xmlns:a16="http://schemas.microsoft.com/office/drawing/2014/main" id="{F55A905E-05BF-48FA-F3AB-E98E73470756}"/>
              </a:ext>
            </a:extLst>
          </p:cNvPr>
          <p:cNvSpPr/>
          <p:nvPr/>
        </p:nvSpPr>
        <p:spPr>
          <a:xfrm rot="20406013">
            <a:off x="300734" y="4575015"/>
            <a:ext cx="802615" cy="2264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78E63F07-24B2-FB49-DB8D-045F7384586D}"/>
              </a:ext>
            </a:extLst>
          </p:cNvPr>
          <p:cNvPicPr>
            <a:picLocks noChangeAspect="1"/>
          </p:cNvPicPr>
          <p:nvPr/>
        </p:nvPicPr>
        <p:blipFill>
          <a:blip r:embed="rId5"/>
          <a:stretch>
            <a:fillRect/>
          </a:stretch>
        </p:blipFill>
        <p:spPr>
          <a:xfrm>
            <a:off x="3960683" y="2325278"/>
            <a:ext cx="3668301" cy="2962196"/>
          </a:xfrm>
          <a:prstGeom prst="rect">
            <a:avLst/>
          </a:prstGeom>
        </p:spPr>
      </p:pic>
      <p:sp>
        <p:nvSpPr>
          <p:cNvPr id="5" name="Arrow: Right 4">
            <a:extLst>
              <a:ext uri="{FF2B5EF4-FFF2-40B4-BE49-F238E27FC236}">
                <a16:creationId xmlns:a16="http://schemas.microsoft.com/office/drawing/2014/main" id="{5CC7FA55-1431-DA7F-C291-670CA2ED6780}"/>
              </a:ext>
            </a:extLst>
          </p:cNvPr>
          <p:cNvSpPr/>
          <p:nvPr/>
        </p:nvSpPr>
        <p:spPr>
          <a:xfrm rot="11278981">
            <a:off x="2484824" y="2307902"/>
            <a:ext cx="1773573" cy="4642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a:extLst>
              <a:ext uri="{FF2B5EF4-FFF2-40B4-BE49-F238E27FC236}">
                <a16:creationId xmlns:a16="http://schemas.microsoft.com/office/drawing/2014/main" id="{0B8938B9-418A-053C-05D4-F116ECECD811}"/>
              </a:ext>
            </a:extLst>
          </p:cNvPr>
          <p:cNvPicPr>
            <a:picLocks noChangeAspect="1"/>
          </p:cNvPicPr>
          <p:nvPr/>
        </p:nvPicPr>
        <p:blipFill>
          <a:blip r:embed="rId6"/>
          <a:stretch>
            <a:fillRect/>
          </a:stretch>
        </p:blipFill>
        <p:spPr>
          <a:xfrm>
            <a:off x="8043990" y="1255642"/>
            <a:ext cx="1267002" cy="1143160"/>
          </a:xfrm>
          <a:prstGeom prst="rect">
            <a:avLst/>
          </a:prstGeom>
        </p:spPr>
      </p:pic>
      <p:sp>
        <p:nvSpPr>
          <p:cNvPr id="14" name="TextBox 13">
            <a:extLst>
              <a:ext uri="{FF2B5EF4-FFF2-40B4-BE49-F238E27FC236}">
                <a16:creationId xmlns:a16="http://schemas.microsoft.com/office/drawing/2014/main" id="{10038BFF-F8BB-0746-6675-9C2D6BDC7EF3}"/>
              </a:ext>
            </a:extLst>
          </p:cNvPr>
          <p:cNvSpPr txBox="1">
            <a:spLocks/>
          </p:cNvSpPr>
          <p:nvPr/>
        </p:nvSpPr>
        <p:spPr bwMode="auto">
          <a:xfrm>
            <a:off x="8043990" y="2750496"/>
            <a:ext cx="3668293" cy="945958"/>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lvl="0" defTabSz="914354" fontAlgn="auto">
              <a:spcBef>
                <a:spcPts val="0"/>
              </a:spcBef>
              <a:spcAft>
                <a:spcPts val="0"/>
              </a:spcAft>
              <a:buClr>
                <a:srgbClr val="FFFFFF"/>
              </a:buClr>
              <a:defRPr/>
            </a:pPr>
            <a:r>
              <a:rPr lang="en-US" sz="1400" dirty="0"/>
              <a:t>Create three variables with these names when they are created, they should look like this in the variable section. </a:t>
            </a:r>
          </a:p>
        </p:txBody>
      </p:sp>
    </p:spTree>
    <p:custDataLst>
      <p:tags r:id="rId1"/>
    </p:custDataLst>
    <p:extLst>
      <p:ext uri="{BB962C8B-B14F-4D97-AF65-F5344CB8AC3E}">
        <p14:creationId xmlns:p14="http://schemas.microsoft.com/office/powerpoint/2010/main" val="243999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6832-B7B2-4E34-9C99-74B913E7FE93}"/>
              </a:ext>
            </a:extLst>
          </p:cNvPr>
          <p:cNvSpPr>
            <a:spLocks noGrp="1"/>
          </p:cNvSpPr>
          <p:nvPr>
            <p:ph type="title"/>
          </p:nvPr>
        </p:nvSpPr>
        <p:spPr>
          <a:xfrm>
            <a:off x="838200" y="84979"/>
            <a:ext cx="10515600" cy="1325563"/>
          </a:xfrm>
        </p:spPr>
        <p:txBody>
          <a:bodyPr/>
          <a:lstStyle/>
          <a:p>
            <a:r>
              <a:rPr lang="en-US" dirty="0" err="1"/>
              <a:t>Maths</a:t>
            </a:r>
            <a:r>
              <a:rPr lang="en-US" dirty="0"/>
              <a:t> – </a:t>
            </a:r>
            <a:r>
              <a:rPr lang="en-US" b="1" dirty="0"/>
              <a:t>Step 3</a:t>
            </a:r>
            <a:br>
              <a:rPr lang="en-US" dirty="0"/>
            </a:br>
            <a:r>
              <a:rPr lang="en-US" sz="1400" dirty="0"/>
              <a:t>Curriculum Connect: STEM - Technology – coding, story telling, mathematics</a:t>
            </a:r>
            <a:endParaRPr lang="en-US" dirty="0"/>
          </a:p>
        </p:txBody>
      </p:sp>
      <p:cxnSp>
        <p:nvCxnSpPr>
          <p:cNvPr id="28" name="Straight Connector 27">
            <a:extLst>
              <a:ext uri="{FF2B5EF4-FFF2-40B4-BE49-F238E27FC236}">
                <a16:creationId xmlns:a16="http://schemas.microsoft.com/office/drawing/2014/main" id="{82A067B6-9020-A444-9512-5C2D18255AC4}"/>
              </a:ext>
            </a:extLst>
          </p:cNvPr>
          <p:cNvCxnSpPr>
            <a:cxnSpLocks/>
          </p:cNvCxnSpPr>
          <p:nvPr/>
        </p:nvCxnSpPr>
        <p:spPr bwMode="auto">
          <a:xfrm>
            <a:off x="7482999" y="2396945"/>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sp>
        <p:nvSpPr>
          <p:cNvPr id="29" name="Rectangle 28">
            <a:extLst>
              <a:ext uri="{FF2B5EF4-FFF2-40B4-BE49-F238E27FC236}">
                <a16:creationId xmlns:a16="http://schemas.microsoft.com/office/drawing/2014/main" id="{17F5337E-78AC-3240-A550-AF21BCB4671E}"/>
              </a:ext>
            </a:extLst>
          </p:cNvPr>
          <p:cNvSpPr>
            <a:spLocks/>
          </p:cNvSpPr>
          <p:nvPr/>
        </p:nvSpPr>
        <p:spPr>
          <a:xfrm>
            <a:off x="286162" y="1193240"/>
            <a:ext cx="4400138" cy="400110"/>
          </a:xfrm>
          <a:prstGeom prst="rect">
            <a:avLst/>
          </a:prstGeom>
          <a:solidFill>
            <a:schemeClr val="bg2">
              <a:lumMod val="25000"/>
            </a:schemeClr>
          </a:solidFill>
        </p:spPr>
        <p:txBody>
          <a:bodyPr wrap="square" anchor="ctr">
            <a:spAutoFit/>
          </a:bodyPr>
          <a:lstStyle/>
          <a:p>
            <a:pPr marL="0" marR="0" lvl="1"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Ericsson Hilda"/>
                <a:ea typeface="+mn-ea"/>
                <a:cs typeface="+mn-cs"/>
              </a:rPr>
              <a:t>First Character</a:t>
            </a:r>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D3BEE74A-A486-F797-8043-3FCB989C1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130" y="427722"/>
            <a:ext cx="482229" cy="482439"/>
          </a:xfrm>
          <a:prstGeom prst="rect">
            <a:avLst/>
          </a:prstGeom>
        </p:spPr>
      </p:pic>
      <p:sp>
        <p:nvSpPr>
          <p:cNvPr id="61" name="Rectangle 60">
            <a:extLst>
              <a:ext uri="{FF2B5EF4-FFF2-40B4-BE49-F238E27FC236}">
                <a16:creationId xmlns:a16="http://schemas.microsoft.com/office/drawing/2014/main" id="{084F9B08-4D9E-A58E-6901-99C390ECFB3F}"/>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20" name="TextBox 19">
            <a:extLst>
              <a:ext uri="{FF2B5EF4-FFF2-40B4-BE49-F238E27FC236}">
                <a16:creationId xmlns:a16="http://schemas.microsoft.com/office/drawing/2014/main" id="{B9C8E248-85EA-2338-3224-E2903FFEFD44}"/>
              </a:ext>
            </a:extLst>
          </p:cNvPr>
          <p:cNvSpPr txBox="1"/>
          <p:nvPr/>
        </p:nvSpPr>
        <p:spPr>
          <a:xfrm>
            <a:off x="5531806" y="3198842"/>
            <a:ext cx="5932260" cy="646331"/>
          </a:xfrm>
          <a:prstGeom prst="rect">
            <a:avLst/>
          </a:prstGeom>
          <a:noFill/>
        </p:spPr>
        <p:txBody>
          <a:bodyPr wrap="square" lIns="91440" tIns="45720" rIns="91440" bIns="45720" rtlCol="0" anchor="t">
            <a:spAutoFit/>
          </a:bodyPr>
          <a:lstStyle/>
          <a:p>
            <a:r>
              <a:rPr lang="en-US" dirty="0"/>
              <a:t>1. </a:t>
            </a:r>
            <a:r>
              <a:rPr lang="en-US" dirty="0">
                <a:solidFill>
                  <a:schemeClr val="accent2"/>
                </a:solidFill>
              </a:rPr>
              <a:t>Setting the number variable</a:t>
            </a:r>
            <a:r>
              <a:rPr lang="en-US" dirty="0"/>
              <a:t> as a </a:t>
            </a:r>
            <a:r>
              <a:rPr lang="en-US" dirty="0">
                <a:solidFill>
                  <a:schemeClr val="accent6"/>
                </a:solidFill>
              </a:rPr>
              <a:t>random number between 1 and 10</a:t>
            </a:r>
            <a:r>
              <a:rPr lang="en-US" dirty="0"/>
              <a:t>.</a:t>
            </a:r>
            <a:endParaRPr lang="en-IE" dirty="0"/>
          </a:p>
        </p:txBody>
      </p:sp>
      <p:sp>
        <p:nvSpPr>
          <p:cNvPr id="22" name="TextBox 21">
            <a:extLst>
              <a:ext uri="{FF2B5EF4-FFF2-40B4-BE49-F238E27FC236}">
                <a16:creationId xmlns:a16="http://schemas.microsoft.com/office/drawing/2014/main" id="{984BAD6C-5561-1582-B1BA-989BB8F4C1E7}"/>
              </a:ext>
            </a:extLst>
          </p:cNvPr>
          <p:cNvSpPr txBox="1"/>
          <p:nvPr/>
        </p:nvSpPr>
        <p:spPr>
          <a:xfrm>
            <a:off x="6240463" y="3762953"/>
            <a:ext cx="5589110" cy="646331"/>
          </a:xfrm>
          <a:prstGeom prst="rect">
            <a:avLst/>
          </a:prstGeom>
          <a:noFill/>
        </p:spPr>
        <p:txBody>
          <a:bodyPr wrap="square" lIns="91440" tIns="45720" rIns="91440" bIns="45720" rtlCol="0" anchor="t">
            <a:spAutoFit/>
          </a:bodyPr>
          <a:lstStyle/>
          <a:p>
            <a:r>
              <a:rPr lang="en-US" dirty="0"/>
              <a:t>2. </a:t>
            </a:r>
            <a:r>
              <a:rPr lang="en-US" dirty="0">
                <a:solidFill>
                  <a:schemeClr val="accent2"/>
                </a:solidFill>
              </a:rPr>
              <a:t>Setting the total variable</a:t>
            </a:r>
            <a:r>
              <a:rPr lang="en-US" dirty="0"/>
              <a:t> as the two random numbers </a:t>
            </a:r>
            <a:r>
              <a:rPr lang="en-US" dirty="0">
                <a:solidFill>
                  <a:schemeClr val="accent6"/>
                </a:solidFill>
              </a:rPr>
              <a:t>added together</a:t>
            </a:r>
            <a:endParaRPr lang="en-IE" dirty="0">
              <a:solidFill>
                <a:schemeClr val="accent6"/>
              </a:solidFill>
            </a:endParaRPr>
          </a:p>
        </p:txBody>
      </p:sp>
      <p:sp>
        <p:nvSpPr>
          <p:cNvPr id="24" name="TextBox 23">
            <a:extLst>
              <a:ext uri="{FF2B5EF4-FFF2-40B4-BE49-F238E27FC236}">
                <a16:creationId xmlns:a16="http://schemas.microsoft.com/office/drawing/2014/main" id="{F0B5FE10-EC68-3C9C-CC30-999D704BDCB5}"/>
              </a:ext>
            </a:extLst>
          </p:cNvPr>
          <p:cNvSpPr txBox="1"/>
          <p:nvPr/>
        </p:nvSpPr>
        <p:spPr>
          <a:xfrm>
            <a:off x="6501799" y="4327197"/>
            <a:ext cx="4951061" cy="369332"/>
          </a:xfrm>
          <a:prstGeom prst="rect">
            <a:avLst/>
          </a:prstGeom>
          <a:noFill/>
        </p:spPr>
        <p:txBody>
          <a:bodyPr wrap="square" lIns="91440" tIns="45720" rIns="91440" bIns="45720" rtlCol="0" anchor="t">
            <a:spAutoFit/>
          </a:bodyPr>
          <a:lstStyle/>
          <a:p>
            <a:r>
              <a:rPr lang="en-US" dirty="0"/>
              <a:t>3.</a:t>
            </a:r>
            <a:r>
              <a:rPr lang="en-US" dirty="0">
                <a:solidFill>
                  <a:srgbClr val="00B0F0"/>
                </a:solidFill>
              </a:rPr>
              <a:t> Ask </a:t>
            </a:r>
            <a:r>
              <a:rPr lang="en-US" dirty="0"/>
              <a:t>the user for the </a:t>
            </a:r>
            <a:r>
              <a:rPr lang="en-US" dirty="0">
                <a:solidFill>
                  <a:schemeClr val="accent2"/>
                </a:solidFill>
              </a:rPr>
              <a:t>answer</a:t>
            </a:r>
            <a:endParaRPr lang="en-IE" dirty="0">
              <a:solidFill>
                <a:schemeClr val="accent2"/>
              </a:solidFill>
            </a:endParaRPr>
          </a:p>
        </p:txBody>
      </p:sp>
      <p:sp>
        <p:nvSpPr>
          <p:cNvPr id="25" name="TextBox 24">
            <a:extLst>
              <a:ext uri="{FF2B5EF4-FFF2-40B4-BE49-F238E27FC236}">
                <a16:creationId xmlns:a16="http://schemas.microsoft.com/office/drawing/2014/main" id="{A9829656-A799-58E8-DDBA-E13EFA66EF16}"/>
              </a:ext>
            </a:extLst>
          </p:cNvPr>
          <p:cNvSpPr txBox="1"/>
          <p:nvPr/>
        </p:nvSpPr>
        <p:spPr>
          <a:xfrm>
            <a:off x="5873612" y="4597901"/>
            <a:ext cx="5804038" cy="646331"/>
          </a:xfrm>
          <a:prstGeom prst="rect">
            <a:avLst/>
          </a:prstGeom>
          <a:noFill/>
        </p:spPr>
        <p:txBody>
          <a:bodyPr wrap="square" lIns="91440" tIns="45720" rIns="91440" bIns="45720" rtlCol="0" anchor="t">
            <a:spAutoFit/>
          </a:bodyPr>
          <a:lstStyle/>
          <a:p>
            <a:r>
              <a:rPr lang="en-US" dirty="0"/>
              <a:t>4. </a:t>
            </a:r>
            <a:r>
              <a:rPr lang="en-US" dirty="0">
                <a:solidFill>
                  <a:srgbClr val="FFC000"/>
                </a:solidFill>
              </a:rPr>
              <a:t>An if statement </a:t>
            </a:r>
            <a:r>
              <a:rPr lang="en-US" dirty="0"/>
              <a:t>to continue the game if they </a:t>
            </a:r>
            <a:r>
              <a:rPr lang="en-US" dirty="0">
                <a:solidFill>
                  <a:srgbClr val="00B0F0"/>
                </a:solidFill>
              </a:rPr>
              <a:t>answer</a:t>
            </a:r>
            <a:r>
              <a:rPr lang="en-US" dirty="0"/>
              <a:t> the </a:t>
            </a:r>
            <a:r>
              <a:rPr lang="en-US" dirty="0">
                <a:solidFill>
                  <a:schemeClr val="accent2"/>
                </a:solidFill>
              </a:rPr>
              <a:t>total</a:t>
            </a:r>
            <a:r>
              <a:rPr lang="en-US" dirty="0"/>
              <a:t> correctly or tell them to restart if they get it incorrect.</a:t>
            </a:r>
            <a:endParaRPr lang="en-IE" dirty="0"/>
          </a:p>
        </p:txBody>
      </p:sp>
      <p:pic>
        <p:nvPicPr>
          <p:cNvPr id="5" name="Picture 4">
            <a:extLst>
              <a:ext uri="{FF2B5EF4-FFF2-40B4-BE49-F238E27FC236}">
                <a16:creationId xmlns:a16="http://schemas.microsoft.com/office/drawing/2014/main" id="{A5BBEA60-EF90-2290-972F-402CE6773274}"/>
              </a:ext>
            </a:extLst>
          </p:cNvPr>
          <p:cNvPicPr>
            <a:picLocks noChangeAspect="1"/>
          </p:cNvPicPr>
          <p:nvPr/>
        </p:nvPicPr>
        <p:blipFill>
          <a:blip r:embed="rId4"/>
          <a:stretch>
            <a:fillRect/>
          </a:stretch>
        </p:blipFill>
        <p:spPr>
          <a:xfrm>
            <a:off x="266962" y="1677317"/>
            <a:ext cx="4438537" cy="4931707"/>
          </a:xfrm>
          <a:prstGeom prst="rect">
            <a:avLst/>
          </a:prstGeom>
        </p:spPr>
      </p:pic>
      <p:sp>
        <p:nvSpPr>
          <p:cNvPr id="21" name="Arrow: Right 20">
            <a:extLst>
              <a:ext uri="{FF2B5EF4-FFF2-40B4-BE49-F238E27FC236}">
                <a16:creationId xmlns:a16="http://schemas.microsoft.com/office/drawing/2014/main" id="{9DA0896E-3F12-A081-36CE-BCA79722B069}"/>
              </a:ext>
            </a:extLst>
          </p:cNvPr>
          <p:cNvSpPr/>
          <p:nvPr/>
        </p:nvSpPr>
        <p:spPr>
          <a:xfrm rot="10800000">
            <a:off x="3219084" y="3341684"/>
            <a:ext cx="2292820" cy="372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Arrow: Right 25">
            <a:extLst>
              <a:ext uri="{FF2B5EF4-FFF2-40B4-BE49-F238E27FC236}">
                <a16:creationId xmlns:a16="http://schemas.microsoft.com/office/drawing/2014/main" id="{39B8A659-D604-9889-F6EE-26C0C4DC6C9C}"/>
              </a:ext>
            </a:extLst>
          </p:cNvPr>
          <p:cNvSpPr/>
          <p:nvPr/>
        </p:nvSpPr>
        <p:spPr>
          <a:xfrm rot="10800000">
            <a:off x="2878592" y="3959143"/>
            <a:ext cx="3361871" cy="3680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Arrow: Right 30">
            <a:extLst>
              <a:ext uri="{FF2B5EF4-FFF2-40B4-BE49-F238E27FC236}">
                <a16:creationId xmlns:a16="http://schemas.microsoft.com/office/drawing/2014/main" id="{A858B448-7506-373B-E8ED-783C59AD586C}"/>
              </a:ext>
            </a:extLst>
          </p:cNvPr>
          <p:cNvSpPr/>
          <p:nvPr/>
        </p:nvSpPr>
        <p:spPr>
          <a:xfrm rot="10800000">
            <a:off x="3342636" y="4327197"/>
            <a:ext cx="3154816" cy="4066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Right 5">
            <a:extLst>
              <a:ext uri="{FF2B5EF4-FFF2-40B4-BE49-F238E27FC236}">
                <a16:creationId xmlns:a16="http://schemas.microsoft.com/office/drawing/2014/main" id="{CF60CEB8-3505-3A64-B77E-88ABC82E65EE}"/>
              </a:ext>
            </a:extLst>
          </p:cNvPr>
          <p:cNvSpPr/>
          <p:nvPr/>
        </p:nvSpPr>
        <p:spPr>
          <a:xfrm rot="10800000">
            <a:off x="2718796" y="4695252"/>
            <a:ext cx="3154816" cy="4066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E3CAEFEE-415C-3B88-43CE-5229DEF9C573}"/>
              </a:ext>
            </a:extLst>
          </p:cNvPr>
          <p:cNvSpPr txBox="1"/>
          <p:nvPr/>
        </p:nvSpPr>
        <p:spPr>
          <a:xfrm>
            <a:off x="4920043" y="5119324"/>
            <a:ext cx="6097904" cy="923330"/>
          </a:xfrm>
          <a:prstGeom prst="rect">
            <a:avLst/>
          </a:prstGeom>
          <a:noFill/>
        </p:spPr>
        <p:txBody>
          <a:bodyPr wrap="square" lIns="91440" tIns="45720" rIns="91440" bIns="45720" anchor="t">
            <a:spAutoFit/>
          </a:bodyPr>
          <a:lstStyle/>
          <a:p>
            <a:r>
              <a:rPr lang="en-US" dirty="0"/>
              <a:t>5. If the answer is correct </a:t>
            </a:r>
            <a:r>
              <a:rPr lang="en-US" dirty="0">
                <a:solidFill>
                  <a:srgbClr val="7030A0"/>
                </a:solidFill>
              </a:rPr>
              <a:t>switch the backdrop to the next scene of your game. Then the character hides so the next character can appear </a:t>
            </a:r>
            <a:endParaRPr lang="en-IE">
              <a:solidFill>
                <a:srgbClr val="7030A0"/>
              </a:solidFill>
              <a:ea typeface="Calibri"/>
              <a:cs typeface="Calibri"/>
            </a:endParaRPr>
          </a:p>
        </p:txBody>
      </p:sp>
      <p:sp>
        <p:nvSpPr>
          <p:cNvPr id="7" name="Arrow: Right 6">
            <a:extLst>
              <a:ext uri="{FF2B5EF4-FFF2-40B4-BE49-F238E27FC236}">
                <a16:creationId xmlns:a16="http://schemas.microsoft.com/office/drawing/2014/main" id="{159DD733-3DD2-AAB9-8B62-1F20B608033A}"/>
              </a:ext>
            </a:extLst>
          </p:cNvPr>
          <p:cNvSpPr/>
          <p:nvPr/>
        </p:nvSpPr>
        <p:spPr>
          <a:xfrm rot="10800000">
            <a:off x="2614316" y="5073746"/>
            <a:ext cx="2292820" cy="372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98D60572-B336-140B-5593-3349BD551706}"/>
              </a:ext>
            </a:extLst>
          </p:cNvPr>
          <p:cNvSpPr txBox="1">
            <a:spLocks/>
          </p:cNvSpPr>
          <p:nvPr/>
        </p:nvSpPr>
        <p:spPr bwMode="auto">
          <a:xfrm>
            <a:off x="5181130" y="1433592"/>
            <a:ext cx="3668293" cy="945958"/>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lvl="0" defTabSz="914354" fontAlgn="auto">
              <a:spcBef>
                <a:spcPts val="0"/>
              </a:spcBef>
              <a:spcAft>
                <a:spcPts val="0"/>
              </a:spcAft>
              <a:buClr>
                <a:srgbClr val="FFFFFF"/>
              </a:buClr>
              <a:defRPr/>
            </a:pPr>
            <a:r>
              <a:rPr lang="en-US" sz="1600" dirty="0"/>
              <a:t>This is the code for the first character of the story. </a:t>
            </a:r>
          </a:p>
        </p:txBody>
      </p:sp>
    </p:spTree>
    <p:custDataLst>
      <p:tags r:id="rId1"/>
    </p:custDataLst>
    <p:extLst>
      <p:ext uri="{BB962C8B-B14F-4D97-AF65-F5344CB8AC3E}">
        <p14:creationId xmlns:p14="http://schemas.microsoft.com/office/powerpoint/2010/main" val="41933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7F78F-9346-9414-0E2A-C2A028FA3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5937B-0988-FAD3-FACF-747AE8B0B476}"/>
              </a:ext>
            </a:extLst>
          </p:cNvPr>
          <p:cNvSpPr>
            <a:spLocks noGrp="1"/>
          </p:cNvSpPr>
          <p:nvPr>
            <p:ph type="title"/>
          </p:nvPr>
        </p:nvSpPr>
        <p:spPr>
          <a:xfrm>
            <a:off x="838200" y="84979"/>
            <a:ext cx="10515600" cy="1325563"/>
          </a:xfrm>
        </p:spPr>
        <p:txBody>
          <a:bodyPr/>
          <a:lstStyle/>
          <a:p>
            <a:r>
              <a:rPr lang="en-US" dirty="0" err="1"/>
              <a:t>Maths</a:t>
            </a:r>
            <a:r>
              <a:rPr lang="en-US" dirty="0"/>
              <a:t> – Step 4</a:t>
            </a:r>
            <a:br>
              <a:rPr lang="en-US" dirty="0"/>
            </a:br>
            <a:r>
              <a:rPr lang="en-US" sz="1400" dirty="0"/>
              <a:t>Curriculum Connect: STEM - Technology – coding, story telling, mathematics</a:t>
            </a:r>
            <a:endParaRPr lang="en-US" dirty="0"/>
          </a:p>
        </p:txBody>
      </p:sp>
      <p:cxnSp>
        <p:nvCxnSpPr>
          <p:cNvPr id="28" name="Straight Connector 27">
            <a:extLst>
              <a:ext uri="{FF2B5EF4-FFF2-40B4-BE49-F238E27FC236}">
                <a16:creationId xmlns:a16="http://schemas.microsoft.com/office/drawing/2014/main" id="{A48E1A6D-8E75-6CD7-B4B9-AA5DFBA44B70}"/>
              </a:ext>
            </a:extLst>
          </p:cNvPr>
          <p:cNvCxnSpPr>
            <a:cxnSpLocks/>
          </p:cNvCxnSpPr>
          <p:nvPr/>
        </p:nvCxnSpPr>
        <p:spPr bwMode="auto">
          <a:xfrm>
            <a:off x="7482999" y="2396945"/>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sp>
        <p:nvSpPr>
          <p:cNvPr id="29" name="Rectangle 28">
            <a:extLst>
              <a:ext uri="{FF2B5EF4-FFF2-40B4-BE49-F238E27FC236}">
                <a16:creationId xmlns:a16="http://schemas.microsoft.com/office/drawing/2014/main" id="{5AD09E1C-1B95-CFF6-E367-DD1F7F4F1A2D}"/>
              </a:ext>
            </a:extLst>
          </p:cNvPr>
          <p:cNvSpPr>
            <a:spLocks/>
          </p:cNvSpPr>
          <p:nvPr/>
        </p:nvSpPr>
        <p:spPr>
          <a:xfrm>
            <a:off x="4297383" y="1252245"/>
            <a:ext cx="4750538" cy="400110"/>
          </a:xfrm>
          <a:prstGeom prst="rect">
            <a:avLst/>
          </a:prstGeom>
          <a:solidFill>
            <a:schemeClr val="bg2">
              <a:lumMod val="25000"/>
            </a:schemeClr>
          </a:solidFill>
        </p:spPr>
        <p:txBody>
          <a:bodyPr wrap="square" anchor="ctr">
            <a:spAutoFit/>
          </a:bodyPr>
          <a:lstStyle/>
          <a:p>
            <a:pPr marL="0" marR="0" lvl="1" indent="0" algn="ctr" defTabSz="914354"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Ericsson Hilda"/>
              </a:rPr>
              <a:t>S</a:t>
            </a:r>
            <a:r>
              <a:rPr kumimoji="0" lang="en-US" sz="2000" b="0" i="0" u="none" strike="noStrike" kern="1200" cap="none" spc="0" normalizeH="0" baseline="0" noProof="0" dirty="0" err="1">
                <a:ln>
                  <a:noFill/>
                </a:ln>
                <a:solidFill>
                  <a:schemeClr val="bg1"/>
                </a:solidFill>
                <a:effectLst/>
                <a:uLnTx/>
                <a:uFillTx/>
                <a:latin typeface="Ericsson Hilda"/>
                <a:ea typeface="+mn-ea"/>
                <a:cs typeface="+mn-cs"/>
              </a:rPr>
              <a:t>econd</a:t>
            </a:r>
            <a:r>
              <a:rPr kumimoji="0" lang="en-US" sz="2000" b="0" i="0" u="none" strike="noStrike" kern="1200" cap="none" spc="0" normalizeH="0" baseline="0" noProof="0" dirty="0">
                <a:ln>
                  <a:noFill/>
                </a:ln>
                <a:solidFill>
                  <a:schemeClr val="bg1"/>
                </a:solidFill>
                <a:effectLst/>
                <a:uLnTx/>
                <a:uFillTx/>
                <a:latin typeface="Ericsson Hilda"/>
                <a:ea typeface="+mn-ea"/>
                <a:cs typeface="+mn-cs"/>
              </a:rPr>
              <a:t> character </a:t>
            </a:r>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FF42D03B-A19C-949F-B27B-AA324EA03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130" y="427722"/>
            <a:ext cx="482229" cy="482439"/>
          </a:xfrm>
          <a:prstGeom prst="rect">
            <a:avLst/>
          </a:prstGeom>
        </p:spPr>
      </p:pic>
      <p:sp>
        <p:nvSpPr>
          <p:cNvPr id="61" name="Rectangle 60">
            <a:extLst>
              <a:ext uri="{FF2B5EF4-FFF2-40B4-BE49-F238E27FC236}">
                <a16:creationId xmlns:a16="http://schemas.microsoft.com/office/drawing/2014/main" id="{55999AD7-41DB-439A-783D-05C5FF3549CF}"/>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22" name="TextBox 21">
            <a:extLst>
              <a:ext uri="{FF2B5EF4-FFF2-40B4-BE49-F238E27FC236}">
                <a16:creationId xmlns:a16="http://schemas.microsoft.com/office/drawing/2014/main" id="{7D4ED5F7-AF07-AF1E-299F-1586D2FC7C5D}"/>
              </a:ext>
            </a:extLst>
          </p:cNvPr>
          <p:cNvSpPr txBox="1"/>
          <p:nvPr/>
        </p:nvSpPr>
        <p:spPr>
          <a:xfrm>
            <a:off x="9521190" y="3105834"/>
            <a:ext cx="2197700" cy="2031325"/>
          </a:xfrm>
          <a:prstGeom prst="rect">
            <a:avLst/>
          </a:prstGeom>
          <a:noFill/>
        </p:spPr>
        <p:txBody>
          <a:bodyPr wrap="square" lIns="91440" tIns="45720" rIns="91440" bIns="45720" rtlCol="0" anchor="t">
            <a:spAutoFit/>
          </a:bodyPr>
          <a:lstStyle/>
          <a:p>
            <a:r>
              <a:rPr lang="en-US" dirty="0"/>
              <a:t>2. To make this level more difficult you can change the range for the</a:t>
            </a:r>
            <a:r>
              <a:rPr lang="en-US" dirty="0">
                <a:solidFill>
                  <a:schemeClr val="accent2"/>
                </a:solidFill>
              </a:rPr>
              <a:t> random number </a:t>
            </a:r>
            <a:r>
              <a:rPr lang="en-US" dirty="0"/>
              <a:t>to be</a:t>
            </a:r>
            <a:r>
              <a:rPr lang="en-US" dirty="0">
                <a:solidFill>
                  <a:schemeClr val="accent6"/>
                </a:solidFill>
              </a:rPr>
              <a:t> higher or change the operation. </a:t>
            </a:r>
            <a:endParaRPr lang="en-IE">
              <a:solidFill>
                <a:schemeClr val="accent6"/>
              </a:solidFill>
              <a:ea typeface="Calibri"/>
              <a:cs typeface="Calibri"/>
            </a:endParaRPr>
          </a:p>
        </p:txBody>
      </p:sp>
      <p:sp>
        <p:nvSpPr>
          <p:cNvPr id="24" name="TextBox 23">
            <a:extLst>
              <a:ext uri="{FF2B5EF4-FFF2-40B4-BE49-F238E27FC236}">
                <a16:creationId xmlns:a16="http://schemas.microsoft.com/office/drawing/2014/main" id="{D64982CA-8B71-FB39-B549-D276A9EAF886}"/>
              </a:ext>
            </a:extLst>
          </p:cNvPr>
          <p:cNvSpPr txBox="1"/>
          <p:nvPr/>
        </p:nvSpPr>
        <p:spPr>
          <a:xfrm>
            <a:off x="573155" y="4642394"/>
            <a:ext cx="2065866" cy="666898"/>
          </a:xfrm>
          <a:prstGeom prst="rect">
            <a:avLst/>
          </a:prstGeom>
          <a:noFill/>
        </p:spPr>
        <p:txBody>
          <a:bodyPr wrap="square" lIns="91440" tIns="45720" rIns="91440" bIns="45720" rtlCol="0" anchor="t">
            <a:spAutoFit/>
          </a:bodyPr>
          <a:lstStyle/>
          <a:p>
            <a:r>
              <a:rPr lang="en-US" dirty="0"/>
              <a:t>4. </a:t>
            </a:r>
            <a:r>
              <a:rPr lang="en-US" dirty="0">
                <a:solidFill>
                  <a:srgbClr val="7030A0"/>
                </a:solidFill>
              </a:rPr>
              <a:t>Switch to the next backdrop</a:t>
            </a:r>
            <a:endParaRPr lang="en-IE">
              <a:solidFill>
                <a:srgbClr val="7030A0"/>
              </a:solidFill>
              <a:ea typeface="Calibri"/>
              <a:cs typeface="Calibri"/>
            </a:endParaRPr>
          </a:p>
        </p:txBody>
      </p:sp>
      <p:sp>
        <p:nvSpPr>
          <p:cNvPr id="4" name="TextBox 3">
            <a:extLst>
              <a:ext uri="{FF2B5EF4-FFF2-40B4-BE49-F238E27FC236}">
                <a16:creationId xmlns:a16="http://schemas.microsoft.com/office/drawing/2014/main" id="{A70C4C5F-7FD2-25EE-E98F-4CDF2BCE4317}"/>
              </a:ext>
            </a:extLst>
          </p:cNvPr>
          <p:cNvSpPr txBox="1"/>
          <p:nvPr/>
        </p:nvSpPr>
        <p:spPr>
          <a:xfrm>
            <a:off x="9891940" y="5176051"/>
            <a:ext cx="2029550" cy="923330"/>
          </a:xfrm>
          <a:prstGeom prst="rect">
            <a:avLst/>
          </a:prstGeom>
          <a:noFill/>
        </p:spPr>
        <p:txBody>
          <a:bodyPr wrap="square" lIns="91440" tIns="45720" rIns="91440" bIns="45720" anchor="t">
            <a:spAutoFit/>
          </a:bodyPr>
          <a:lstStyle/>
          <a:p>
            <a:r>
              <a:rPr lang="en-US" dirty="0"/>
              <a:t>3. If you </a:t>
            </a:r>
            <a:r>
              <a:rPr lang="en-US" dirty="0">
                <a:solidFill>
                  <a:schemeClr val="accent6"/>
                </a:solidFill>
              </a:rPr>
              <a:t>change the operation</a:t>
            </a:r>
            <a:r>
              <a:rPr lang="en-US" dirty="0"/>
              <a:t> at 2 then change it here too</a:t>
            </a:r>
            <a:endParaRPr lang="en-IE" dirty="0"/>
          </a:p>
        </p:txBody>
      </p:sp>
      <p:sp>
        <p:nvSpPr>
          <p:cNvPr id="9" name="TextBox 8">
            <a:extLst>
              <a:ext uri="{FF2B5EF4-FFF2-40B4-BE49-F238E27FC236}">
                <a16:creationId xmlns:a16="http://schemas.microsoft.com/office/drawing/2014/main" id="{7BC7137C-5D53-2D22-E999-E772563B1C17}"/>
              </a:ext>
            </a:extLst>
          </p:cNvPr>
          <p:cNvSpPr txBox="1">
            <a:spLocks/>
          </p:cNvSpPr>
          <p:nvPr/>
        </p:nvSpPr>
        <p:spPr bwMode="auto">
          <a:xfrm>
            <a:off x="445535" y="1309126"/>
            <a:ext cx="3668293" cy="945958"/>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lvl="0" defTabSz="914354" fontAlgn="auto">
              <a:spcBef>
                <a:spcPts val="0"/>
              </a:spcBef>
              <a:spcAft>
                <a:spcPts val="0"/>
              </a:spcAft>
              <a:buClr>
                <a:srgbClr val="FFFFFF"/>
              </a:buClr>
              <a:defRPr/>
            </a:pPr>
            <a:r>
              <a:rPr lang="en-US" sz="1600" dirty="0"/>
              <a:t>This the code for the second character of the story. </a:t>
            </a:r>
          </a:p>
        </p:txBody>
      </p:sp>
      <p:pic>
        <p:nvPicPr>
          <p:cNvPr id="11" name="Picture 10">
            <a:extLst>
              <a:ext uri="{FF2B5EF4-FFF2-40B4-BE49-F238E27FC236}">
                <a16:creationId xmlns:a16="http://schemas.microsoft.com/office/drawing/2014/main" id="{14A19798-C690-BC3A-E5A1-382A51C378C6}"/>
              </a:ext>
            </a:extLst>
          </p:cNvPr>
          <p:cNvPicPr>
            <a:picLocks noChangeAspect="1"/>
          </p:cNvPicPr>
          <p:nvPr/>
        </p:nvPicPr>
        <p:blipFill>
          <a:blip r:embed="rId4"/>
          <a:stretch>
            <a:fillRect/>
          </a:stretch>
        </p:blipFill>
        <p:spPr>
          <a:xfrm>
            <a:off x="4284997" y="1702793"/>
            <a:ext cx="4762924" cy="4624434"/>
          </a:xfrm>
          <a:prstGeom prst="rect">
            <a:avLst/>
          </a:prstGeom>
        </p:spPr>
      </p:pic>
      <p:sp>
        <p:nvSpPr>
          <p:cNvPr id="21" name="Arrow: Right 20">
            <a:extLst>
              <a:ext uri="{FF2B5EF4-FFF2-40B4-BE49-F238E27FC236}">
                <a16:creationId xmlns:a16="http://schemas.microsoft.com/office/drawing/2014/main" id="{B625798A-9E85-32A2-4747-21B73DA7AC83}"/>
              </a:ext>
            </a:extLst>
          </p:cNvPr>
          <p:cNvSpPr/>
          <p:nvPr/>
        </p:nvSpPr>
        <p:spPr>
          <a:xfrm>
            <a:off x="2800350" y="2083593"/>
            <a:ext cx="1641379" cy="4132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3377D0DE-3B96-847A-802F-F9CCEBF70DB0}"/>
              </a:ext>
            </a:extLst>
          </p:cNvPr>
          <p:cNvSpPr txBox="1"/>
          <p:nvPr/>
        </p:nvSpPr>
        <p:spPr>
          <a:xfrm>
            <a:off x="506107" y="1981719"/>
            <a:ext cx="2436461" cy="646331"/>
          </a:xfrm>
          <a:prstGeom prst="rect">
            <a:avLst/>
          </a:prstGeom>
          <a:noFill/>
        </p:spPr>
        <p:txBody>
          <a:bodyPr wrap="square" lIns="91440" tIns="45720" rIns="91440" bIns="45720" rtlCol="0" anchor="t">
            <a:spAutoFit/>
          </a:bodyPr>
          <a:lstStyle/>
          <a:p>
            <a:r>
              <a:rPr lang="en-US" dirty="0"/>
              <a:t>1. </a:t>
            </a:r>
            <a:r>
              <a:rPr lang="en-US" dirty="0">
                <a:solidFill>
                  <a:srgbClr val="7030A0"/>
                </a:solidFill>
              </a:rPr>
              <a:t>Hides</a:t>
            </a:r>
            <a:r>
              <a:rPr lang="en-US" dirty="0"/>
              <a:t> the character until its their scene</a:t>
            </a:r>
            <a:endParaRPr lang="en-IE" dirty="0"/>
          </a:p>
        </p:txBody>
      </p:sp>
      <p:sp>
        <p:nvSpPr>
          <p:cNvPr id="26" name="Arrow: Right 25">
            <a:extLst>
              <a:ext uri="{FF2B5EF4-FFF2-40B4-BE49-F238E27FC236}">
                <a16:creationId xmlns:a16="http://schemas.microsoft.com/office/drawing/2014/main" id="{2F2E1C33-AC03-2C9F-EE4D-E793E705CFF0}"/>
              </a:ext>
            </a:extLst>
          </p:cNvPr>
          <p:cNvSpPr/>
          <p:nvPr/>
        </p:nvSpPr>
        <p:spPr>
          <a:xfrm rot="10800000">
            <a:off x="7759488" y="3183469"/>
            <a:ext cx="1761702" cy="4001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Arrow: Right 30">
            <a:extLst>
              <a:ext uri="{FF2B5EF4-FFF2-40B4-BE49-F238E27FC236}">
                <a16:creationId xmlns:a16="http://schemas.microsoft.com/office/drawing/2014/main" id="{DABC0509-1AEE-51EF-4E9F-ECE29C4BD23C}"/>
              </a:ext>
            </a:extLst>
          </p:cNvPr>
          <p:cNvSpPr/>
          <p:nvPr/>
        </p:nvSpPr>
        <p:spPr>
          <a:xfrm rot="10800000">
            <a:off x="7379970" y="3607398"/>
            <a:ext cx="1975189" cy="4001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A281DF2C-45D6-9968-6131-0326A20EEAB8}"/>
              </a:ext>
            </a:extLst>
          </p:cNvPr>
          <p:cNvSpPr/>
          <p:nvPr/>
        </p:nvSpPr>
        <p:spPr>
          <a:xfrm rot="12393939">
            <a:off x="7636846" y="4698980"/>
            <a:ext cx="2292820" cy="372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Right 5">
            <a:extLst>
              <a:ext uri="{FF2B5EF4-FFF2-40B4-BE49-F238E27FC236}">
                <a16:creationId xmlns:a16="http://schemas.microsoft.com/office/drawing/2014/main" id="{79F56C4D-761C-0799-0A7C-0BE6A2B7077E}"/>
              </a:ext>
            </a:extLst>
          </p:cNvPr>
          <p:cNvSpPr/>
          <p:nvPr/>
        </p:nvSpPr>
        <p:spPr>
          <a:xfrm>
            <a:off x="2400104" y="4681923"/>
            <a:ext cx="3154816" cy="4066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ustDataLst>
      <p:tags r:id="rId1"/>
    </p:custDataLst>
    <p:extLst>
      <p:ext uri="{BB962C8B-B14F-4D97-AF65-F5344CB8AC3E}">
        <p14:creationId xmlns:p14="http://schemas.microsoft.com/office/powerpoint/2010/main" val="226584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F5A76-4D9B-D4B9-180D-B1903F41D2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B54BA-CE3A-46BB-A8E6-D374B901D062}"/>
              </a:ext>
            </a:extLst>
          </p:cNvPr>
          <p:cNvSpPr>
            <a:spLocks noGrp="1"/>
          </p:cNvSpPr>
          <p:nvPr>
            <p:ph type="title"/>
          </p:nvPr>
        </p:nvSpPr>
        <p:spPr>
          <a:xfrm>
            <a:off x="838200" y="84979"/>
            <a:ext cx="10515600" cy="1325563"/>
          </a:xfrm>
        </p:spPr>
        <p:txBody>
          <a:bodyPr/>
          <a:lstStyle/>
          <a:p>
            <a:r>
              <a:rPr lang="en-US" err="1"/>
              <a:t>Maths</a:t>
            </a:r>
            <a:r>
              <a:rPr lang="en-US"/>
              <a:t> – Step 5</a:t>
            </a:r>
            <a:br>
              <a:rPr lang="en-US" dirty="0"/>
            </a:br>
            <a:r>
              <a:rPr lang="en-US" sz="1400"/>
              <a:t>Curriculum Connect: STEM - Technology – coding, </a:t>
            </a:r>
            <a:r>
              <a:rPr lang="en-US" sz="1400" dirty="0"/>
              <a:t>story telling, mathematics</a:t>
            </a:r>
            <a:endParaRPr lang="en-US" dirty="0"/>
          </a:p>
        </p:txBody>
      </p:sp>
      <p:cxnSp>
        <p:nvCxnSpPr>
          <p:cNvPr id="28" name="Straight Connector 27">
            <a:extLst>
              <a:ext uri="{FF2B5EF4-FFF2-40B4-BE49-F238E27FC236}">
                <a16:creationId xmlns:a16="http://schemas.microsoft.com/office/drawing/2014/main" id="{844B121A-467C-982B-4147-13E20D346DA0}"/>
              </a:ext>
            </a:extLst>
          </p:cNvPr>
          <p:cNvCxnSpPr>
            <a:cxnSpLocks/>
          </p:cNvCxnSpPr>
          <p:nvPr/>
        </p:nvCxnSpPr>
        <p:spPr bwMode="auto">
          <a:xfrm>
            <a:off x="7482999" y="2396945"/>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sp>
        <p:nvSpPr>
          <p:cNvPr id="29" name="Rectangle 28">
            <a:extLst>
              <a:ext uri="{FF2B5EF4-FFF2-40B4-BE49-F238E27FC236}">
                <a16:creationId xmlns:a16="http://schemas.microsoft.com/office/drawing/2014/main" id="{397A6E93-3407-E82D-A11F-8385177CC081}"/>
              </a:ext>
            </a:extLst>
          </p:cNvPr>
          <p:cNvSpPr>
            <a:spLocks/>
          </p:cNvSpPr>
          <p:nvPr/>
        </p:nvSpPr>
        <p:spPr>
          <a:xfrm>
            <a:off x="4297383" y="1252245"/>
            <a:ext cx="4750538" cy="400110"/>
          </a:xfrm>
          <a:prstGeom prst="rect">
            <a:avLst/>
          </a:prstGeom>
          <a:solidFill>
            <a:schemeClr val="bg2">
              <a:lumMod val="25000"/>
            </a:schemeClr>
          </a:solidFill>
        </p:spPr>
        <p:txBody>
          <a:bodyPr wrap="square" anchor="ctr">
            <a:spAutoFit/>
          </a:bodyPr>
          <a:lstStyle/>
          <a:p>
            <a:pPr marL="0" marR="0" lvl="1" indent="0" algn="ctr" defTabSz="914354"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Ericsson Hilda"/>
              </a:rPr>
              <a:t>T</a:t>
            </a:r>
            <a:r>
              <a:rPr kumimoji="0" lang="en-US" sz="2000" b="0" i="0" u="none" strike="noStrike" kern="1200" cap="none" spc="0" normalizeH="0" baseline="0" noProof="0" dirty="0" err="1">
                <a:ln>
                  <a:noFill/>
                </a:ln>
                <a:solidFill>
                  <a:schemeClr val="bg1"/>
                </a:solidFill>
                <a:effectLst/>
                <a:uLnTx/>
                <a:uFillTx/>
                <a:latin typeface="Ericsson Hilda"/>
                <a:ea typeface="+mn-ea"/>
                <a:cs typeface="+mn-cs"/>
              </a:rPr>
              <a:t>hird</a:t>
            </a:r>
            <a:r>
              <a:rPr kumimoji="0" lang="en-US" sz="2000" b="0" i="0" u="none" strike="noStrike" kern="1200" cap="none" spc="0" normalizeH="0" baseline="0" noProof="0" dirty="0">
                <a:ln>
                  <a:noFill/>
                </a:ln>
                <a:solidFill>
                  <a:schemeClr val="bg1"/>
                </a:solidFill>
                <a:effectLst/>
                <a:uLnTx/>
                <a:uFillTx/>
                <a:latin typeface="Ericsson Hilda"/>
                <a:ea typeface="+mn-ea"/>
                <a:cs typeface="+mn-cs"/>
              </a:rPr>
              <a:t> character </a:t>
            </a:r>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7977C33F-7EF9-E455-5C24-DBF66BC11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130" y="427722"/>
            <a:ext cx="482229" cy="482439"/>
          </a:xfrm>
          <a:prstGeom prst="rect">
            <a:avLst/>
          </a:prstGeom>
        </p:spPr>
      </p:pic>
      <p:sp>
        <p:nvSpPr>
          <p:cNvPr id="61" name="Rectangle 60">
            <a:extLst>
              <a:ext uri="{FF2B5EF4-FFF2-40B4-BE49-F238E27FC236}">
                <a16:creationId xmlns:a16="http://schemas.microsoft.com/office/drawing/2014/main" id="{80E8B792-E02A-D047-062F-15F508F361A3}"/>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22" name="TextBox 21">
            <a:extLst>
              <a:ext uri="{FF2B5EF4-FFF2-40B4-BE49-F238E27FC236}">
                <a16:creationId xmlns:a16="http://schemas.microsoft.com/office/drawing/2014/main" id="{BD2A77BE-7404-5A23-A7E8-B6167DDB7502}"/>
              </a:ext>
            </a:extLst>
          </p:cNvPr>
          <p:cNvSpPr txBox="1"/>
          <p:nvPr/>
        </p:nvSpPr>
        <p:spPr>
          <a:xfrm>
            <a:off x="9521190" y="3105834"/>
            <a:ext cx="2197700" cy="2031325"/>
          </a:xfrm>
          <a:prstGeom prst="rect">
            <a:avLst/>
          </a:prstGeom>
          <a:noFill/>
        </p:spPr>
        <p:txBody>
          <a:bodyPr wrap="square" lIns="91440" tIns="45720" rIns="91440" bIns="45720" rtlCol="0" anchor="t">
            <a:spAutoFit/>
          </a:bodyPr>
          <a:lstStyle/>
          <a:p>
            <a:r>
              <a:rPr lang="en-US" dirty="0"/>
              <a:t>2. To make this level more difficult you can change the range for the</a:t>
            </a:r>
            <a:r>
              <a:rPr lang="en-US" dirty="0">
                <a:solidFill>
                  <a:schemeClr val="accent2"/>
                </a:solidFill>
              </a:rPr>
              <a:t> random number </a:t>
            </a:r>
            <a:r>
              <a:rPr lang="en-US" dirty="0"/>
              <a:t>to be</a:t>
            </a:r>
            <a:r>
              <a:rPr lang="en-US" dirty="0">
                <a:solidFill>
                  <a:schemeClr val="accent6"/>
                </a:solidFill>
              </a:rPr>
              <a:t> higher or change the operation. </a:t>
            </a:r>
            <a:endParaRPr lang="en-IE">
              <a:solidFill>
                <a:schemeClr val="accent6"/>
              </a:solidFill>
              <a:ea typeface="Calibri"/>
              <a:cs typeface="Calibri"/>
            </a:endParaRPr>
          </a:p>
        </p:txBody>
      </p:sp>
      <p:sp>
        <p:nvSpPr>
          <p:cNvPr id="24" name="TextBox 23">
            <a:extLst>
              <a:ext uri="{FF2B5EF4-FFF2-40B4-BE49-F238E27FC236}">
                <a16:creationId xmlns:a16="http://schemas.microsoft.com/office/drawing/2014/main" id="{FC28603B-1FFC-C610-3E98-B63480828BEF}"/>
              </a:ext>
            </a:extLst>
          </p:cNvPr>
          <p:cNvSpPr txBox="1"/>
          <p:nvPr/>
        </p:nvSpPr>
        <p:spPr>
          <a:xfrm>
            <a:off x="573155" y="4642394"/>
            <a:ext cx="2065866" cy="666898"/>
          </a:xfrm>
          <a:prstGeom prst="rect">
            <a:avLst/>
          </a:prstGeom>
          <a:noFill/>
        </p:spPr>
        <p:txBody>
          <a:bodyPr wrap="square" lIns="91440" tIns="45720" rIns="91440" bIns="45720" rtlCol="0" anchor="t">
            <a:spAutoFit/>
          </a:bodyPr>
          <a:lstStyle/>
          <a:p>
            <a:r>
              <a:rPr lang="en-US" dirty="0"/>
              <a:t>4. </a:t>
            </a:r>
            <a:r>
              <a:rPr lang="en-US" dirty="0">
                <a:solidFill>
                  <a:srgbClr val="7030A0"/>
                </a:solidFill>
              </a:rPr>
              <a:t>Switch to the next backdrop</a:t>
            </a:r>
            <a:endParaRPr lang="en-IE">
              <a:solidFill>
                <a:srgbClr val="7030A0"/>
              </a:solidFill>
              <a:ea typeface="Calibri"/>
              <a:cs typeface="Calibri"/>
            </a:endParaRPr>
          </a:p>
        </p:txBody>
      </p:sp>
      <p:sp>
        <p:nvSpPr>
          <p:cNvPr id="4" name="TextBox 3">
            <a:extLst>
              <a:ext uri="{FF2B5EF4-FFF2-40B4-BE49-F238E27FC236}">
                <a16:creationId xmlns:a16="http://schemas.microsoft.com/office/drawing/2014/main" id="{E6F3B79B-77FD-82C7-CF0A-D84525890218}"/>
              </a:ext>
            </a:extLst>
          </p:cNvPr>
          <p:cNvSpPr txBox="1"/>
          <p:nvPr/>
        </p:nvSpPr>
        <p:spPr>
          <a:xfrm>
            <a:off x="9891940" y="5176051"/>
            <a:ext cx="2029550" cy="923330"/>
          </a:xfrm>
          <a:prstGeom prst="rect">
            <a:avLst/>
          </a:prstGeom>
          <a:noFill/>
        </p:spPr>
        <p:txBody>
          <a:bodyPr wrap="square" lIns="91440" tIns="45720" rIns="91440" bIns="45720" anchor="t">
            <a:spAutoFit/>
          </a:bodyPr>
          <a:lstStyle/>
          <a:p>
            <a:r>
              <a:rPr lang="en-US" dirty="0"/>
              <a:t>3. If you </a:t>
            </a:r>
            <a:r>
              <a:rPr lang="en-US" dirty="0">
                <a:solidFill>
                  <a:schemeClr val="accent6"/>
                </a:solidFill>
              </a:rPr>
              <a:t>change the operation</a:t>
            </a:r>
            <a:r>
              <a:rPr lang="en-US" dirty="0"/>
              <a:t> at 2 then change it here too</a:t>
            </a:r>
            <a:endParaRPr lang="en-IE" dirty="0"/>
          </a:p>
        </p:txBody>
      </p:sp>
      <p:sp>
        <p:nvSpPr>
          <p:cNvPr id="9" name="TextBox 8">
            <a:extLst>
              <a:ext uri="{FF2B5EF4-FFF2-40B4-BE49-F238E27FC236}">
                <a16:creationId xmlns:a16="http://schemas.microsoft.com/office/drawing/2014/main" id="{BC840665-0118-1673-5BFA-1A091F8EC8E4}"/>
              </a:ext>
            </a:extLst>
          </p:cNvPr>
          <p:cNvSpPr txBox="1">
            <a:spLocks/>
          </p:cNvSpPr>
          <p:nvPr/>
        </p:nvSpPr>
        <p:spPr bwMode="auto">
          <a:xfrm>
            <a:off x="445535" y="1309126"/>
            <a:ext cx="3668293" cy="945958"/>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a:defRPr/>
            </a:pPr>
            <a:r>
              <a:rPr lang="en-US" sz="1600" dirty="0"/>
              <a:t>This the code for the third character of the story. </a:t>
            </a:r>
          </a:p>
        </p:txBody>
      </p:sp>
      <p:pic>
        <p:nvPicPr>
          <p:cNvPr id="11" name="Picture 10">
            <a:extLst>
              <a:ext uri="{FF2B5EF4-FFF2-40B4-BE49-F238E27FC236}">
                <a16:creationId xmlns:a16="http://schemas.microsoft.com/office/drawing/2014/main" id="{319A6845-0523-9857-3739-E8DE155470F1}"/>
              </a:ext>
            </a:extLst>
          </p:cNvPr>
          <p:cNvPicPr>
            <a:picLocks noChangeAspect="1"/>
          </p:cNvPicPr>
          <p:nvPr/>
        </p:nvPicPr>
        <p:blipFill>
          <a:blip r:embed="rId4"/>
          <a:stretch>
            <a:fillRect/>
          </a:stretch>
        </p:blipFill>
        <p:spPr>
          <a:xfrm>
            <a:off x="4284997" y="1702793"/>
            <a:ext cx="4762924" cy="4624434"/>
          </a:xfrm>
          <a:prstGeom prst="rect">
            <a:avLst/>
          </a:prstGeom>
        </p:spPr>
      </p:pic>
      <p:sp>
        <p:nvSpPr>
          <p:cNvPr id="21" name="Arrow: Right 20">
            <a:extLst>
              <a:ext uri="{FF2B5EF4-FFF2-40B4-BE49-F238E27FC236}">
                <a16:creationId xmlns:a16="http://schemas.microsoft.com/office/drawing/2014/main" id="{146A8311-1C68-46F5-748C-07C000A43BBD}"/>
              </a:ext>
            </a:extLst>
          </p:cNvPr>
          <p:cNvSpPr/>
          <p:nvPr/>
        </p:nvSpPr>
        <p:spPr>
          <a:xfrm>
            <a:off x="2800350" y="2083593"/>
            <a:ext cx="1641379" cy="4132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96E0B062-CEF8-E6D5-D25A-0AE280349A95}"/>
              </a:ext>
            </a:extLst>
          </p:cNvPr>
          <p:cNvSpPr txBox="1"/>
          <p:nvPr/>
        </p:nvSpPr>
        <p:spPr>
          <a:xfrm>
            <a:off x="506107" y="1981719"/>
            <a:ext cx="2436461" cy="646331"/>
          </a:xfrm>
          <a:prstGeom prst="rect">
            <a:avLst/>
          </a:prstGeom>
          <a:noFill/>
        </p:spPr>
        <p:txBody>
          <a:bodyPr wrap="square" lIns="91440" tIns="45720" rIns="91440" bIns="45720" rtlCol="0" anchor="t">
            <a:spAutoFit/>
          </a:bodyPr>
          <a:lstStyle/>
          <a:p>
            <a:r>
              <a:rPr lang="en-US" dirty="0"/>
              <a:t>1. </a:t>
            </a:r>
            <a:r>
              <a:rPr lang="en-US" dirty="0">
                <a:solidFill>
                  <a:srgbClr val="7030A0"/>
                </a:solidFill>
              </a:rPr>
              <a:t>Hides</a:t>
            </a:r>
            <a:r>
              <a:rPr lang="en-US" dirty="0"/>
              <a:t> the character until its their scene</a:t>
            </a:r>
            <a:endParaRPr lang="en-IE" dirty="0"/>
          </a:p>
        </p:txBody>
      </p:sp>
      <p:sp>
        <p:nvSpPr>
          <p:cNvPr id="26" name="Arrow: Right 25">
            <a:extLst>
              <a:ext uri="{FF2B5EF4-FFF2-40B4-BE49-F238E27FC236}">
                <a16:creationId xmlns:a16="http://schemas.microsoft.com/office/drawing/2014/main" id="{F420C428-B25E-CBCC-18F6-283D464F1F8E}"/>
              </a:ext>
            </a:extLst>
          </p:cNvPr>
          <p:cNvSpPr/>
          <p:nvPr/>
        </p:nvSpPr>
        <p:spPr>
          <a:xfrm rot="10800000">
            <a:off x="7759488" y="3183469"/>
            <a:ext cx="1761702" cy="4001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Arrow: Right 30">
            <a:extLst>
              <a:ext uri="{FF2B5EF4-FFF2-40B4-BE49-F238E27FC236}">
                <a16:creationId xmlns:a16="http://schemas.microsoft.com/office/drawing/2014/main" id="{CB5D8A6D-C650-0578-8CE6-5B13385C810A}"/>
              </a:ext>
            </a:extLst>
          </p:cNvPr>
          <p:cNvSpPr/>
          <p:nvPr/>
        </p:nvSpPr>
        <p:spPr>
          <a:xfrm rot="10800000">
            <a:off x="7379970" y="3607398"/>
            <a:ext cx="1975189" cy="4001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69C5198A-A4D8-5940-98CC-127354D00FB2}"/>
              </a:ext>
            </a:extLst>
          </p:cNvPr>
          <p:cNvSpPr/>
          <p:nvPr/>
        </p:nvSpPr>
        <p:spPr>
          <a:xfrm rot="12393939">
            <a:off x="7636846" y="4698980"/>
            <a:ext cx="2292820" cy="372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Right 5">
            <a:extLst>
              <a:ext uri="{FF2B5EF4-FFF2-40B4-BE49-F238E27FC236}">
                <a16:creationId xmlns:a16="http://schemas.microsoft.com/office/drawing/2014/main" id="{CB023B30-F666-4A73-48E9-4D4B2F35818D}"/>
              </a:ext>
            </a:extLst>
          </p:cNvPr>
          <p:cNvSpPr/>
          <p:nvPr/>
        </p:nvSpPr>
        <p:spPr>
          <a:xfrm>
            <a:off x="2400104" y="4681923"/>
            <a:ext cx="3154816" cy="4066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ustDataLst>
      <p:tags r:id="rId1"/>
    </p:custDataLst>
    <p:extLst>
      <p:ext uri="{BB962C8B-B14F-4D97-AF65-F5344CB8AC3E}">
        <p14:creationId xmlns:p14="http://schemas.microsoft.com/office/powerpoint/2010/main" val="447275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92158-54C1-9BAC-517F-F492DE798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D6206D-EC6E-11EB-86E2-9342110252FB}"/>
              </a:ext>
            </a:extLst>
          </p:cNvPr>
          <p:cNvSpPr>
            <a:spLocks noGrp="1"/>
          </p:cNvSpPr>
          <p:nvPr>
            <p:ph type="title"/>
          </p:nvPr>
        </p:nvSpPr>
        <p:spPr>
          <a:xfrm>
            <a:off x="838200" y="84979"/>
            <a:ext cx="10515600" cy="1325563"/>
          </a:xfrm>
        </p:spPr>
        <p:txBody>
          <a:bodyPr/>
          <a:lstStyle/>
          <a:p>
            <a:r>
              <a:rPr lang="en-US" dirty="0" err="1"/>
              <a:t>Maths</a:t>
            </a:r>
            <a:r>
              <a:rPr lang="en-US" dirty="0"/>
              <a:t> – Step 6</a:t>
            </a:r>
            <a:br>
              <a:rPr lang="en-US" dirty="0"/>
            </a:br>
            <a:r>
              <a:rPr lang="en-US" sz="1400" dirty="0"/>
              <a:t>Curriculum Connect: STEM - Technology – coding, story telling, mathematics</a:t>
            </a:r>
            <a:endParaRPr lang="en-US" dirty="0"/>
          </a:p>
        </p:txBody>
      </p:sp>
      <p:cxnSp>
        <p:nvCxnSpPr>
          <p:cNvPr id="28" name="Straight Connector 27">
            <a:extLst>
              <a:ext uri="{FF2B5EF4-FFF2-40B4-BE49-F238E27FC236}">
                <a16:creationId xmlns:a16="http://schemas.microsoft.com/office/drawing/2014/main" id="{4F198383-7499-94FE-EDCA-7B25FB75247E}"/>
              </a:ext>
            </a:extLst>
          </p:cNvPr>
          <p:cNvCxnSpPr>
            <a:cxnSpLocks/>
          </p:cNvCxnSpPr>
          <p:nvPr/>
        </p:nvCxnSpPr>
        <p:spPr bwMode="auto">
          <a:xfrm>
            <a:off x="7482999" y="2396945"/>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sp>
        <p:nvSpPr>
          <p:cNvPr id="29" name="Rectangle 28">
            <a:extLst>
              <a:ext uri="{FF2B5EF4-FFF2-40B4-BE49-F238E27FC236}">
                <a16:creationId xmlns:a16="http://schemas.microsoft.com/office/drawing/2014/main" id="{6B37F4B2-ADCD-3B1F-C7D3-D06B46D8B269}"/>
              </a:ext>
            </a:extLst>
          </p:cNvPr>
          <p:cNvSpPr>
            <a:spLocks/>
          </p:cNvSpPr>
          <p:nvPr/>
        </p:nvSpPr>
        <p:spPr>
          <a:xfrm>
            <a:off x="4297383" y="1252245"/>
            <a:ext cx="4750538" cy="400110"/>
          </a:xfrm>
          <a:prstGeom prst="rect">
            <a:avLst/>
          </a:prstGeom>
          <a:solidFill>
            <a:schemeClr val="bg2">
              <a:lumMod val="25000"/>
            </a:schemeClr>
          </a:solidFill>
        </p:spPr>
        <p:txBody>
          <a:bodyPr wrap="square" anchor="ctr">
            <a:spAutoFit/>
          </a:bodyPr>
          <a:lstStyle/>
          <a:p>
            <a:pPr marL="0" marR="0" lvl="1" indent="0" algn="ctr" defTabSz="914354"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Ericsson Hilda"/>
              </a:rPr>
              <a:t>F</a:t>
            </a:r>
            <a:r>
              <a:rPr kumimoji="0" lang="en-US" sz="2000" b="0" i="0" u="none" strike="noStrike" kern="1200" cap="none" spc="0" normalizeH="0" baseline="0" noProof="0" dirty="0" err="1">
                <a:ln>
                  <a:noFill/>
                </a:ln>
                <a:solidFill>
                  <a:schemeClr val="bg1"/>
                </a:solidFill>
                <a:effectLst/>
                <a:uLnTx/>
                <a:uFillTx/>
                <a:latin typeface="Ericsson Hilda"/>
                <a:ea typeface="+mn-ea"/>
                <a:cs typeface="+mn-cs"/>
              </a:rPr>
              <a:t>ourth</a:t>
            </a:r>
            <a:r>
              <a:rPr kumimoji="0" lang="en-US" sz="2000" b="0" i="0" u="none" strike="noStrike" kern="1200" cap="none" spc="0" normalizeH="0" baseline="0" noProof="0" dirty="0">
                <a:ln>
                  <a:noFill/>
                </a:ln>
                <a:solidFill>
                  <a:schemeClr val="bg1"/>
                </a:solidFill>
                <a:effectLst/>
                <a:uLnTx/>
                <a:uFillTx/>
                <a:latin typeface="Ericsson Hilda"/>
                <a:ea typeface="+mn-ea"/>
                <a:cs typeface="+mn-cs"/>
              </a:rPr>
              <a:t> character </a:t>
            </a:r>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A122EBAA-31F1-67FC-6D90-6D5FBCCCB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130" y="427722"/>
            <a:ext cx="482229" cy="482439"/>
          </a:xfrm>
          <a:prstGeom prst="rect">
            <a:avLst/>
          </a:prstGeom>
        </p:spPr>
      </p:pic>
      <p:sp>
        <p:nvSpPr>
          <p:cNvPr id="61" name="Rectangle 60">
            <a:extLst>
              <a:ext uri="{FF2B5EF4-FFF2-40B4-BE49-F238E27FC236}">
                <a16:creationId xmlns:a16="http://schemas.microsoft.com/office/drawing/2014/main" id="{BC2C1704-D0FF-18C6-024A-EA3971ECE4BE}"/>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22" name="TextBox 21">
            <a:extLst>
              <a:ext uri="{FF2B5EF4-FFF2-40B4-BE49-F238E27FC236}">
                <a16:creationId xmlns:a16="http://schemas.microsoft.com/office/drawing/2014/main" id="{D06BCA91-9AD1-5DFD-D07F-1F92035CF0E1}"/>
              </a:ext>
            </a:extLst>
          </p:cNvPr>
          <p:cNvSpPr txBox="1"/>
          <p:nvPr/>
        </p:nvSpPr>
        <p:spPr>
          <a:xfrm>
            <a:off x="9521190" y="3105834"/>
            <a:ext cx="2197700" cy="2031325"/>
          </a:xfrm>
          <a:prstGeom prst="rect">
            <a:avLst/>
          </a:prstGeom>
          <a:noFill/>
        </p:spPr>
        <p:txBody>
          <a:bodyPr wrap="square" lIns="91440" tIns="45720" rIns="91440" bIns="45720" rtlCol="0" anchor="t">
            <a:spAutoFit/>
          </a:bodyPr>
          <a:lstStyle/>
          <a:p>
            <a:r>
              <a:rPr lang="en-US" dirty="0"/>
              <a:t>2. To make this level more difficult you can change the range for the</a:t>
            </a:r>
            <a:r>
              <a:rPr lang="en-US" dirty="0">
                <a:solidFill>
                  <a:schemeClr val="accent2"/>
                </a:solidFill>
              </a:rPr>
              <a:t> random number </a:t>
            </a:r>
            <a:r>
              <a:rPr lang="en-US" dirty="0"/>
              <a:t>to be</a:t>
            </a:r>
            <a:r>
              <a:rPr lang="en-US" dirty="0">
                <a:solidFill>
                  <a:schemeClr val="accent6"/>
                </a:solidFill>
              </a:rPr>
              <a:t> higher or change the operation. </a:t>
            </a:r>
            <a:endParaRPr lang="en-IE">
              <a:solidFill>
                <a:schemeClr val="accent6"/>
              </a:solidFill>
              <a:ea typeface="Calibri"/>
              <a:cs typeface="Calibri"/>
            </a:endParaRPr>
          </a:p>
        </p:txBody>
      </p:sp>
      <p:sp>
        <p:nvSpPr>
          <p:cNvPr id="24" name="TextBox 23">
            <a:extLst>
              <a:ext uri="{FF2B5EF4-FFF2-40B4-BE49-F238E27FC236}">
                <a16:creationId xmlns:a16="http://schemas.microsoft.com/office/drawing/2014/main" id="{0A9AD797-50DA-648D-4CE8-3E781B0B0067}"/>
              </a:ext>
            </a:extLst>
          </p:cNvPr>
          <p:cNvSpPr txBox="1"/>
          <p:nvPr/>
        </p:nvSpPr>
        <p:spPr>
          <a:xfrm>
            <a:off x="573155" y="4642394"/>
            <a:ext cx="2065866" cy="666898"/>
          </a:xfrm>
          <a:prstGeom prst="rect">
            <a:avLst/>
          </a:prstGeom>
          <a:noFill/>
        </p:spPr>
        <p:txBody>
          <a:bodyPr wrap="square" lIns="91440" tIns="45720" rIns="91440" bIns="45720" rtlCol="0" anchor="t">
            <a:spAutoFit/>
          </a:bodyPr>
          <a:lstStyle/>
          <a:p>
            <a:r>
              <a:rPr lang="en-US" dirty="0"/>
              <a:t>4. </a:t>
            </a:r>
            <a:r>
              <a:rPr lang="en-US" dirty="0">
                <a:solidFill>
                  <a:srgbClr val="7030A0"/>
                </a:solidFill>
              </a:rPr>
              <a:t>Switch to the next backdrop</a:t>
            </a:r>
            <a:endParaRPr lang="en-IE">
              <a:solidFill>
                <a:srgbClr val="7030A0"/>
              </a:solidFill>
              <a:ea typeface="Calibri"/>
              <a:cs typeface="Calibri"/>
            </a:endParaRPr>
          </a:p>
        </p:txBody>
      </p:sp>
      <p:sp>
        <p:nvSpPr>
          <p:cNvPr id="4" name="TextBox 3">
            <a:extLst>
              <a:ext uri="{FF2B5EF4-FFF2-40B4-BE49-F238E27FC236}">
                <a16:creationId xmlns:a16="http://schemas.microsoft.com/office/drawing/2014/main" id="{F6D2C37A-D47A-BC21-D43A-D9067D38CB7D}"/>
              </a:ext>
            </a:extLst>
          </p:cNvPr>
          <p:cNvSpPr txBox="1"/>
          <p:nvPr/>
        </p:nvSpPr>
        <p:spPr>
          <a:xfrm>
            <a:off x="9891940" y="5176051"/>
            <a:ext cx="2029550" cy="923330"/>
          </a:xfrm>
          <a:prstGeom prst="rect">
            <a:avLst/>
          </a:prstGeom>
          <a:noFill/>
        </p:spPr>
        <p:txBody>
          <a:bodyPr wrap="square" lIns="91440" tIns="45720" rIns="91440" bIns="45720" anchor="t">
            <a:spAutoFit/>
          </a:bodyPr>
          <a:lstStyle/>
          <a:p>
            <a:r>
              <a:rPr lang="en-US" dirty="0"/>
              <a:t>3. If you </a:t>
            </a:r>
            <a:r>
              <a:rPr lang="en-US" dirty="0">
                <a:solidFill>
                  <a:schemeClr val="accent6"/>
                </a:solidFill>
              </a:rPr>
              <a:t>change the operation</a:t>
            </a:r>
            <a:r>
              <a:rPr lang="en-US" dirty="0"/>
              <a:t> at 2 then change it here too</a:t>
            </a:r>
            <a:endParaRPr lang="en-IE" dirty="0"/>
          </a:p>
        </p:txBody>
      </p:sp>
      <p:sp>
        <p:nvSpPr>
          <p:cNvPr id="9" name="TextBox 8">
            <a:extLst>
              <a:ext uri="{FF2B5EF4-FFF2-40B4-BE49-F238E27FC236}">
                <a16:creationId xmlns:a16="http://schemas.microsoft.com/office/drawing/2014/main" id="{42584CE3-70E4-92C7-5640-F5FAF47A5EAC}"/>
              </a:ext>
            </a:extLst>
          </p:cNvPr>
          <p:cNvSpPr txBox="1">
            <a:spLocks/>
          </p:cNvSpPr>
          <p:nvPr/>
        </p:nvSpPr>
        <p:spPr bwMode="auto">
          <a:xfrm>
            <a:off x="445535" y="1309126"/>
            <a:ext cx="3668293" cy="945958"/>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a:defRPr/>
            </a:pPr>
            <a:r>
              <a:rPr lang="en-US" sz="1600" dirty="0"/>
              <a:t>This the code for the fourth character of the story. </a:t>
            </a:r>
          </a:p>
        </p:txBody>
      </p:sp>
      <p:pic>
        <p:nvPicPr>
          <p:cNvPr id="11" name="Picture 10">
            <a:extLst>
              <a:ext uri="{FF2B5EF4-FFF2-40B4-BE49-F238E27FC236}">
                <a16:creationId xmlns:a16="http://schemas.microsoft.com/office/drawing/2014/main" id="{D597EE1B-1946-A656-1AC2-CFD21BA2356B}"/>
              </a:ext>
            </a:extLst>
          </p:cNvPr>
          <p:cNvPicPr>
            <a:picLocks noChangeAspect="1"/>
          </p:cNvPicPr>
          <p:nvPr/>
        </p:nvPicPr>
        <p:blipFill>
          <a:blip r:embed="rId4"/>
          <a:stretch>
            <a:fillRect/>
          </a:stretch>
        </p:blipFill>
        <p:spPr>
          <a:xfrm>
            <a:off x="4284997" y="1702793"/>
            <a:ext cx="4762924" cy="4624434"/>
          </a:xfrm>
          <a:prstGeom prst="rect">
            <a:avLst/>
          </a:prstGeom>
        </p:spPr>
      </p:pic>
      <p:sp>
        <p:nvSpPr>
          <p:cNvPr id="21" name="Arrow: Right 20">
            <a:extLst>
              <a:ext uri="{FF2B5EF4-FFF2-40B4-BE49-F238E27FC236}">
                <a16:creationId xmlns:a16="http://schemas.microsoft.com/office/drawing/2014/main" id="{FFB3CF5B-603E-8BBC-1CE0-06C9B672B2A2}"/>
              </a:ext>
            </a:extLst>
          </p:cNvPr>
          <p:cNvSpPr/>
          <p:nvPr/>
        </p:nvSpPr>
        <p:spPr>
          <a:xfrm>
            <a:off x="2800350" y="2083593"/>
            <a:ext cx="1641379" cy="4132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C0A4E175-A80C-3D1D-FC1C-71D6EA8D34C2}"/>
              </a:ext>
            </a:extLst>
          </p:cNvPr>
          <p:cNvSpPr txBox="1"/>
          <p:nvPr/>
        </p:nvSpPr>
        <p:spPr>
          <a:xfrm>
            <a:off x="506107" y="1981719"/>
            <a:ext cx="2436461" cy="646331"/>
          </a:xfrm>
          <a:prstGeom prst="rect">
            <a:avLst/>
          </a:prstGeom>
          <a:noFill/>
        </p:spPr>
        <p:txBody>
          <a:bodyPr wrap="square" lIns="91440" tIns="45720" rIns="91440" bIns="45720" rtlCol="0" anchor="t">
            <a:spAutoFit/>
          </a:bodyPr>
          <a:lstStyle/>
          <a:p>
            <a:r>
              <a:rPr lang="en-US" dirty="0"/>
              <a:t>1. </a:t>
            </a:r>
            <a:r>
              <a:rPr lang="en-US" dirty="0">
                <a:solidFill>
                  <a:srgbClr val="7030A0"/>
                </a:solidFill>
              </a:rPr>
              <a:t>Hides</a:t>
            </a:r>
            <a:r>
              <a:rPr lang="en-US" dirty="0"/>
              <a:t> the character until it's their scene</a:t>
            </a:r>
            <a:endParaRPr lang="en-IE" dirty="0"/>
          </a:p>
        </p:txBody>
      </p:sp>
      <p:sp>
        <p:nvSpPr>
          <p:cNvPr id="26" name="Arrow: Right 25">
            <a:extLst>
              <a:ext uri="{FF2B5EF4-FFF2-40B4-BE49-F238E27FC236}">
                <a16:creationId xmlns:a16="http://schemas.microsoft.com/office/drawing/2014/main" id="{DBF28540-9F64-6299-EF8C-C471A1B0B383}"/>
              </a:ext>
            </a:extLst>
          </p:cNvPr>
          <p:cNvSpPr/>
          <p:nvPr/>
        </p:nvSpPr>
        <p:spPr>
          <a:xfrm rot="10800000">
            <a:off x="7759488" y="3183469"/>
            <a:ext cx="1761702" cy="4001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Arrow: Right 30">
            <a:extLst>
              <a:ext uri="{FF2B5EF4-FFF2-40B4-BE49-F238E27FC236}">
                <a16:creationId xmlns:a16="http://schemas.microsoft.com/office/drawing/2014/main" id="{26F45A3F-5EEC-71A1-356C-B3D5F43563D5}"/>
              </a:ext>
            </a:extLst>
          </p:cNvPr>
          <p:cNvSpPr/>
          <p:nvPr/>
        </p:nvSpPr>
        <p:spPr>
          <a:xfrm rot="10800000">
            <a:off x="7379970" y="3607398"/>
            <a:ext cx="1975189" cy="4001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5C21DD7D-850D-9BC5-302E-DB88B9205774}"/>
              </a:ext>
            </a:extLst>
          </p:cNvPr>
          <p:cNvSpPr/>
          <p:nvPr/>
        </p:nvSpPr>
        <p:spPr>
          <a:xfrm rot="12393939">
            <a:off x="7636846" y="4698980"/>
            <a:ext cx="2292820" cy="372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Right 5">
            <a:extLst>
              <a:ext uri="{FF2B5EF4-FFF2-40B4-BE49-F238E27FC236}">
                <a16:creationId xmlns:a16="http://schemas.microsoft.com/office/drawing/2014/main" id="{F719ED84-BE1E-681B-9BEC-B74BD3E468F7}"/>
              </a:ext>
            </a:extLst>
          </p:cNvPr>
          <p:cNvSpPr/>
          <p:nvPr/>
        </p:nvSpPr>
        <p:spPr>
          <a:xfrm>
            <a:off x="2400104" y="4681923"/>
            <a:ext cx="3154816" cy="4066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ustDataLst>
      <p:tags r:id="rId1"/>
    </p:custDataLst>
    <p:extLst>
      <p:ext uri="{BB962C8B-B14F-4D97-AF65-F5344CB8AC3E}">
        <p14:creationId xmlns:p14="http://schemas.microsoft.com/office/powerpoint/2010/main" val="2374048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a:extLst>
              <a:ext uri="{FF2B5EF4-FFF2-40B4-BE49-F238E27FC236}">
                <a16:creationId xmlns:a16="http://schemas.microsoft.com/office/drawing/2014/main" id="{BFC65E0B-ACC0-AC7B-E87F-A48E686AF320}"/>
              </a:ext>
            </a:extLst>
          </p:cNvPr>
          <p:cNvSpPr/>
          <p:nvPr/>
        </p:nvSpPr>
        <p:spPr>
          <a:xfrm rot="162870">
            <a:off x="4835229" y="922642"/>
            <a:ext cx="7469510" cy="355148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16286832-B7B2-4E34-9C99-74B913E7FE93}"/>
              </a:ext>
            </a:extLst>
          </p:cNvPr>
          <p:cNvSpPr>
            <a:spLocks noGrp="1"/>
          </p:cNvSpPr>
          <p:nvPr>
            <p:ph type="title"/>
          </p:nvPr>
        </p:nvSpPr>
        <p:spPr>
          <a:xfrm>
            <a:off x="838200" y="84979"/>
            <a:ext cx="10515600" cy="1325563"/>
          </a:xfrm>
        </p:spPr>
        <p:txBody>
          <a:bodyPr/>
          <a:lstStyle/>
          <a:p>
            <a:r>
              <a:rPr lang="en-US" dirty="0"/>
              <a:t>What are Coordinates?</a:t>
            </a:r>
            <a:br>
              <a:rPr lang="en-US" dirty="0"/>
            </a:br>
            <a:r>
              <a:rPr lang="en-US" sz="1400" dirty="0"/>
              <a:t>Curriculum Connect: STEM - Technology – coding, mathematics, geography</a:t>
            </a:r>
            <a:endParaRPr lang="en-US" dirty="0"/>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D3BEE74A-A486-F797-8043-3FCB989C1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0" y="444969"/>
            <a:ext cx="482229" cy="482439"/>
          </a:xfrm>
          <a:prstGeom prst="rect">
            <a:avLst/>
          </a:prstGeom>
        </p:spPr>
      </p:pic>
      <p:sp>
        <p:nvSpPr>
          <p:cNvPr id="61" name="Rectangle 60">
            <a:extLst>
              <a:ext uri="{FF2B5EF4-FFF2-40B4-BE49-F238E27FC236}">
                <a16:creationId xmlns:a16="http://schemas.microsoft.com/office/drawing/2014/main" id="{084F9B08-4D9E-A58E-6901-99C390ECFB3F}"/>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23" name="Rectangle 1">
            <a:extLst>
              <a:ext uri="{FF2B5EF4-FFF2-40B4-BE49-F238E27FC236}">
                <a16:creationId xmlns:a16="http://schemas.microsoft.com/office/drawing/2014/main" id="{60EEB592-C9D1-8CFC-F8A6-4CC2BA44AC01}"/>
              </a:ext>
            </a:extLst>
          </p:cNvPr>
          <p:cNvSpPr>
            <a:spLocks noChangeArrowheads="1"/>
          </p:cNvSpPr>
          <p:nvPr/>
        </p:nvSpPr>
        <p:spPr bwMode="auto">
          <a:xfrm>
            <a:off x="5786170" y="1630557"/>
            <a:ext cx="556763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bg1"/>
                </a:solidFill>
                <a:effectLst/>
                <a:latin typeface="Arial" panose="020B0604020202020204" pitchFamily="34" charset="0"/>
              </a:rPr>
              <a:t>Coordinates are like a secret code to find a place on a map or grid.</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bg1"/>
                </a:solidFill>
                <a:effectLst/>
                <a:latin typeface="Arial" panose="020B0604020202020204" pitchFamily="34" charset="0"/>
              </a:rPr>
              <a:t>It’s like giving directions first one way, then the other!</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bg1"/>
                </a:solidFill>
                <a:effectLst/>
                <a:latin typeface="Arial" panose="020B0604020202020204" pitchFamily="34" charset="0"/>
              </a:rPr>
              <a:t>Two numbers (x, y) tell us exactly where to go.</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bg1"/>
                </a:solidFill>
                <a:effectLst/>
                <a:latin typeface="Arial" panose="020B0604020202020204" pitchFamily="34" charset="0"/>
              </a:rPr>
              <a:t>In </a:t>
            </a:r>
            <a:r>
              <a:rPr kumimoji="0" lang="en-US" altLang="en-US" sz="1800" b="0" i="0" u="none" strike="noStrike" cap="none" normalizeH="0" baseline="0" dirty="0" err="1">
                <a:ln>
                  <a:noFill/>
                </a:ln>
                <a:solidFill>
                  <a:schemeClr val="bg1"/>
                </a:solidFill>
                <a:effectLst/>
                <a:latin typeface="Arial" panose="020B0604020202020204" pitchFamily="34" charset="0"/>
              </a:rPr>
              <a:t>maths</a:t>
            </a:r>
            <a:r>
              <a:rPr kumimoji="0" lang="en-US" altLang="en-US" sz="1800" b="0" i="0" u="none" strike="noStrike" cap="none" normalizeH="0" baseline="0" dirty="0">
                <a:ln>
                  <a:noFill/>
                </a:ln>
                <a:solidFill>
                  <a:schemeClr val="bg1"/>
                </a:solidFill>
                <a:effectLst/>
                <a:latin typeface="Arial" panose="020B0604020202020204" pitchFamily="34" charset="0"/>
              </a:rPr>
              <a:t>, we call the first number the </a:t>
            </a:r>
            <a:r>
              <a:rPr kumimoji="0" lang="en-US" altLang="en-US" sz="1800" b="1" i="0" u="none" strike="noStrike" cap="none" normalizeH="0" baseline="0" dirty="0">
                <a:ln>
                  <a:noFill/>
                </a:ln>
                <a:solidFill>
                  <a:schemeClr val="bg1"/>
                </a:solidFill>
                <a:effectLst/>
                <a:latin typeface="Arial" panose="020B0604020202020204" pitchFamily="34" charset="0"/>
              </a:rPr>
              <a:t>X</a:t>
            </a:r>
            <a:r>
              <a:rPr kumimoji="0" lang="en-US" altLang="en-US" sz="1800" b="0" i="0" u="none" strike="noStrike" cap="none" normalizeH="0" baseline="0" dirty="0">
                <a:ln>
                  <a:noFill/>
                </a:ln>
                <a:solidFill>
                  <a:schemeClr val="bg1"/>
                </a:solidFill>
                <a:effectLst/>
                <a:latin typeface="Arial" panose="020B0604020202020204" pitchFamily="34" charset="0"/>
              </a:rPr>
              <a:t> coordinate (across) and the second number the </a:t>
            </a:r>
            <a:r>
              <a:rPr kumimoji="0" lang="en-US" altLang="en-US" sz="1800" b="1" i="0" u="none" strike="noStrike" cap="none" normalizeH="0" baseline="0" dirty="0">
                <a:ln>
                  <a:noFill/>
                </a:ln>
                <a:solidFill>
                  <a:schemeClr val="bg1"/>
                </a:solidFill>
                <a:effectLst/>
                <a:latin typeface="Arial" panose="020B0604020202020204" pitchFamily="34" charset="0"/>
              </a:rPr>
              <a:t>Y</a:t>
            </a:r>
            <a:r>
              <a:rPr kumimoji="0" lang="en-US" altLang="en-US" sz="1800" b="0" i="0" u="none" strike="noStrike" cap="none" normalizeH="0" baseline="0" dirty="0">
                <a:ln>
                  <a:noFill/>
                </a:ln>
                <a:solidFill>
                  <a:schemeClr val="bg1"/>
                </a:solidFill>
                <a:effectLst/>
                <a:latin typeface="Arial" panose="020B0604020202020204" pitchFamily="34" charset="0"/>
              </a:rPr>
              <a:t> coordinate (up and down).</a:t>
            </a:r>
          </a:p>
        </p:txBody>
      </p:sp>
      <p:pic>
        <p:nvPicPr>
          <p:cNvPr id="25" name="Picture 24" descr="A blue robot holding a book">
            <a:extLst>
              <a:ext uri="{FF2B5EF4-FFF2-40B4-BE49-F238E27FC236}">
                <a16:creationId xmlns:a16="http://schemas.microsoft.com/office/drawing/2014/main" id="{9F025795-C97D-625C-29A5-D28D42B76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07" y="3001280"/>
            <a:ext cx="4046220" cy="4046220"/>
          </a:xfrm>
          <a:prstGeom prst="rect">
            <a:avLst/>
          </a:prstGeom>
        </p:spPr>
      </p:pic>
      <p:sp>
        <p:nvSpPr>
          <p:cNvPr id="26" name="Oval 25">
            <a:extLst>
              <a:ext uri="{FF2B5EF4-FFF2-40B4-BE49-F238E27FC236}">
                <a16:creationId xmlns:a16="http://schemas.microsoft.com/office/drawing/2014/main" id="{F2C761D7-CFCD-BF99-8D34-B8A68703A279}"/>
              </a:ext>
            </a:extLst>
          </p:cNvPr>
          <p:cNvSpPr/>
          <p:nvPr/>
        </p:nvSpPr>
        <p:spPr>
          <a:xfrm>
            <a:off x="3608649" y="3624070"/>
            <a:ext cx="486078" cy="42407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a:extLst>
              <a:ext uri="{FF2B5EF4-FFF2-40B4-BE49-F238E27FC236}">
                <a16:creationId xmlns:a16="http://schemas.microsoft.com/office/drawing/2014/main" id="{E7258D78-C665-98F1-760B-9718AF664651}"/>
              </a:ext>
            </a:extLst>
          </p:cNvPr>
          <p:cNvSpPr/>
          <p:nvPr/>
        </p:nvSpPr>
        <p:spPr>
          <a:xfrm>
            <a:off x="4094726" y="3196839"/>
            <a:ext cx="794773" cy="57072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ustDataLst>
      <p:tags r:id="rId1"/>
    </p:custDataLst>
    <p:extLst>
      <p:ext uri="{BB962C8B-B14F-4D97-AF65-F5344CB8AC3E}">
        <p14:creationId xmlns:p14="http://schemas.microsoft.com/office/powerpoint/2010/main" val="8978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3ED82-4730-B746-B314-7A53D9CB3F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01C68A-C7F8-7EA4-BD15-873B5370A427}"/>
              </a:ext>
            </a:extLst>
          </p:cNvPr>
          <p:cNvSpPr>
            <a:spLocks noGrp="1"/>
          </p:cNvSpPr>
          <p:nvPr>
            <p:ph type="title"/>
          </p:nvPr>
        </p:nvSpPr>
        <p:spPr>
          <a:xfrm>
            <a:off x="838200" y="84979"/>
            <a:ext cx="10515600" cy="1325563"/>
          </a:xfrm>
        </p:spPr>
        <p:txBody>
          <a:bodyPr/>
          <a:lstStyle/>
          <a:p>
            <a:r>
              <a:rPr lang="en-US" dirty="0"/>
              <a:t>Meet the Map</a:t>
            </a:r>
            <a:br>
              <a:rPr lang="en-US" dirty="0"/>
            </a:br>
            <a:r>
              <a:rPr lang="en-US" sz="1400" dirty="0"/>
              <a:t>Curriculum Connect: STEM - Technology – coding, mathematics, geography</a:t>
            </a:r>
            <a:endParaRPr lang="en-US" dirty="0"/>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C8B8C09E-F9D0-1825-DBDB-CFE4F5B11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0" y="444969"/>
            <a:ext cx="482229" cy="482439"/>
          </a:xfrm>
          <a:prstGeom prst="rect">
            <a:avLst/>
          </a:prstGeom>
        </p:spPr>
      </p:pic>
      <p:sp>
        <p:nvSpPr>
          <p:cNvPr id="61" name="Rectangle 60">
            <a:extLst>
              <a:ext uri="{FF2B5EF4-FFF2-40B4-BE49-F238E27FC236}">
                <a16:creationId xmlns:a16="http://schemas.microsoft.com/office/drawing/2014/main" id="{C174AF37-BBAD-798B-1549-7B935F05469C}"/>
              </a:ext>
            </a:extLst>
          </p:cNvPr>
          <p:cNvSpPr/>
          <p:nvPr/>
        </p:nvSpPr>
        <p:spPr>
          <a:xfrm>
            <a:off x="283398" y="6568821"/>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4" name="Picture 3">
            <a:extLst>
              <a:ext uri="{FF2B5EF4-FFF2-40B4-BE49-F238E27FC236}">
                <a16:creationId xmlns:a16="http://schemas.microsoft.com/office/drawing/2014/main" id="{1892DC5B-C3BC-3F1E-0D9E-907E74C57CD6}"/>
              </a:ext>
            </a:extLst>
          </p:cNvPr>
          <p:cNvPicPr>
            <a:picLocks noChangeAspect="1"/>
          </p:cNvPicPr>
          <p:nvPr/>
        </p:nvPicPr>
        <p:blipFill>
          <a:blip r:embed="rId4"/>
          <a:stretch>
            <a:fillRect/>
          </a:stretch>
        </p:blipFill>
        <p:spPr>
          <a:xfrm>
            <a:off x="5371712" y="1770532"/>
            <a:ext cx="5563376" cy="4191585"/>
          </a:xfrm>
          <a:prstGeom prst="rect">
            <a:avLst/>
          </a:prstGeom>
        </p:spPr>
      </p:pic>
      <p:sp>
        <p:nvSpPr>
          <p:cNvPr id="5" name="Arrow: Right 4">
            <a:extLst>
              <a:ext uri="{FF2B5EF4-FFF2-40B4-BE49-F238E27FC236}">
                <a16:creationId xmlns:a16="http://schemas.microsoft.com/office/drawing/2014/main" id="{AD7C07B8-B592-E43C-4091-C97D1490CB25}"/>
              </a:ext>
            </a:extLst>
          </p:cNvPr>
          <p:cNvSpPr/>
          <p:nvPr/>
        </p:nvSpPr>
        <p:spPr>
          <a:xfrm>
            <a:off x="6253982" y="5038943"/>
            <a:ext cx="1773573" cy="7584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Y-axis</a:t>
            </a:r>
            <a:endParaRPr lang="en-IE" dirty="0"/>
          </a:p>
        </p:txBody>
      </p:sp>
      <p:sp>
        <p:nvSpPr>
          <p:cNvPr id="6" name="Arrow: Right 5">
            <a:extLst>
              <a:ext uri="{FF2B5EF4-FFF2-40B4-BE49-F238E27FC236}">
                <a16:creationId xmlns:a16="http://schemas.microsoft.com/office/drawing/2014/main" id="{4BA97985-42DB-8A1B-F16E-DEF869B3B71E}"/>
              </a:ext>
            </a:extLst>
          </p:cNvPr>
          <p:cNvSpPr/>
          <p:nvPr/>
        </p:nvSpPr>
        <p:spPr>
          <a:xfrm flipH="1">
            <a:off x="10912234" y="3452059"/>
            <a:ext cx="1589479" cy="8076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X-axis</a:t>
            </a:r>
            <a:endParaRPr lang="en-IE" dirty="0"/>
          </a:p>
        </p:txBody>
      </p:sp>
      <p:sp>
        <p:nvSpPr>
          <p:cNvPr id="7" name="Arrow: Right 6">
            <a:extLst>
              <a:ext uri="{FF2B5EF4-FFF2-40B4-BE49-F238E27FC236}">
                <a16:creationId xmlns:a16="http://schemas.microsoft.com/office/drawing/2014/main" id="{B64EBF72-0382-5FD4-E496-F9B3BD36A689}"/>
              </a:ext>
            </a:extLst>
          </p:cNvPr>
          <p:cNvSpPr/>
          <p:nvPr/>
        </p:nvSpPr>
        <p:spPr>
          <a:xfrm rot="1983418" flipH="1">
            <a:off x="8112127" y="3932292"/>
            <a:ext cx="1649171" cy="7994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Origin</a:t>
            </a:r>
            <a:endParaRPr lang="en-IE" dirty="0"/>
          </a:p>
        </p:txBody>
      </p:sp>
      <p:sp>
        <p:nvSpPr>
          <p:cNvPr id="8" name="TextBox 7">
            <a:extLst>
              <a:ext uri="{FF2B5EF4-FFF2-40B4-BE49-F238E27FC236}">
                <a16:creationId xmlns:a16="http://schemas.microsoft.com/office/drawing/2014/main" id="{C6F4E4E8-B7B4-2569-9D47-DA616F53074E}"/>
              </a:ext>
            </a:extLst>
          </p:cNvPr>
          <p:cNvSpPr txBox="1"/>
          <p:nvPr/>
        </p:nvSpPr>
        <p:spPr>
          <a:xfrm>
            <a:off x="838200" y="1365157"/>
            <a:ext cx="4127500" cy="4708981"/>
          </a:xfrm>
          <a:prstGeom prst="rect">
            <a:avLst/>
          </a:prstGeom>
          <a:noFill/>
        </p:spPr>
        <p:txBody>
          <a:bodyPr wrap="square" rtlCol="0">
            <a:spAutoFit/>
          </a:bodyPr>
          <a:lstStyle/>
          <a:p>
            <a:r>
              <a:rPr lang="en-US" sz="2400" dirty="0"/>
              <a:t>This is a coordinate plane.</a:t>
            </a:r>
          </a:p>
          <a:p>
            <a:pPr lvl="0" eaLnBrk="0" fontAlgn="base" hangingPunct="0">
              <a:spcBef>
                <a:spcPct val="0"/>
              </a:spcBef>
              <a:spcAft>
                <a:spcPct val="0"/>
              </a:spcAft>
              <a:buFontTx/>
              <a:buChar char="•"/>
            </a:pPr>
            <a:r>
              <a:rPr lang="en-US" altLang="en-US" sz="2400" dirty="0">
                <a:latin typeface="Arial" panose="020B0604020202020204" pitchFamily="34" charset="0"/>
              </a:rPr>
              <a:t>Horizontal line = </a:t>
            </a:r>
            <a:r>
              <a:rPr lang="en-US" altLang="en-US" sz="2400" b="1" dirty="0">
                <a:latin typeface="Arial" panose="020B0604020202020204" pitchFamily="34" charset="0"/>
              </a:rPr>
              <a:t>X-axis</a:t>
            </a:r>
          </a:p>
          <a:p>
            <a:pPr lvl="0" eaLnBrk="0" fontAlgn="base" hangingPunct="0">
              <a:spcBef>
                <a:spcPct val="0"/>
              </a:spcBef>
              <a:spcAft>
                <a:spcPct val="0"/>
              </a:spcAft>
              <a:buFontTx/>
              <a:buChar char="•"/>
            </a:pPr>
            <a:r>
              <a:rPr lang="en-US" altLang="en-US" sz="2400" dirty="0">
                <a:latin typeface="Arial" panose="020B0604020202020204" pitchFamily="34" charset="0"/>
              </a:rPr>
              <a:t>Vertical line = </a:t>
            </a:r>
            <a:r>
              <a:rPr lang="en-US" altLang="en-US" sz="2400" b="1" dirty="0">
                <a:latin typeface="Arial" panose="020B0604020202020204" pitchFamily="34" charset="0"/>
              </a:rPr>
              <a:t>Y-axis</a:t>
            </a:r>
            <a:r>
              <a:rPr lang="en-US" altLang="en-US" sz="2400" dirty="0">
                <a:latin typeface="Arial" panose="020B0604020202020204" pitchFamily="34" charset="0"/>
              </a:rPr>
              <a:t>.</a:t>
            </a:r>
          </a:p>
          <a:p>
            <a:pPr lvl="0" eaLnBrk="0" fontAlgn="base" hangingPunct="0">
              <a:spcBef>
                <a:spcPct val="0"/>
              </a:spcBef>
              <a:spcAft>
                <a:spcPct val="0"/>
              </a:spcAft>
              <a:buFontTx/>
              <a:buChar char="•"/>
            </a:pPr>
            <a:r>
              <a:rPr lang="en-US" altLang="en-US" sz="2400" dirty="0">
                <a:latin typeface="Arial" panose="020B0604020202020204" pitchFamily="34" charset="0"/>
              </a:rPr>
              <a:t>The point where they cross is called the </a:t>
            </a:r>
            <a:r>
              <a:rPr lang="en-US" altLang="en-US" sz="2400" b="1" dirty="0">
                <a:latin typeface="Arial" panose="020B0604020202020204" pitchFamily="34" charset="0"/>
              </a:rPr>
              <a:t>origin</a:t>
            </a:r>
            <a:r>
              <a:rPr lang="en-US" altLang="en-US" sz="2400" dirty="0">
                <a:latin typeface="Arial" panose="020B0604020202020204" pitchFamily="34" charset="0"/>
              </a:rPr>
              <a:t> (0,0) the starting point of every adventure!</a:t>
            </a:r>
          </a:p>
          <a:p>
            <a:pPr lvl="0" eaLnBrk="0" fontAlgn="base" hangingPunct="0">
              <a:spcBef>
                <a:spcPct val="0"/>
              </a:spcBef>
              <a:spcAft>
                <a:spcPct val="0"/>
              </a:spcAft>
              <a:buFontTx/>
              <a:buChar char="•"/>
            </a:pPr>
            <a:r>
              <a:rPr lang="en-US" altLang="en-US" sz="2400" dirty="0">
                <a:latin typeface="Arial" panose="020B0604020202020204" pitchFamily="34" charset="0"/>
              </a:rPr>
              <a:t>Numbers go right and up for positive coordinates. </a:t>
            </a:r>
          </a:p>
          <a:p>
            <a:pPr eaLnBrk="0" fontAlgn="base" hangingPunct="0">
              <a:spcBef>
                <a:spcPct val="0"/>
              </a:spcBef>
              <a:spcAft>
                <a:spcPct val="0"/>
              </a:spcAft>
              <a:buFontTx/>
              <a:buChar char="•"/>
            </a:pPr>
            <a:r>
              <a:rPr lang="en-US" altLang="en-US" sz="2400" dirty="0">
                <a:latin typeface="Arial" panose="020B0604020202020204" pitchFamily="34" charset="0"/>
              </a:rPr>
              <a:t>Numbers go left and down for negative coordinates. </a:t>
            </a:r>
          </a:p>
          <a:p>
            <a:pPr lvl="0" eaLnBrk="0" fontAlgn="base" hangingPunct="0">
              <a:spcBef>
                <a:spcPct val="0"/>
              </a:spcBef>
              <a:spcAft>
                <a:spcPct val="0"/>
              </a:spcAft>
              <a:buFontTx/>
              <a:buChar char="•"/>
            </a:pPr>
            <a:endParaRPr lang="en-US" altLang="en-US" dirty="0">
              <a:latin typeface="Arial" panose="020B0604020202020204" pitchFamily="34" charset="0"/>
            </a:endParaRPr>
          </a:p>
          <a:p>
            <a:endParaRPr lang="en-IE" dirty="0"/>
          </a:p>
        </p:txBody>
      </p:sp>
    </p:spTree>
    <p:custDataLst>
      <p:tags r:id="rId1"/>
    </p:custDataLst>
    <p:extLst>
      <p:ext uri="{BB962C8B-B14F-4D97-AF65-F5344CB8AC3E}">
        <p14:creationId xmlns:p14="http://schemas.microsoft.com/office/powerpoint/2010/main" val="3206091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C506A-C307-F64E-00BE-75B825693EE9}"/>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DFAFB8B8-E3DA-30E4-8969-27E1EEE79266}"/>
              </a:ext>
            </a:extLst>
          </p:cNvPr>
          <p:cNvSpPr txBox="1">
            <a:spLocks/>
          </p:cNvSpPr>
          <p:nvPr/>
        </p:nvSpPr>
        <p:spPr bwMode="auto">
          <a:xfrm>
            <a:off x="4627683" y="1381855"/>
            <a:ext cx="2936627" cy="869856"/>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p>
            <a:pPr lvl="0" defTabSz="914354" fontAlgn="auto">
              <a:spcBef>
                <a:spcPts val="0"/>
              </a:spcBef>
              <a:spcAft>
                <a:spcPts val="0"/>
              </a:spcAft>
              <a:buClr>
                <a:srgbClr val="FFFFFF"/>
              </a:buClr>
              <a:defRPr/>
            </a:pPr>
            <a:r>
              <a:rPr lang="en-US" sz="1200" dirty="0">
                <a:latin typeface="Ericsson Hilda Light"/>
              </a:rPr>
              <a:t>This game involves the coordinate plane as a background and two sprites a cat and a mouse.</a:t>
            </a:r>
          </a:p>
          <a:p>
            <a:pPr lvl="0" defTabSz="914354" fontAlgn="auto">
              <a:spcBef>
                <a:spcPts val="0"/>
              </a:spcBef>
              <a:spcAft>
                <a:spcPts val="0"/>
              </a:spcAft>
              <a:buClr>
                <a:srgbClr val="FFFFFF"/>
              </a:buClr>
              <a:defRPr/>
            </a:pPr>
            <a:endParaRPr lang="en-US" sz="1400" kern="1200" spc="0" dirty="0">
              <a:latin typeface="Ericsson Hilda Light"/>
            </a:endParaRPr>
          </a:p>
        </p:txBody>
      </p:sp>
      <p:sp>
        <p:nvSpPr>
          <p:cNvPr id="2" name="Title 1">
            <a:extLst>
              <a:ext uri="{FF2B5EF4-FFF2-40B4-BE49-F238E27FC236}">
                <a16:creationId xmlns:a16="http://schemas.microsoft.com/office/drawing/2014/main" id="{F5B74116-170A-4ECE-B5C2-C053E3164BF4}"/>
              </a:ext>
            </a:extLst>
          </p:cNvPr>
          <p:cNvSpPr>
            <a:spLocks noGrp="1"/>
          </p:cNvSpPr>
          <p:nvPr>
            <p:ph type="title"/>
          </p:nvPr>
        </p:nvSpPr>
        <p:spPr>
          <a:xfrm>
            <a:off x="838200" y="84979"/>
            <a:ext cx="10515600" cy="1325563"/>
          </a:xfrm>
        </p:spPr>
        <p:txBody>
          <a:bodyPr/>
          <a:lstStyle/>
          <a:p>
            <a:r>
              <a:rPr lang="en-US" dirty="0"/>
              <a:t>Coordinates – </a:t>
            </a:r>
            <a:r>
              <a:rPr lang="en-US" b="1" dirty="0"/>
              <a:t>Step 1</a:t>
            </a:r>
            <a:br>
              <a:rPr lang="en-US" dirty="0"/>
            </a:br>
            <a:r>
              <a:rPr lang="en-US" sz="1400" dirty="0"/>
              <a:t>Curriculum Connect: STEM - Technology – coding, mathematics, geography</a:t>
            </a:r>
            <a:endParaRPr lang="en-US" dirty="0"/>
          </a:p>
        </p:txBody>
      </p:sp>
      <p:cxnSp>
        <p:nvCxnSpPr>
          <p:cNvPr id="28" name="Straight Connector 27">
            <a:extLst>
              <a:ext uri="{FF2B5EF4-FFF2-40B4-BE49-F238E27FC236}">
                <a16:creationId xmlns:a16="http://schemas.microsoft.com/office/drawing/2014/main" id="{3A031EC9-E949-70B3-98F1-399142C066E3}"/>
              </a:ext>
            </a:extLst>
          </p:cNvPr>
          <p:cNvCxnSpPr>
            <a:cxnSpLocks/>
          </p:cNvCxnSpPr>
          <p:nvPr/>
        </p:nvCxnSpPr>
        <p:spPr bwMode="auto">
          <a:xfrm>
            <a:off x="8417168" y="1723777"/>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A4078521-3B97-8881-8C19-4C7B4610B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0" y="444969"/>
            <a:ext cx="482229" cy="482439"/>
          </a:xfrm>
          <a:prstGeom prst="rect">
            <a:avLst/>
          </a:prstGeom>
        </p:spPr>
      </p:pic>
      <p:sp>
        <p:nvSpPr>
          <p:cNvPr id="61" name="Rectangle 60">
            <a:extLst>
              <a:ext uri="{FF2B5EF4-FFF2-40B4-BE49-F238E27FC236}">
                <a16:creationId xmlns:a16="http://schemas.microsoft.com/office/drawing/2014/main" id="{64CAFB45-E42F-99CC-B757-615A5EAC0303}"/>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10" name="Picture 9">
            <a:extLst>
              <a:ext uri="{FF2B5EF4-FFF2-40B4-BE49-F238E27FC236}">
                <a16:creationId xmlns:a16="http://schemas.microsoft.com/office/drawing/2014/main" id="{2D99A3CF-6CD1-856F-CEF6-364346449EAA}"/>
              </a:ext>
            </a:extLst>
          </p:cNvPr>
          <p:cNvPicPr>
            <a:picLocks noChangeAspect="1"/>
          </p:cNvPicPr>
          <p:nvPr/>
        </p:nvPicPr>
        <p:blipFill>
          <a:blip r:embed="rId4"/>
          <a:stretch>
            <a:fillRect/>
          </a:stretch>
        </p:blipFill>
        <p:spPr>
          <a:xfrm>
            <a:off x="4627684" y="2251711"/>
            <a:ext cx="2936626" cy="4015255"/>
          </a:xfrm>
          <a:prstGeom prst="rect">
            <a:avLst/>
          </a:prstGeom>
        </p:spPr>
      </p:pic>
      <p:sp>
        <p:nvSpPr>
          <p:cNvPr id="11" name="Arrow: Right 10">
            <a:extLst>
              <a:ext uri="{FF2B5EF4-FFF2-40B4-BE49-F238E27FC236}">
                <a16:creationId xmlns:a16="http://schemas.microsoft.com/office/drawing/2014/main" id="{E012C98C-E851-ADC1-4767-1590D2F9DEC9}"/>
              </a:ext>
            </a:extLst>
          </p:cNvPr>
          <p:cNvSpPr/>
          <p:nvPr/>
        </p:nvSpPr>
        <p:spPr>
          <a:xfrm>
            <a:off x="4426343" y="5536011"/>
            <a:ext cx="2154101" cy="9258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Sprites</a:t>
            </a:r>
            <a:endParaRPr lang="en-IE" dirty="0"/>
          </a:p>
        </p:txBody>
      </p:sp>
      <p:pic>
        <p:nvPicPr>
          <p:cNvPr id="15" name="Picture 14">
            <a:extLst>
              <a:ext uri="{FF2B5EF4-FFF2-40B4-BE49-F238E27FC236}">
                <a16:creationId xmlns:a16="http://schemas.microsoft.com/office/drawing/2014/main" id="{94AAEB6F-A244-9EB4-2203-97B526CD7C7B}"/>
              </a:ext>
            </a:extLst>
          </p:cNvPr>
          <p:cNvPicPr>
            <a:picLocks noChangeAspect="1"/>
          </p:cNvPicPr>
          <p:nvPr/>
        </p:nvPicPr>
        <p:blipFill>
          <a:blip r:embed="rId5"/>
          <a:stretch>
            <a:fillRect/>
          </a:stretch>
        </p:blipFill>
        <p:spPr>
          <a:xfrm>
            <a:off x="9070295" y="2190746"/>
            <a:ext cx="3121705" cy="3020539"/>
          </a:xfrm>
          <a:prstGeom prst="rect">
            <a:avLst/>
          </a:prstGeom>
        </p:spPr>
      </p:pic>
      <p:sp>
        <p:nvSpPr>
          <p:cNvPr id="17" name="Arrow: Left 16">
            <a:extLst>
              <a:ext uri="{FF2B5EF4-FFF2-40B4-BE49-F238E27FC236}">
                <a16:creationId xmlns:a16="http://schemas.microsoft.com/office/drawing/2014/main" id="{C750412C-80B4-F52C-7F96-9C5D66735F68}"/>
              </a:ext>
            </a:extLst>
          </p:cNvPr>
          <p:cNvSpPr/>
          <p:nvPr/>
        </p:nvSpPr>
        <p:spPr>
          <a:xfrm rot="19877395">
            <a:off x="7342325" y="5000903"/>
            <a:ext cx="2149682" cy="9372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Background</a:t>
            </a:r>
            <a:endParaRPr lang="en-IE" dirty="0"/>
          </a:p>
        </p:txBody>
      </p:sp>
      <p:pic>
        <p:nvPicPr>
          <p:cNvPr id="18" name="Picture 17">
            <a:extLst>
              <a:ext uri="{FF2B5EF4-FFF2-40B4-BE49-F238E27FC236}">
                <a16:creationId xmlns:a16="http://schemas.microsoft.com/office/drawing/2014/main" id="{03A3D836-8D79-4A90-8C66-2B2B70A1CD6D}"/>
              </a:ext>
            </a:extLst>
          </p:cNvPr>
          <p:cNvPicPr>
            <a:picLocks noChangeAspect="1"/>
          </p:cNvPicPr>
          <p:nvPr/>
        </p:nvPicPr>
        <p:blipFill>
          <a:blip r:embed="rId6"/>
          <a:stretch>
            <a:fillRect/>
          </a:stretch>
        </p:blipFill>
        <p:spPr>
          <a:xfrm>
            <a:off x="2020672" y="4206257"/>
            <a:ext cx="2019582" cy="2010056"/>
          </a:xfrm>
          <a:prstGeom prst="rect">
            <a:avLst/>
          </a:prstGeom>
        </p:spPr>
      </p:pic>
      <p:pic>
        <p:nvPicPr>
          <p:cNvPr id="21" name="Picture 20">
            <a:extLst>
              <a:ext uri="{FF2B5EF4-FFF2-40B4-BE49-F238E27FC236}">
                <a16:creationId xmlns:a16="http://schemas.microsoft.com/office/drawing/2014/main" id="{E94912E1-D570-C49B-B2AA-0B18E8AFD7C8}"/>
              </a:ext>
            </a:extLst>
          </p:cNvPr>
          <p:cNvPicPr>
            <a:picLocks noChangeAspect="1"/>
          </p:cNvPicPr>
          <p:nvPr/>
        </p:nvPicPr>
        <p:blipFill>
          <a:blip r:embed="rId7"/>
          <a:stretch>
            <a:fillRect/>
          </a:stretch>
        </p:blipFill>
        <p:spPr>
          <a:xfrm>
            <a:off x="2020672" y="1939563"/>
            <a:ext cx="2066416" cy="1956207"/>
          </a:xfrm>
          <a:prstGeom prst="rect">
            <a:avLst/>
          </a:prstGeom>
        </p:spPr>
      </p:pic>
    </p:spTree>
    <p:custDataLst>
      <p:tags r:id="rId1"/>
    </p:custDataLst>
    <p:extLst>
      <p:ext uri="{BB962C8B-B14F-4D97-AF65-F5344CB8AC3E}">
        <p14:creationId xmlns:p14="http://schemas.microsoft.com/office/powerpoint/2010/main" val="2745404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82A067B6-9020-A444-9512-5C2D18255AC4}"/>
              </a:ext>
            </a:extLst>
          </p:cNvPr>
          <p:cNvCxnSpPr>
            <a:cxnSpLocks/>
          </p:cNvCxnSpPr>
          <p:nvPr/>
        </p:nvCxnSpPr>
        <p:spPr bwMode="auto">
          <a:xfrm>
            <a:off x="8417168" y="1723777"/>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sp>
        <p:nvSpPr>
          <p:cNvPr id="8" name="Rectangle 7">
            <a:extLst>
              <a:ext uri="{FF2B5EF4-FFF2-40B4-BE49-F238E27FC236}">
                <a16:creationId xmlns:a16="http://schemas.microsoft.com/office/drawing/2014/main" id="{327FD144-021F-305E-7DF0-4BC98DE5A74A}"/>
              </a:ext>
            </a:extLst>
          </p:cNvPr>
          <p:cNvSpPr>
            <a:spLocks/>
          </p:cNvSpPr>
          <p:nvPr/>
        </p:nvSpPr>
        <p:spPr>
          <a:xfrm>
            <a:off x="838200" y="1240454"/>
            <a:ext cx="2931366" cy="400110"/>
          </a:xfrm>
          <a:prstGeom prst="rect">
            <a:avLst/>
          </a:prstGeom>
          <a:solidFill>
            <a:schemeClr val="bg2">
              <a:lumMod val="25000"/>
            </a:schemeClr>
          </a:solidFill>
        </p:spPr>
        <p:txBody>
          <a:bodyPr wrap="square" anchor="ctr">
            <a:spAutoFit/>
          </a:bodyPr>
          <a:lstStyle/>
          <a:p>
            <a:pPr marL="0" marR="0" lvl="1"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bg1"/>
                </a:solidFill>
                <a:effectLst/>
                <a:uLnTx/>
                <a:uFillTx/>
                <a:latin typeface="Ericsson Hilda"/>
                <a:ea typeface="+mn-ea"/>
                <a:cs typeface="+mn-cs"/>
              </a:rPr>
              <a:t>Code – Make a Variable </a:t>
            </a:r>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D3BEE74A-A486-F797-8043-3FCB989C1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0" y="444969"/>
            <a:ext cx="482229" cy="482439"/>
          </a:xfrm>
          <a:prstGeom prst="rect">
            <a:avLst/>
          </a:prstGeom>
        </p:spPr>
      </p:pic>
      <p:sp>
        <p:nvSpPr>
          <p:cNvPr id="61" name="Rectangle 60">
            <a:extLst>
              <a:ext uri="{FF2B5EF4-FFF2-40B4-BE49-F238E27FC236}">
                <a16:creationId xmlns:a16="http://schemas.microsoft.com/office/drawing/2014/main" id="{084F9B08-4D9E-A58E-6901-99C390ECFB3F}"/>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13" name="TextBox 12">
            <a:extLst>
              <a:ext uri="{FF2B5EF4-FFF2-40B4-BE49-F238E27FC236}">
                <a16:creationId xmlns:a16="http://schemas.microsoft.com/office/drawing/2014/main" id="{7BD61520-C32A-C652-8B57-73ECF79E467B}"/>
              </a:ext>
            </a:extLst>
          </p:cNvPr>
          <p:cNvSpPr txBox="1">
            <a:spLocks/>
          </p:cNvSpPr>
          <p:nvPr/>
        </p:nvSpPr>
        <p:spPr bwMode="auto">
          <a:xfrm>
            <a:off x="3960682" y="1250798"/>
            <a:ext cx="3668293" cy="945958"/>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lvl="0" defTabSz="914354" fontAlgn="auto">
              <a:spcBef>
                <a:spcPts val="0"/>
              </a:spcBef>
              <a:spcAft>
                <a:spcPts val="0"/>
              </a:spcAft>
              <a:buClr>
                <a:srgbClr val="FFFFFF"/>
              </a:buClr>
              <a:defRPr/>
            </a:pPr>
            <a:r>
              <a:rPr lang="en-US" sz="1400" dirty="0"/>
              <a:t>We will make three variables two of them are our unknown coordinates and the third is the score.</a:t>
            </a:r>
          </a:p>
        </p:txBody>
      </p:sp>
      <p:pic>
        <p:nvPicPr>
          <p:cNvPr id="7" name="Picture 6">
            <a:extLst>
              <a:ext uri="{FF2B5EF4-FFF2-40B4-BE49-F238E27FC236}">
                <a16:creationId xmlns:a16="http://schemas.microsoft.com/office/drawing/2014/main" id="{78E63F07-24B2-FB49-DB8D-045F7384586D}"/>
              </a:ext>
            </a:extLst>
          </p:cNvPr>
          <p:cNvPicPr>
            <a:picLocks noChangeAspect="1"/>
          </p:cNvPicPr>
          <p:nvPr/>
        </p:nvPicPr>
        <p:blipFill>
          <a:blip r:embed="rId4"/>
          <a:stretch>
            <a:fillRect/>
          </a:stretch>
        </p:blipFill>
        <p:spPr>
          <a:xfrm>
            <a:off x="3960683" y="2325278"/>
            <a:ext cx="3668301" cy="2962196"/>
          </a:xfrm>
          <a:prstGeom prst="rect">
            <a:avLst/>
          </a:prstGeom>
        </p:spPr>
      </p:pic>
      <p:sp>
        <p:nvSpPr>
          <p:cNvPr id="14" name="TextBox 13">
            <a:extLst>
              <a:ext uri="{FF2B5EF4-FFF2-40B4-BE49-F238E27FC236}">
                <a16:creationId xmlns:a16="http://schemas.microsoft.com/office/drawing/2014/main" id="{10038BFF-F8BB-0746-6675-9C2D6BDC7EF3}"/>
              </a:ext>
            </a:extLst>
          </p:cNvPr>
          <p:cNvSpPr txBox="1">
            <a:spLocks/>
          </p:cNvSpPr>
          <p:nvPr/>
        </p:nvSpPr>
        <p:spPr bwMode="auto">
          <a:xfrm>
            <a:off x="8043990" y="2750496"/>
            <a:ext cx="3668293" cy="1055694"/>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lvl="0" defTabSz="914354" fontAlgn="auto">
              <a:spcBef>
                <a:spcPts val="0"/>
              </a:spcBef>
              <a:spcAft>
                <a:spcPts val="0"/>
              </a:spcAft>
              <a:buClr>
                <a:srgbClr val="FFFFFF"/>
              </a:buClr>
              <a:defRPr/>
            </a:pPr>
            <a:r>
              <a:rPr lang="en-US" sz="1400" dirty="0"/>
              <a:t>Create three variables with these names when they are created, they should look like this in the variable section. We want to tick the boxes, so they show up on the screen.</a:t>
            </a:r>
          </a:p>
        </p:txBody>
      </p:sp>
      <p:sp>
        <p:nvSpPr>
          <p:cNvPr id="16" name="Title 1">
            <a:extLst>
              <a:ext uri="{FF2B5EF4-FFF2-40B4-BE49-F238E27FC236}">
                <a16:creationId xmlns:a16="http://schemas.microsoft.com/office/drawing/2014/main" id="{9DF1520F-721D-C8F6-41E5-10D3C2E9B972}"/>
              </a:ext>
            </a:extLst>
          </p:cNvPr>
          <p:cNvSpPr>
            <a:spLocks noGrp="1"/>
          </p:cNvSpPr>
          <p:nvPr>
            <p:ph type="title"/>
          </p:nvPr>
        </p:nvSpPr>
        <p:spPr>
          <a:xfrm>
            <a:off x="838200" y="84979"/>
            <a:ext cx="10515600" cy="1325563"/>
          </a:xfrm>
        </p:spPr>
        <p:txBody>
          <a:bodyPr/>
          <a:lstStyle/>
          <a:p>
            <a:r>
              <a:rPr lang="en-US" dirty="0"/>
              <a:t>Coordinates– </a:t>
            </a:r>
            <a:r>
              <a:rPr lang="en-US" b="1" dirty="0"/>
              <a:t>Step 2</a:t>
            </a:r>
            <a:br>
              <a:rPr lang="en-US" dirty="0"/>
            </a:br>
            <a:r>
              <a:rPr lang="en-US" sz="1400" dirty="0"/>
              <a:t>Curriculum Connect: STEM - Technology – coding, mathematics, geography</a:t>
            </a:r>
            <a:endParaRPr lang="en-US" dirty="0"/>
          </a:p>
        </p:txBody>
      </p:sp>
      <p:pic>
        <p:nvPicPr>
          <p:cNvPr id="3" name="Picture 2">
            <a:extLst>
              <a:ext uri="{FF2B5EF4-FFF2-40B4-BE49-F238E27FC236}">
                <a16:creationId xmlns:a16="http://schemas.microsoft.com/office/drawing/2014/main" id="{F593F8C8-58AA-64E5-765D-DE24F320BC8C}"/>
              </a:ext>
            </a:extLst>
          </p:cNvPr>
          <p:cNvPicPr>
            <a:picLocks noChangeAspect="1"/>
          </p:cNvPicPr>
          <p:nvPr/>
        </p:nvPicPr>
        <p:blipFill>
          <a:blip r:embed="rId5"/>
          <a:stretch>
            <a:fillRect/>
          </a:stretch>
        </p:blipFill>
        <p:spPr>
          <a:xfrm>
            <a:off x="838200" y="1640564"/>
            <a:ext cx="2931366" cy="4748806"/>
          </a:xfrm>
          <a:prstGeom prst="rect">
            <a:avLst/>
          </a:prstGeom>
        </p:spPr>
      </p:pic>
      <p:sp>
        <p:nvSpPr>
          <p:cNvPr id="5" name="Arrow: Right 4">
            <a:extLst>
              <a:ext uri="{FF2B5EF4-FFF2-40B4-BE49-F238E27FC236}">
                <a16:creationId xmlns:a16="http://schemas.microsoft.com/office/drawing/2014/main" id="{5CC7FA55-1431-DA7F-C291-670CA2ED6780}"/>
              </a:ext>
            </a:extLst>
          </p:cNvPr>
          <p:cNvSpPr/>
          <p:nvPr/>
        </p:nvSpPr>
        <p:spPr>
          <a:xfrm rot="11278981">
            <a:off x="2658889" y="2033332"/>
            <a:ext cx="1773573" cy="4642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Arrow: Right 14">
            <a:extLst>
              <a:ext uri="{FF2B5EF4-FFF2-40B4-BE49-F238E27FC236}">
                <a16:creationId xmlns:a16="http://schemas.microsoft.com/office/drawing/2014/main" id="{F55A905E-05BF-48FA-F3AB-E98E73470756}"/>
              </a:ext>
            </a:extLst>
          </p:cNvPr>
          <p:cNvSpPr/>
          <p:nvPr/>
        </p:nvSpPr>
        <p:spPr>
          <a:xfrm rot="20406013">
            <a:off x="300734" y="4575015"/>
            <a:ext cx="802615" cy="2264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a:extLst>
              <a:ext uri="{FF2B5EF4-FFF2-40B4-BE49-F238E27FC236}">
                <a16:creationId xmlns:a16="http://schemas.microsoft.com/office/drawing/2014/main" id="{7D9FC3C5-6307-F195-8CE6-4D3474F0A37C}"/>
              </a:ext>
            </a:extLst>
          </p:cNvPr>
          <p:cNvPicPr>
            <a:picLocks noChangeAspect="1"/>
          </p:cNvPicPr>
          <p:nvPr/>
        </p:nvPicPr>
        <p:blipFill>
          <a:blip r:embed="rId6"/>
          <a:stretch>
            <a:fillRect/>
          </a:stretch>
        </p:blipFill>
        <p:spPr>
          <a:xfrm>
            <a:off x="8680515" y="755007"/>
            <a:ext cx="2191056" cy="1838582"/>
          </a:xfrm>
          <a:prstGeom prst="rect">
            <a:avLst/>
          </a:prstGeom>
        </p:spPr>
      </p:pic>
    </p:spTree>
    <p:custDataLst>
      <p:tags r:id="rId1"/>
    </p:custDataLst>
    <p:extLst>
      <p:ext uri="{BB962C8B-B14F-4D97-AF65-F5344CB8AC3E}">
        <p14:creationId xmlns:p14="http://schemas.microsoft.com/office/powerpoint/2010/main" val="410473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82A067B6-9020-A444-9512-5C2D18255AC4}"/>
              </a:ext>
            </a:extLst>
          </p:cNvPr>
          <p:cNvCxnSpPr>
            <a:cxnSpLocks/>
          </p:cNvCxnSpPr>
          <p:nvPr/>
        </p:nvCxnSpPr>
        <p:spPr bwMode="auto">
          <a:xfrm>
            <a:off x="7482999" y="2396945"/>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sp>
        <p:nvSpPr>
          <p:cNvPr id="29" name="Rectangle 28">
            <a:extLst>
              <a:ext uri="{FF2B5EF4-FFF2-40B4-BE49-F238E27FC236}">
                <a16:creationId xmlns:a16="http://schemas.microsoft.com/office/drawing/2014/main" id="{17F5337E-78AC-3240-A550-AF21BCB4671E}"/>
              </a:ext>
            </a:extLst>
          </p:cNvPr>
          <p:cNvSpPr>
            <a:spLocks/>
          </p:cNvSpPr>
          <p:nvPr/>
        </p:nvSpPr>
        <p:spPr>
          <a:xfrm>
            <a:off x="286162" y="1193240"/>
            <a:ext cx="4400138" cy="400110"/>
          </a:xfrm>
          <a:prstGeom prst="rect">
            <a:avLst/>
          </a:prstGeom>
          <a:solidFill>
            <a:schemeClr val="bg2">
              <a:lumMod val="25000"/>
            </a:schemeClr>
          </a:solidFill>
        </p:spPr>
        <p:txBody>
          <a:bodyPr wrap="square" anchor="ctr">
            <a:spAutoFit/>
          </a:bodyPr>
          <a:lstStyle/>
          <a:p>
            <a:pPr marL="0" marR="0" lvl="1"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Ericsson Hilda"/>
                <a:ea typeface="+mn-ea"/>
                <a:cs typeface="+mn-cs"/>
              </a:rPr>
              <a:t>Code</a:t>
            </a:r>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D3BEE74A-A486-F797-8043-3FCB989C1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130" y="427722"/>
            <a:ext cx="482229" cy="482439"/>
          </a:xfrm>
          <a:prstGeom prst="rect">
            <a:avLst/>
          </a:prstGeom>
        </p:spPr>
      </p:pic>
      <p:sp>
        <p:nvSpPr>
          <p:cNvPr id="61" name="Rectangle 60">
            <a:extLst>
              <a:ext uri="{FF2B5EF4-FFF2-40B4-BE49-F238E27FC236}">
                <a16:creationId xmlns:a16="http://schemas.microsoft.com/office/drawing/2014/main" id="{084F9B08-4D9E-A58E-6901-99C390ECFB3F}"/>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20" name="TextBox 19">
            <a:extLst>
              <a:ext uri="{FF2B5EF4-FFF2-40B4-BE49-F238E27FC236}">
                <a16:creationId xmlns:a16="http://schemas.microsoft.com/office/drawing/2014/main" id="{B9C8E248-85EA-2338-3224-E2903FFEFD44}"/>
              </a:ext>
            </a:extLst>
          </p:cNvPr>
          <p:cNvSpPr txBox="1"/>
          <p:nvPr/>
        </p:nvSpPr>
        <p:spPr>
          <a:xfrm>
            <a:off x="5085687" y="2291696"/>
            <a:ext cx="5932260" cy="368054"/>
          </a:xfrm>
          <a:prstGeom prst="rect">
            <a:avLst/>
          </a:prstGeom>
          <a:noFill/>
        </p:spPr>
        <p:txBody>
          <a:bodyPr wrap="square" rtlCol="0">
            <a:spAutoFit/>
          </a:bodyPr>
          <a:lstStyle/>
          <a:p>
            <a:r>
              <a:rPr lang="en-US" dirty="0"/>
              <a:t>1. Setting the score to 0 when the game starts.</a:t>
            </a:r>
            <a:endParaRPr lang="en-IE" dirty="0"/>
          </a:p>
        </p:txBody>
      </p:sp>
      <p:sp>
        <p:nvSpPr>
          <p:cNvPr id="22" name="TextBox 21">
            <a:extLst>
              <a:ext uri="{FF2B5EF4-FFF2-40B4-BE49-F238E27FC236}">
                <a16:creationId xmlns:a16="http://schemas.microsoft.com/office/drawing/2014/main" id="{984BAD6C-5561-1582-B1BA-989BB8F4C1E7}"/>
              </a:ext>
            </a:extLst>
          </p:cNvPr>
          <p:cNvSpPr txBox="1"/>
          <p:nvPr/>
        </p:nvSpPr>
        <p:spPr>
          <a:xfrm>
            <a:off x="6766622" y="2977868"/>
            <a:ext cx="5589110" cy="923330"/>
          </a:xfrm>
          <a:prstGeom prst="rect">
            <a:avLst/>
          </a:prstGeom>
          <a:noFill/>
        </p:spPr>
        <p:txBody>
          <a:bodyPr wrap="square" rtlCol="0">
            <a:spAutoFit/>
          </a:bodyPr>
          <a:lstStyle/>
          <a:p>
            <a:r>
              <a:rPr lang="en-US" dirty="0"/>
              <a:t>2. Getting the cat to forever point towards the mouse and move 5 steps, this creates the cats movement and how the player will catch the mouse.</a:t>
            </a:r>
            <a:endParaRPr lang="en-IE" dirty="0"/>
          </a:p>
        </p:txBody>
      </p:sp>
      <p:sp>
        <p:nvSpPr>
          <p:cNvPr id="25" name="TextBox 24">
            <a:extLst>
              <a:ext uri="{FF2B5EF4-FFF2-40B4-BE49-F238E27FC236}">
                <a16:creationId xmlns:a16="http://schemas.microsoft.com/office/drawing/2014/main" id="{A9829656-A799-58E8-DDBA-E13EFA66EF16}"/>
              </a:ext>
            </a:extLst>
          </p:cNvPr>
          <p:cNvSpPr txBox="1"/>
          <p:nvPr/>
        </p:nvSpPr>
        <p:spPr>
          <a:xfrm>
            <a:off x="5593893" y="4962186"/>
            <a:ext cx="5804038" cy="646331"/>
          </a:xfrm>
          <a:prstGeom prst="rect">
            <a:avLst/>
          </a:prstGeom>
          <a:noFill/>
        </p:spPr>
        <p:txBody>
          <a:bodyPr wrap="square" rtlCol="0">
            <a:spAutoFit/>
          </a:bodyPr>
          <a:lstStyle/>
          <a:p>
            <a:r>
              <a:rPr lang="en-US" dirty="0"/>
              <a:t>3. An if statement that if the cat has caught the mouse the player gets a point added to their score.</a:t>
            </a:r>
            <a:endParaRPr lang="en-IE" dirty="0"/>
          </a:p>
        </p:txBody>
      </p:sp>
      <p:sp>
        <p:nvSpPr>
          <p:cNvPr id="9" name="TextBox 8">
            <a:extLst>
              <a:ext uri="{FF2B5EF4-FFF2-40B4-BE49-F238E27FC236}">
                <a16:creationId xmlns:a16="http://schemas.microsoft.com/office/drawing/2014/main" id="{98D60572-B336-140B-5593-3349BD551706}"/>
              </a:ext>
            </a:extLst>
          </p:cNvPr>
          <p:cNvSpPr txBox="1">
            <a:spLocks/>
          </p:cNvSpPr>
          <p:nvPr/>
        </p:nvSpPr>
        <p:spPr bwMode="auto">
          <a:xfrm>
            <a:off x="5034818" y="1242126"/>
            <a:ext cx="3668293" cy="482439"/>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lvl="0" defTabSz="914354" fontAlgn="auto">
              <a:spcBef>
                <a:spcPts val="0"/>
              </a:spcBef>
              <a:spcAft>
                <a:spcPts val="0"/>
              </a:spcAft>
              <a:buClr>
                <a:srgbClr val="FFFFFF"/>
              </a:buClr>
              <a:defRPr/>
            </a:pPr>
            <a:r>
              <a:rPr lang="en-US" sz="1600" dirty="0"/>
              <a:t>This the code for the cat.</a:t>
            </a:r>
          </a:p>
        </p:txBody>
      </p:sp>
      <p:sp>
        <p:nvSpPr>
          <p:cNvPr id="10" name="Title 1">
            <a:extLst>
              <a:ext uri="{FF2B5EF4-FFF2-40B4-BE49-F238E27FC236}">
                <a16:creationId xmlns:a16="http://schemas.microsoft.com/office/drawing/2014/main" id="{350006FE-A465-224D-5825-9A86092A4271}"/>
              </a:ext>
            </a:extLst>
          </p:cNvPr>
          <p:cNvSpPr>
            <a:spLocks noGrp="1"/>
          </p:cNvSpPr>
          <p:nvPr>
            <p:ph type="title"/>
          </p:nvPr>
        </p:nvSpPr>
        <p:spPr>
          <a:xfrm>
            <a:off x="838200" y="84979"/>
            <a:ext cx="10515600" cy="1325563"/>
          </a:xfrm>
        </p:spPr>
        <p:txBody>
          <a:bodyPr/>
          <a:lstStyle/>
          <a:p>
            <a:r>
              <a:rPr lang="en-US" dirty="0"/>
              <a:t>Coordinates– </a:t>
            </a:r>
            <a:r>
              <a:rPr lang="en-US" b="1" dirty="0"/>
              <a:t>Step 3</a:t>
            </a:r>
            <a:br>
              <a:rPr lang="en-US" dirty="0"/>
            </a:br>
            <a:r>
              <a:rPr lang="en-US" sz="1400" dirty="0"/>
              <a:t>Curriculum Connect: STEM - Technology – coding, mathematics, geography</a:t>
            </a:r>
            <a:endParaRPr lang="en-US" dirty="0"/>
          </a:p>
        </p:txBody>
      </p:sp>
      <p:pic>
        <p:nvPicPr>
          <p:cNvPr id="3" name="Picture 2">
            <a:extLst>
              <a:ext uri="{FF2B5EF4-FFF2-40B4-BE49-F238E27FC236}">
                <a16:creationId xmlns:a16="http://schemas.microsoft.com/office/drawing/2014/main" id="{E9948F56-DF42-6371-6761-4D18A103EF3B}"/>
              </a:ext>
            </a:extLst>
          </p:cNvPr>
          <p:cNvPicPr>
            <a:picLocks noChangeAspect="1"/>
          </p:cNvPicPr>
          <p:nvPr/>
        </p:nvPicPr>
        <p:blipFill>
          <a:blip r:embed="rId4"/>
          <a:stretch>
            <a:fillRect/>
          </a:stretch>
        </p:blipFill>
        <p:spPr>
          <a:xfrm>
            <a:off x="698053" y="1593350"/>
            <a:ext cx="3463087" cy="4933450"/>
          </a:xfrm>
          <a:prstGeom prst="rect">
            <a:avLst/>
          </a:prstGeom>
        </p:spPr>
      </p:pic>
      <p:sp>
        <p:nvSpPr>
          <p:cNvPr id="21" name="Arrow: Right 20">
            <a:extLst>
              <a:ext uri="{FF2B5EF4-FFF2-40B4-BE49-F238E27FC236}">
                <a16:creationId xmlns:a16="http://schemas.microsoft.com/office/drawing/2014/main" id="{9DA0896E-3F12-A081-36CE-BCA79722B069}"/>
              </a:ext>
            </a:extLst>
          </p:cNvPr>
          <p:cNvSpPr/>
          <p:nvPr/>
        </p:nvSpPr>
        <p:spPr>
          <a:xfrm rot="10800000">
            <a:off x="2819235" y="2301277"/>
            <a:ext cx="2292820" cy="372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Arrow: Right 25">
            <a:extLst>
              <a:ext uri="{FF2B5EF4-FFF2-40B4-BE49-F238E27FC236}">
                <a16:creationId xmlns:a16="http://schemas.microsoft.com/office/drawing/2014/main" id="{39B8A659-D604-9889-F6EE-26C0C4DC6C9C}"/>
              </a:ext>
            </a:extLst>
          </p:cNvPr>
          <p:cNvSpPr/>
          <p:nvPr/>
        </p:nvSpPr>
        <p:spPr>
          <a:xfrm rot="10800000">
            <a:off x="3404751" y="2966013"/>
            <a:ext cx="3361871" cy="3680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Right 5">
            <a:extLst>
              <a:ext uri="{FF2B5EF4-FFF2-40B4-BE49-F238E27FC236}">
                <a16:creationId xmlns:a16="http://schemas.microsoft.com/office/drawing/2014/main" id="{CF60CEB8-3505-3A64-B77E-88ABC82E65EE}"/>
              </a:ext>
            </a:extLst>
          </p:cNvPr>
          <p:cNvSpPr/>
          <p:nvPr/>
        </p:nvSpPr>
        <p:spPr>
          <a:xfrm rot="10800000">
            <a:off x="3778707" y="4927423"/>
            <a:ext cx="1815186" cy="3725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7">
            <a:extLst>
              <a:ext uri="{FF2B5EF4-FFF2-40B4-BE49-F238E27FC236}">
                <a16:creationId xmlns:a16="http://schemas.microsoft.com/office/drawing/2014/main" id="{DC681600-D8D0-C97F-84ED-D222659A30B5}"/>
              </a:ext>
            </a:extLst>
          </p:cNvPr>
          <p:cNvPicPr>
            <a:picLocks noChangeAspect="1"/>
          </p:cNvPicPr>
          <p:nvPr/>
        </p:nvPicPr>
        <p:blipFill>
          <a:blip r:embed="rId5"/>
          <a:stretch>
            <a:fillRect/>
          </a:stretch>
        </p:blipFill>
        <p:spPr>
          <a:xfrm>
            <a:off x="8806557" y="558223"/>
            <a:ext cx="1620682" cy="1613038"/>
          </a:xfrm>
          <a:prstGeom prst="rect">
            <a:avLst/>
          </a:prstGeom>
        </p:spPr>
      </p:pic>
    </p:spTree>
    <p:custDataLst>
      <p:tags r:id="rId1"/>
    </p:custDataLst>
    <p:extLst>
      <p:ext uri="{BB962C8B-B14F-4D97-AF65-F5344CB8AC3E}">
        <p14:creationId xmlns:p14="http://schemas.microsoft.com/office/powerpoint/2010/main" val="557146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7F78F-9346-9414-0E2A-C2A028FA38AF}"/>
            </a:ext>
          </a:extLst>
        </p:cNvPr>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A48E1A6D-8E75-6CD7-B4B9-AA5DFBA44B70}"/>
              </a:ext>
            </a:extLst>
          </p:cNvPr>
          <p:cNvCxnSpPr>
            <a:cxnSpLocks/>
          </p:cNvCxnSpPr>
          <p:nvPr/>
        </p:nvCxnSpPr>
        <p:spPr bwMode="auto">
          <a:xfrm>
            <a:off x="7482999" y="2396945"/>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sp>
        <p:nvSpPr>
          <p:cNvPr id="29" name="Rectangle 28">
            <a:extLst>
              <a:ext uri="{FF2B5EF4-FFF2-40B4-BE49-F238E27FC236}">
                <a16:creationId xmlns:a16="http://schemas.microsoft.com/office/drawing/2014/main" id="{5AD09E1C-1B95-CFF6-E367-DD1F7F4F1A2D}"/>
              </a:ext>
            </a:extLst>
          </p:cNvPr>
          <p:cNvSpPr>
            <a:spLocks/>
          </p:cNvSpPr>
          <p:nvPr/>
        </p:nvSpPr>
        <p:spPr>
          <a:xfrm>
            <a:off x="429157" y="1331128"/>
            <a:ext cx="4750538" cy="400110"/>
          </a:xfrm>
          <a:prstGeom prst="rect">
            <a:avLst/>
          </a:prstGeom>
          <a:solidFill>
            <a:schemeClr val="bg2">
              <a:lumMod val="25000"/>
            </a:schemeClr>
          </a:solidFill>
        </p:spPr>
        <p:txBody>
          <a:bodyPr wrap="square" anchor="ctr">
            <a:spAutoFit/>
          </a:bodyPr>
          <a:lstStyle/>
          <a:p>
            <a:pPr marL="0" marR="0" lvl="1" indent="0" algn="ctr" defTabSz="914354"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Ericsson Hilda"/>
                <a:ea typeface="+mn-ea"/>
                <a:cs typeface="+mn-cs"/>
              </a:rPr>
              <a:t>Code</a:t>
            </a:r>
          </a:p>
        </p:txBody>
      </p: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FF42D03B-A19C-949F-B27B-AA324EA03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130" y="427722"/>
            <a:ext cx="482229" cy="482439"/>
          </a:xfrm>
          <a:prstGeom prst="rect">
            <a:avLst/>
          </a:prstGeom>
        </p:spPr>
      </p:pic>
      <p:sp>
        <p:nvSpPr>
          <p:cNvPr id="61" name="Rectangle 60">
            <a:extLst>
              <a:ext uri="{FF2B5EF4-FFF2-40B4-BE49-F238E27FC236}">
                <a16:creationId xmlns:a16="http://schemas.microsoft.com/office/drawing/2014/main" id="{55999AD7-41DB-439A-783D-05C5FF3549CF}"/>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sp>
        <p:nvSpPr>
          <p:cNvPr id="22" name="TextBox 21">
            <a:extLst>
              <a:ext uri="{FF2B5EF4-FFF2-40B4-BE49-F238E27FC236}">
                <a16:creationId xmlns:a16="http://schemas.microsoft.com/office/drawing/2014/main" id="{7D4ED5F7-AF07-AF1E-299F-1586D2FC7C5D}"/>
              </a:ext>
            </a:extLst>
          </p:cNvPr>
          <p:cNvSpPr txBox="1"/>
          <p:nvPr/>
        </p:nvSpPr>
        <p:spPr>
          <a:xfrm>
            <a:off x="5523773" y="3015972"/>
            <a:ext cx="6195117" cy="369332"/>
          </a:xfrm>
          <a:prstGeom prst="rect">
            <a:avLst/>
          </a:prstGeom>
          <a:noFill/>
        </p:spPr>
        <p:txBody>
          <a:bodyPr wrap="square" rtlCol="0">
            <a:spAutoFit/>
          </a:bodyPr>
          <a:lstStyle/>
          <a:p>
            <a:r>
              <a:rPr lang="en-US" dirty="0"/>
              <a:t>2. Make the mouse go to them random coordinates.</a:t>
            </a:r>
            <a:endParaRPr lang="en-IE" dirty="0"/>
          </a:p>
        </p:txBody>
      </p:sp>
      <p:sp>
        <p:nvSpPr>
          <p:cNvPr id="24" name="TextBox 23">
            <a:extLst>
              <a:ext uri="{FF2B5EF4-FFF2-40B4-BE49-F238E27FC236}">
                <a16:creationId xmlns:a16="http://schemas.microsoft.com/office/drawing/2014/main" id="{D64982CA-8B71-FB39-B549-D276A9EAF886}"/>
              </a:ext>
            </a:extLst>
          </p:cNvPr>
          <p:cNvSpPr txBox="1"/>
          <p:nvPr/>
        </p:nvSpPr>
        <p:spPr>
          <a:xfrm>
            <a:off x="5544164" y="4289154"/>
            <a:ext cx="6034425" cy="369332"/>
          </a:xfrm>
          <a:prstGeom prst="rect">
            <a:avLst/>
          </a:prstGeom>
          <a:noFill/>
        </p:spPr>
        <p:txBody>
          <a:bodyPr wrap="square" rtlCol="0">
            <a:spAutoFit/>
          </a:bodyPr>
          <a:lstStyle/>
          <a:p>
            <a:r>
              <a:rPr lang="en-US" dirty="0"/>
              <a:t>3. Forever if the cat catches the mouse. </a:t>
            </a:r>
            <a:endParaRPr lang="en-IE" dirty="0"/>
          </a:p>
        </p:txBody>
      </p:sp>
      <p:sp>
        <p:nvSpPr>
          <p:cNvPr id="4" name="TextBox 3">
            <a:extLst>
              <a:ext uri="{FF2B5EF4-FFF2-40B4-BE49-F238E27FC236}">
                <a16:creationId xmlns:a16="http://schemas.microsoft.com/office/drawing/2014/main" id="{A70C4C5F-7FD2-25EE-E98F-4CDF2BCE4317}"/>
              </a:ext>
            </a:extLst>
          </p:cNvPr>
          <p:cNvSpPr txBox="1"/>
          <p:nvPr/>
        </p:nvSpPr>
        <p:spPr>
          <a:xfrm>
            <a:off x="6793172" y="4810424"/>
            <a:ext cx="5619808" cy="369332"/>
          </a:xfrm>
          <a:prstGeom prst="rect">
            <a:avLst/>
          </a:prstGeom>
          <a:noFill/>
        </p:spPr>
        <p:txBody>
          <a:bodyPr wrap="square">
            <a:spAutoFit/>
          </a:bodyPr>
          <a:lstStyle/>
          <a:p>
            <a:r>
              <a:rPr lang="en-US" dirty="0"/>
              <a:t>4. New random coordinates will be picked </a:t>
            </a:r>
            <a:endParaRPr lang="en-IE" dirty="0"/>
          </a:p>
        </p:txBody>
      </p:sp>
      <p:sp>
        <p:nvSpPr>
          <p:cNvPr id="9" name="TextBox 8">
            <a:extLst>
              <a:ext uri="{FF2B5EF4-FFF2-40B4-BE49-F238E27FC236}">
                <a16:creationId xmlns:a16="http://schemas.microsoft.com/office/drawing/2014/main" id="{7BC7137C-5D53-2D22-E999-E772563B1C17}"/>
              </a:ext>
            </a:extLst>
          </p:cNvPr>
          <p:cNvSpPr txBox="1">
            <a:spLocks/>
          </p:cNvSpPr>
          <p:nvPr/>
        </p:nvSpPr>
        <p:spPr bwMode="auto">
          <a:xfrm>
            <a:off x="5648852" y="1312876"/>
            <a:ext cx="3668293" cy="492424"/>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defPPr>
              <a:defRPr lang="en-US"/>
            </a:defPPr>
            <a:lvl1pPr marL="0" lvl="0" indent="0" defTabSz="914354" fontAlgn="auto">
              <a:spcBef>
                <a:spcPts val="0"/>
              </a:spcBef>
              <a:spcAft>
                <a:spcPts val="0"/>
              </a:spcAft>
              <a:buClr>
                <a:srgbClr val="FFFFFF"/>
              </a:buClr>
              <a:buNone/>
              <a:defRPr kern="1200" spc="0">
                <a:latin typeface="Ericsson Hilda Light"/>
              </a:defRPr>
            </a:lvl1pPr>
          </a:lstStyle>
          <a:p>
            <a:pPr lvl="0" defTabSz="914354" fontAlgn="auto">
              <a:spcBef>
                <a:spcPts val="0"/>
              </a:spcBef>
              <a:spcAft>
                <a:spcPts val="0"/>
              </a:spcAft>
              <a:buClr>
                <a:srgbClr val="FFFFFF"/>
              </a:buClr>
              <a:defRPr/>
            </a:pPr>
            <a:r>
              <a:rPr lang="en-US" sz="1600" dirty="0"/>
              <a:t>This the code for mouse.</a:t>
            </a:r>
          </a:p>
        </p:txBody>
      </p:sp>
      <p:sp>
        <p:nvSpPr>
          <p:cNvPr id="20" name="TextBox 19">
            <a:extLst>
              <a:ext uri="{FF2B5EF4-FFF2-40B4-BE49-F238E27FC236}">
                <a16:creationId xmlns:a16="http://schemas.microsoft.com/office/drawing/2014/main" id="{3377D0DE-3B96-847A-802F-F9CCEBF70DB0}"/>
              </a:ext>
            </a:extLst>
          </p:cNvPr>
          <p:cNvSpPr txBox="1"/>
          <p:nvPr/>
        </p:nvSpPr>
        <p:spPr>
          <a:xfrm>
            <a:off x="6163921" y="2405109"/>
            <a:ext cx="6039509" cy="646331"/>
          </a:xfrm>
          <a:prstGeom prst="rect">
            <a:avLst/>
          </a:prstGeom>
          <a:noFill/>
        </p:spPr>
        <p:txBody>
          <a:bodyPr wrap="square" rtlCol="0">
            <a:spAutoFit/>
          </a:bodyPr>
          <a:lstStyle/>
          <a:p>
            <a:r>
              <a:rPr lang="en-US" dirty="0"/>
              <a:t>1. This sets our variables as random numbers between the range of values our coordinate plane has.</a:t>
            </a:r>
            <a:endParaRPr lang="en-IE" dirty="0"/>
          </a:p>
        </p:txBody>
      </p:sp>
      <p:sp>
        <p:nvSpPr>
          <p:cNvPr id="8" name="Title 1">
            <a:extLst>
              <a:ext uri="{FF2B5EF4-FFF2-40B4-BE49-F238E27FC236}">
                <a16:creationId xmlns:a16="http://schemas.microsoft.com/office/drawing/2014/main" id="{A4D209D2-36D5-BF27-7F91-91F9BD7281BE}"/>
              </a:ext>
            </a:extLst>
          </p:cNvPr>
          <p:cNvSpPr>
            <a:spLocks noGrp="1"/>
          </p:cNvSpPr>
          <p:nvPr>
            <p:ph type="title"/>
          </p:nvPr>
        </p:nvSpPr>
        <p:spPr>
          <a:xfrm>
            <a:off x="838200" y="84979"/>
            <a:ext cx="10515600" cy="1325563"/>
          </a:xfrm>
        </p:spPr>
        <p:txBody>
          <a:bodyPr/>
          <a:lstStyle/>
          <a:p>
            <a:r>
              <a:rPr lang="en-US" dirty="0"/>
              <a:t>Coordinates– </a:t>
            </a:r>
            <a:r>
              <a:rPr lang="en-US" b="1" dirty="0"/>
              <a:t>Step 4</a:t>
            </a:r>
            <a:br>
              <a:rPr lang="en-US" dirty="0"/>
            </a:br>
            <a:r>
              <a:rPr lang="en-US" sz="1400" dirty="0"/>
              <a:t>Curriculum Connect: STEM - Technology – coding, mathematics, geography</a:t>
            </a:r>
            <a:endParaRPr lang="en-US" dirty="0"/>
          </a:p>
        </p:txBody>
      </p:sp>
      <p:pic>
        <p:nvPicPr>
          <p:cNvPr id="3" name="Picture 2">
            <a:extLst>
              <a:ext uri="{FF2B5EF4-FFF2-40B4-BE49-F238E27FC236}">
                <a16:creationId xmlns:a16="http://schemas.microsoft.com/office/drawing/2014/main" id="{67860E82-EF41-A8CF-3873-5F003792C4A9}"/>
              </a:ext>
            </a:extLst>
          </p:cNvPr>
          <p:cNvPicPr>
            <a:picLocks noChangeAspect="1"/>
          </p:cNvPicPr>
          <p:nvPr/>
        </p:nvPicPr>
        <p:blipFill>
          <a:blip r:embed="rId4"/>
          <a:stretch>
            <a:fillRect/>
          </a:stretch>
        </p:blipFill>
        <p:spPr>
          <a:xfrm>
            <a:off x="1024525" y="1805300"/>
            <a:ext cx="3768319" cy="4632392"/>
          </a:xfrm>
          <a:prstGeom prst="rect">
            <a:avLst/>
          </a:prstGeom>
        </p:spPr>
      </p:pic>
      <p:sp>
        <p:nvSpPr>
          <p:cNvPr id="21" name="Arrow: Right 20">
            <a:extLst>
              <a:ext uri="{FF2B5EF4-FFF2-40B4-BE49-F238E27FC236}">
                <a16:creationId xmlns:a16="http://schemas.microsoft.com/office/drawing/2014/main" id="{B625798A-9E85-32A2-4747-21B73DA7AC83}"/>
              </a:ext>
            </a:extLst>
          </p:cNvPr>
          <p:cNvSpPr/>
          <p:nvPr/>
        </p:nvSpPr>
        <p:spPr>
          <a:xfrm rot="10800000">
            <a:off x="4496542" y="2476448"/>
            <a:ext cx="1641379" cy="4132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6" name="Arrow: Right 25">
            <a:extLst>
              <a:ext uri="{FF2B5EF4-FFF2-40B4-BE49-F238E27FC236}">
                <a16:creationId xmlns:a16="http://schemas.microsoft.com/office/drawing/2014/main" id="{2F2E1C33-AC03-2C9F-EE4D-E793E705CFF0}"/>
              </a:ext>
            </a:extLst>
          </p:cNvPr>
          <p:cNvSpPr/>
          <p:nvPr/>
        </p:nvSpPr>
        <p:spPr>
          <a:xfrm rot="10800000">
            <a:off x="3782463" y="3015972"/>
            <a:ext cx="1761702" cy="4001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Arrow: Right 30">
            <a:extLst>
              <a:ext uri="{FF2B5EF4-FFF2-40B4-BE49-F238E27FC236}">
                <a16:creationId xmlns:a16="http://schemas.microsoft.com/office/drawing/2014/main" id="{DABC0509-1AEE-51EF-4E9F-ECE29C4BD23C}"/>
              </a:ext>
            </a:extLst>
          </p:cNvPr>
          <p:cNvSpPr/>
          <p:nvPr/>
        </p:nvSpPr>
        <p:spPr>
          <a:xfrm rot="10800000">
            <a:off x="3548584" y="4321206"/>
            <a:ext cx="1975189" cy="4001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Arrow: Right 6">
            <a:extLst>
              <a:ext uri="{FF2B5EF4-FFF2-40B4-BE49-F238E27FC236}">
                <a16:creationId xmlns:a16="http://schemas.microsoft.com/office/drawing/2014/main" id="{A281DF2C-45D6-9968-6131-0326A20EEAB8}"/>
              </a:ext>
            </a:extLst>
          </p:cNvPr>
          <p:cNvSpPr/>
          <p:nvPr/>
        </p:nvSpPr>
        <p:spPr>
          <a:xfrm rot="10800000">
            <a:off x="4496542" y="4849001"/>
            <a:ext cx="2292820" cy="3725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Right 5">
            <a:extLst>
              <a:ext uri="{FF2B5EF4-FFF2-40B4-BE49-F238E27FC236}">
                <a16:creationId xmlns:a16="http://schemas.microsoft.com/office/drawing/2014/main" id="{79F56C4D-761C-0799-0A7C-0BE6A2B7077E}"/>
              </a:ext>
            </a:extLst>
          </p:cNvPr>
          <p:cNvSpPr/>
          <p:nvPr/>
        </p:nvSpPr>
        <p:spPr>
          <a:xfrm rot="10800000">
            <a:off x="3634546" y="5323534"/>
            <a:ext cx="3154816" cy="4066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CFB23077-9AF6-1E1A-F225-6713C10C01EF}"/>
              </a:ext>
            </a:extLst>
          </p:cNvPr>
          <p:cNvSpPr txBox="1"/>
          <p:nvPr/>
        </p:nvSpPr>
        <p:spPr>
          <a:xfrm>
            <a:off x="6793172" y="5360879"/>
            <a:ext cx="5619808" cy="369332"/>
          </a:xfrm>
          <a:prstGeom prst="rect">
            <a:avLst/>
          </a:prstGeom>
          <a:noFill/>
        </p:spPr>
        <p:txBody>
          <a:bodyPr wrap="square">
            <a:spAutoFit/>
          </a:bodyPr>
          <a:lstStyle/>
          <a:p>
            <a:r>
              <a:rPr lang="en-US" dirty="0"/>
              <a:t>5. And the mouse will go to them.</a:t>
            </a:r>
            <a:endParaRPr lang="en-IE" dirty="0"/>
          </a:p>
        </p:txBody>
      </p:sp>
      <p:pic>
        <p:nvPicPr>
          <p:cNvPr id="10" name="Picture 9">
            <a:extLst>
              <a:ext uri="{FF2B5EF4-FFF2-40B4-BE49-F238E27FC236}">
                <a16:creationId xmlns:a16="http://schemas.microsoft.com/office/drawing/2014/main" id="{4CCB4E59-5857-3246-2EB7-4F46135580E6}"/>
              </a:ext>
            </a:extLst>
          </p:cNvPr>
          <p:cNvPicPr>
            <a:picLocks noChangeAspect="1"/>
          </p:cNvPicPr>
          <p:nvPr/>
        </p:nvPicPr>
        <p:blipFill>
          <a:blip r:embed="rId5"/>
          <a:stretch>
            <a:fillRect/>
          </a:stretch>
        </p:blipFill>
        <p:spPr>
          <a:xfrm>
            <a:off x="9357302" y="812751"/>
            <a:ext cx="1574642" cy="1490661"/>
          </a:xfrm>
          <a:prstGeom prst="rect">
            <a:avLst/>
          </a:prstGeom>
        </p:spPr>
      </p:pic>
    </p:spTree>
    <p:custDataLst>
      <p:tags r:id="rId1"/>
    </p:custDataLst>
    <p:extLst>
      <p:ext uri="{BB962C8B-B14F-4D97-AF65-F5344CB8AC3E}">
        <p14:creationId xmlns:p14="http://schemas.microsoft.com/office/powerpoint/2010/main" val="179429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9AA282-993C-4C2A-A8A5-D37A6490539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Title 7">
            <a:extLst>
              <a:ext uri="{FF2B5EF4-FFF2-40B4-BE49-F238E27FC236}">
                <a16:creationId xmlns:a16="http://schemas.microsoft.com/office/drawing/2014/main" id="{9D1603A8-B106-49C8-9A85-772F771CEA7B}"/>
              </a:ext>
            </a:extLst>
          </p:cNvPr>
          <p:cNvSpPr txBox="1">
            <a:spLocks/>
          </p:cNvSpPr>
          <p:nvPr/>
        </p:nvSpPr>
        <p:spPr>
          <a:xfrm>
            <a:off x="479425" y="476250"/>
            <a:ext cx="9973830" cy="3457576"/>
          </a:xfrm>
          <a:prstGeom prst="rect">
            <a:avLst/>
          </a:prstGeom>
        </p:spPr>
        <p:txBody>
          <a:bodyPr lIns="91440" tIns="45720" rIns="91440" bIns="45720" anchor="t"/>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marL="0" marR="0" lvl="0" indent="0" algn="l" defTabSz="914400">
              <a:lnSpc>
                <a:spcPct val="85000"/>
              </a:lnSpc>
              <a:spcBef>
                <a:spcPts val="300"/>
              </a:spcBef>
              <a:spcAft>
                <a:spcPct val="0"/>
              </a:spcAft>
              <a:buNone/>
              <a:tabLst/>
              <a:defRPr/>
            </a:pPr>
            <a:r>
              <a:rPr kumimoji="0" lang="en-US" sz="8800" b="1" i="0" u="none" strike="noStrike" kern="1400" cap="none" spc="-160" normalizeH="0" baseline="0" noProof="0" dirty="0">
                <a:ln>
                  <a:noFill/>
                </a:ln>
                <a:effectLst/>
                <a:uLnTx/>
                <a:uFillTx/>
                <a:latin typeface="Ericsson Hilda Light"/>
                <a:ea typeface="+mj-ea"/>
                <a:cs typeface="+mj-cs"/>
              </a:rPr>
              <a:t>Curriculum Connect</a:t>
            </a:r>
            <a:endParaRPr lang="en-US" dirty="0"/>
          </a:p>
          <a:p>
            <a:pPr marL="0" marR="0" lvl="0" indent="0" algn="l" defTabSz="914400" rtl="0" eaLnBrk="1" fontAlgn="base" latinLnBrk="0" hangingPunct="1">
              <a:lnSpc>
                <a:spcPct val="85000"/>
              </a:lnSpc>
              <a:spcBef>
                <a:spcPts val="300"/>
              </a:spcBef>
              <a:spcAft>
                <a:spcPct val="0"/>
              </a:spcAft>
              <a:buClrTx/>
              <a:buSzTx/>
              <a:buFontTx/>
              <a:buNone/>
              <a:tabLst/>
              <a:defRPr/>
            </a:pPr>
            <a:endParaRPr kumimoji="0" lang="en-US" sz="3600" b="1" i="0" u="none" strike="noStrike" kern="1400" cap="none" spc="-160" normalizeH="0" baseline="0" noProof="0" dirty="0">
              <a:ln>
                <a:noFill/>
              </a:ln>
              <a:effectLst/>
              <a:uLnTx/>
              <a:uFillTx/>
              <a:latin typeface="Ericsson Hilda Light"/>
              <a:ea typeface="+mj-ea"/>
              <a:cs typeface="+mj-cs"/>
            </a:endParaRPr>
          </a:p>
          <a:p>
            <a:pPr marL="0" marR="0" lvl="0" indent="0" algn="l" defTabSz="914400" rtl="0" eaLnBrk="1" fontAlgn="base" latinLnBrk="0" hangingPunct="1">
              <a:lnSpc>
                <a:spcPct val="85000"/>
              </a:lnSpc>
              <a:spcBef>
                <a:spcPts val="300"/>
              </a:spcBef>
              <a:spcAft>
                <a:spcPct val="0"/>
              </a:spcAft>
              <a:buClrTx/>
              <a:buSzTx/>
              <a:buFontTx/>
              <a:buNone/>
              <a:tabLst/>
              <a:defRPr/>
            </a:pPr>
            <a:r>
              <a:rPr lang="en-US" sz="7200" dirty="0">
                <a:latin typeface="Ericsson Hilda Light"/>
              </a:rPr>
              <a:t>Mathematics </a:t>
            </a:r>
          </a:p>
          <a:p>
            <a:pPr marL="0" marR="0" lvl="0" indent="0" algn="l" defTabSz="914400" rtl="0" eaLnBrk="1" fontAlgn="base" latinLnBrk="0" hangingPunct="1">
              <a:lnSpc>
                <a:spcPct val="85000"/>
              </a:lnSpc>
              <a:spcBef>
                <a:spcPts val="300"/>
              </a:spcBef>
              <a:spcAft>
                <a:spcPct val="0"/>
              </a:spcAft>
              <a:buClrTx/>
              <a:buSzTx/>
              <a:buFontTx/>
              <a:buNone/>
              <a:tabLst/>
              <a:defRPr/>
            </a:pPr>
            <a:endParaRPr lang="en-US" sz="7200" dirty="0">
              <a:latin typeface="Ericsson Hilda Light"/>
            </a:endParaRPr>
          </a:p>
        </p:txBody>
      </p:sp>
      <p:pic>
        <p:nvPicPr>
          <p:cNvPr id="12" name="image">
            <a:extLst>
              <a:ext uri="{FF2B5EF4-FFF2-40B4-BE49-F238E27FC236}">
                <a16:creationId xmlns:a16="http://schemas.microsoft.com/office/drawing/2014/main" id="{123626AC-1355-4AB8-B034-146B7B48F9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379841" y="429421"/>
            <a:ext cx="482228" cy="482439"/>
          </a:xfrm>
          <a:prstGeom prst="rect">
            <a:avLst/>
          </a:prstGeom>
        </p:spPr>
      </p:pic>
      <p:sp>
        <p:nvSpPr>
          <p:cNvPr id="9" name="Rectangle 8">
            <a:extLst>
              <a:ext uri="{FF2B5EF4-FFF2-40B4-BE49-F238E27FC236}">
                <a16:creationId xmlns:a16="http://schemas.microsoft.com/office/drawing/2014/main" id="{45C454B4-962A-295D-3F57-7385C1ABBBBB}"/>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solidFill>
                  <a:srgbClr val="FFFFFF"/>
                </a:solidFill>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1026" name="Picture 2" descr="Image result for scratch logo">
            <a:extLst>
              <a:ext uri="{FF2B5EF4-FFF2-40B4-BE49-F238E27FC236}">
                <a16:creationId xmlns:a16="http://schemas.microsoft.com/office/drawing/2014/main" id="{991627A1-2F76-4334-575A-4C7B833AE0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216" y="4206375"/>
            <a:ext cx="5829300" cy="2047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9">
            <a:extLst>
              <a:ext uri="{FF2B5EF4-FFF2-40B4-BE49-F238E27FC236}">
                <a16:creationId xmlns:a16="http://schemas.microsoft.com/office/drawing/2014/main" id="{60CE0AC3-2DDB-484D-A672-F9160391955C}"/>
              </a:ext>
            </a:extLst>
          </p:cNvPr>
          <p:cNvSpPr txBox="1"/>
          <p:nvPr/>
        </p:nvSpPr>
        <p:spPr bwMode="auto">
          <a:xfrm>
            <a:off x="6096000" y="6165339"/>
            <a:ext cx="4162448" cy="262800"/>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1"/>
              </a:buClr>
            </a:pPr>
            <a:r>
              <a:rPr lang="en-IE" sz="1200"/>
              <a:t>Visual Assets:   </a:t>
            </a:r>
            <a:r>
              <a:rPr lang="en-US" sz="1200">
                <a:hlinkClick r:id="rId6">
                  <a:extLst>
                    <a:ext uri="{A12FA001-AC4F-418D-AE19-62706E023703}">
                      <ahyp:hlinkClr xmlns:ahyp="http://schemas.microsoft.com/office/drawing/2018/hyperlinkcolor" val="tx"/>
                    </a:ext>
                  </a:extLst>
                </a:hlinkClick>
              </a:rPr>
              <a:t>https://scratch.mit.edu/</a:t>
            </a:r>
            <a:endParaRPr lang="en-US" sz="1200"/>
          </a:p>
          <a:p>
            <a:pPr>
              <a:buClr>
                <a:schemeClr val="tx1"/>
              </a:buClr>
            </a:pPr>
            <a:endParaRPr kumimoji="0" lang="en-US" sz="1200" b="0" i="0" u="none" strike="noStrike" cap="none" normalizeH="0" baseline="0">
              <a:ln>
                <a:noFill/>
              </a:ln>
              <a:solidFill>
                <a:schemeClr val="bg1"/>
              </a:solidFill>
              <a:effectLst/>
            </a:endParaRPr>
          </a:p>
        </p:txBody>
      </p:sp>
    </p:spTree>
    <p:custDataLst>
      <p:tags r:id="rId1"/>
    </p:custDataLst>
    <p:extLst>
      <p:ext uri="{BB962C8B-B14F-4D97-AF65-F5344CB8AC3E}">
        <p14:creationId xmlns:p14="http://schemas.microsoft.com/office/powerpoint/2010/main" val="2164995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BAC329F-828F-3548-B1F5-915ADA140274}"/>
              </a:ext>
            </a:extLst>
          </p:cNvPr>
          <p:cNvSpPr txBox="1">
            <a:spLocks/>
          </p:cNvSpPr>
          <p:nvPr/>
        </p:nvSpPr>
        <p:spPr bwMode="auto">
          <a:xfrm>
            <a:off x="838200" y="1381854"/>
            <a:ext cx="2864666" cy="1890171"/>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p>
            <a:pPr lvl="0" defTabSz="914354" fontAlgn="auto">
              <a:spcBef>
                <a:spcPts val="0"/>
              </a:spcBef>
              <a:spcAft>
                <a:spcPts val="0"/>
              </a:spcAft>
              <a:buClr>
                <a:srgbClr val="FFFFFF"/>
              </a:buClr>
              <a:defRPr/>
            </a:pPr>
            <a:r>
              <a:rPr lang="en-US" sz="1200" dirty="0">
                <a:latin typeface="Ericsson Hilda Light"/>
              </a:rPr>
              <a:t>This game involves creating a storyline with sprites and backgrounds.</a:t>
            </a:r>
          </a:p>
          <a:p>
            <a:pPr lvl="0" defTabSz="914354" fontAlgn="auto">
              <a:spcBef>
                <a:spcPts val="0"/>
              </a:spcBef>
              <a:spcAft>
                <a:spcPts val="0"/>
              </a:spcAft>
              <a:buClr>
                <a:srgbClr val="FFFFFF"/>
              </a:buClr>
              <a:defRPr/>
            </a:pPr>
            <a:endParaRPr lang="en-US" sz="1200" dirty="0">
              <a:latin typeface="Ericsson Hilda Light"/>
            </a:endParaRPr>
          </a:p>
          <a:p>
            <a:pPr lvl="0" defTabSz="914354" fontAlgn="auto">
              <a:spcBef>
                <a:spcPts val="0"/>
              </a:spcBef>
              <a:spcAft>
                <a:spcPts val="0"/>
              </a:spcAft>
              <a:buClr>
                <a:srgbClr val="FFFFFF"/>
              </a:buClr>
              <a:defRPr/>
            </a:pPr>
            <a:r>
              <a:rPr lang="en-US" sz="1200" dirty="0">
                <a:latin typeface="Ericsson Hilda Light"/>
              </a:rPr>
              <a:t>For my game, the story is you are travelling through a forest to get to a castle with a princess.</a:t>
            </a:r>
          </a:p>
          <a:p>
            <a:pPr lvl="0" defTabSz="914354" fontAlgn="auto">
              <a:spcBef>
                <a:spcPts val="0"/>
              </a:spcBef>
              <a:spcAft>
                <a:spcPts val="0"/>
              </a:spcAft>
              <a:buClr>
                <a:srgbClr val="FFFFFF"/>
              </a:buClr>
              <a:defRPr/>
            </a:pPr>
            <a:endParaRPr lang="en-US" sz="1200" dirty="0">
              <a:latin typeface="Ericsson Hilda Light"/>
            </a:endParaRPr>
          </a:p>
          <a:p>
            <a:pPr lvl="0" defTabSz="914354" fontAlgn="auto">
              <a:spcBef>
                <a:spcPts val="0"/>
              </a:spcBef>
              <a:spcAft>
                <a:spcPts val="0"/>
              </a:spcAft>
              <a:buClr>
                <a:srgbClr val="FFFFFF"/>
              </a:buClr>
              <a:defRPr/>
            </a:pPr>
            <a:r>
              <a:rPr lang="en-US" sz="1200" dirty="0">
                <a:latin typeface="Ericsson Hilda Light"/>
              </a:rPr>
              <a:t>To create this story, I had to add backgrounds and sprites.</a:t>
            </a:r>
          </a:p>
          <a:p>
            <a:pPr lvl="0" defTabSz="914354" fontAlgn="auto">
              <a:spcBef>
                <a:spcPts val="0"/>
              </a:spcBef>
              <a:spcAft>
                <a:spcPts val="0"/>
              </a:spcAft>
              <a:buClr>
                <a:srgbClr val="FFFFFF"/>
              </a:buClr>
              <a:defRPr/>
            </a:pPr>
            <a:endParaRPr lang="en-US" sz="1200" dirty="0">
              <a:latin typeface="Ericsson Hilda Light"/>
            </a:endParaRPr>
          </a:p>
          <a:p>
            <a:pPr lvl="0" defTabSz="914354" fontAlgn="auto">
              <a:spcBef>
                <a:spcPts val="0"/>
              </a:spcBef>
              <a:spcAft>
                <a:spcPts val="0"/>
              </a:spcAft>
              <a:buClr>
                <a:srgbClr val="FFFFFF"/>
              </a:buClr>
              <a:defRPr/>
            </a:pPr>
            <a:endParaRPr lang="en-US" sz="1400" kern="1200" spc="0" dirty="0">
              <a:latin typeface="Ericsson Hilda Light"/>
            </a:endParaRPr>
          </a:p>
        </p:txBody>
      </p:sp>
      <p:sp>
        <p:nvSpPr>
          <p:cNvPr id="2" name="Title 1">
            <a:extLst>
              <a:ext uri="{FF2B5EF4-FFF2-40B4-BE49-F238E27FC236}">
                <a16:creationId xmlns:a16="http://schemas.microsoft.com/office/drawing/2014/main" id="{16286832-B7B2-4E34-9C99-74B913E7FE93}"/>
              </a:ext>
            </a:extLst>
          </p:cNvPr>
          <p:cNvSpPr>
            <a:spLocks noGrp="1"/>
          </p:cNvSpPr>
          <p:nvPr>
            <p:ph type="title"/>
          </p:nvPr>
        </p:nvSpPr>
        <p:spPr>
          <a:xfrm>
            <a:off x="838200" y="84979"/>
            <a:ext cx="10515600" cy="1325563"/>
          </a:xfrm>
        </p:spPr>
        <p:txBody>
          <a:bodyPr/>
          <a:lstStyle/>
          <a:p>
            <a:r>
              <a:rPr lang="en-US" dirty="0" err="1"/>
              <a:t>Maths</a:t>
            </a:r>
            <a:r>
              <a:rPr lang="en-US" dirty="0"/>
              <a:t>– </a:t>
            </a:r>
            <a:r>
              <a:rPr lang="en-US" b="1" dirty="0"/>
              <a:t>Step 1</a:t>
            </a:r>
            <a:br>
              <a:rPr lang="en-US" dirty="0"/>
            </a:br>
            <a:r>
              <a:rPr lang="en-US" sz="1400" dirty="0"/>
              <a:t>Curriculum Connect: STEM - Technology – coding, story telling, mathematics</a:t>
            </a:r>
            <a:endParaRPr lang="en-US" dirty="0"/>
          </a:p>
        </p:txBody>
      </p:sp>
      <p:cxnSp>
        <p:nvCxnSpPr>
          <p:cNvPr id="28" name="Straight Connector 27">
            <a:extLst>
              <a:ext uri="{FF2B5EF4-FFF2-40B4-BE49-F238E27FC236}">
                <a16:creationId xmlns:a16="http://schemas.microsoft.com/office/drawing/2014/main" id="{82A067B6-9020-A444-9512-5C2D18255AC4}"/>
              </a:ext>
            </a:extLst>
          </p:cNvPr>
          <p:cNvCxnSpPr>
            <a:cxnSpLocks/>
          </p:cNvCxnSpPr>
          <p:nvPr/>
        </p:nvCxnSpPr>
        <p:spPr bwMode="auto">
          <a:xfrm>
            <a:off x="8417168" y="1723777"/>
            <a:ext cx="0" cy="2324371"/>
          </a:xfrm>
          <a:prstGeom prst="line">
            <a:avLst/>
          </a:prstGeom>
          <a:solidFill>
            <a:schemeClr val="accent1"/>
          </a:solidFill>
          <a:ln w="12700" cap="flat" cmpd="sng" algn="ctr">
            <a:solidFill>
              <a:schemeClr val="bg1"/>
            </a:solidFill>
            <a:prstDash val="dash"/>
            <a:round/>
            <a:headEnd type="none" w="med" len="med"/>
            <a:tailEnd type="none"/>
          </a:ln>
          <a:effectLst/>
        </p:spPr>
      </p:cxnSp>
      <p:pic>
        <p:nvPicPr>
          <p:cNvPr id="59" name="image" descr="{&quot;templafy&quot;:{&quot;binding&quot;:&quot;Form.LogoInsertion.Pplogoname&quot;,&quot;inheritDimensions&quot;:&quot;inheritNone&quot;,&quot;height&quot;:&quot;1.34 cm&quot;,&quot;type&quot;:&quot;image&quot;}}" title="Form.LogoInsertion.Pplogoname">
            <a:extLst>
              <a:ext uri="{FF2B5EF4-FFF2-40B4-BE49-F238E27FC236}">
                <a16:creationId xmlns:a16="http://schemas.microsoft.com/office/drawing/2014/main" id="{D3BEE74A-A486-F797-8043-3FCB989C1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170" y="444969"/>
            <a:ext cx="482229" cy="482439"/>
          </a:xfrm>
          <a:prstGeom prst="rect">
            <a:avLst/>
          </a:prstGeom>
        </p:spPr>
      </p:pic>
      <p:sp>
        <p:nvSpPr>
          <p:cNvPr id="61" name="Rectangle 60">
            <a:extLst>
              <a:ext uri="{FF2B5EF4-FFF2-40B4-BE49-F238E27FC236}">
                <a16:creationId xmlns:a16="http://schemas.microsoft.com/office/drawing/2014/main" id="{084F9B08-4D9E-A58E-6901-99C390ECFB3F}"/>
              </a:ext>
            </a:extLst>
          </p:cNvPr>
          <p:cNvSpPr/>
          <p:nvPr/>
        </p:nvSpPr>
        <p:spPr>
          <a:xfrm>
            <a:off x="286162" y="6526800"/>
            <a:ext cx="11908602" cy="2462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a:latin typeface="Ericsson Hilda Light" panose="00000400000000000000" pitchFamily="2" charset="0"/>
              </a:rPr>
              <a:t>Scratch is a project of the Scratch Foundation, in collaboration with the Lifelong Kindergarten Group at the MIT Media Lab. It is available for free at https://scratch.mit.edu</a:t>
            </a:r>
          </a:p>
        </p:txBody>
      </p:sp>
      <p:pic>
        <p:nvPicPr>
          <p:cNvPr id="10" name="Picture 9">
            <a:extLst>
              <a:ext uri="{FF2B5EF4-FFF2-40B4-BE49-F238E27FC236}">
                <a16:creationId xmlns:a16="http://schemas.microsoft.com/office/drawing/2014/main" id="{C5D4E233-28C7-8982-1789-00A2C2019444}"/>
              </a:ext>
            </a:extLst>
          </p:cNvPr>
          <p:cNvPicPr>
            <a:picLocks noChangeAspect="1"/>
          </p:cNvPicPr>
          <p:nvPr/>
        </p:nvPicPr>
        <p:blipFill>
          <a:blip r:embed="rId4"/>
          <a:stretch>
            <a:fillRect/>
          </a:stretch>
        </p:blipFill>
        <p:spPr>
          <a:xfrm>
            <a:off x="3774833" y="1381854"/>
            <a:ext cx="3195397" cy="4534524"/>
          </a:xfrm>
          <a:prstGeom prst="rect">
            <a:avLst/>
          </a:prstGeom>
        </p:spPr>
      </p:pic>
      <p:sp>
        <p:nvSpPr>
          <p:cNvPr id="11" name="Arrow: Right 10">
            <a:extLst>
              <a:ext uri="{FF2B5EF4-FFF2-40B4-BE49-F238E27FC236}">
                <a16:creationId xmlns:a16="http://schemas.microsoft.com/office/drawing/2014/main" id="{5DED9B59-6665-BAFE-F039-14971483FFC1}"/>
              </a:ext>
            </a:extLst>
          </p:cNvPr>
          <p:cNvSpPr/>
          <p:nvPr/>
        </p:nvSpPr>
        <p:spPr>
          <a:xfrm>
            <a:off x="3774833" y="5172568"/>
            <a:ext cx="2154101" cy="9258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Sprites</a:t>
            </a:r>
            <a:endParaRPr lang="en-IE" dirty="0"/>
          </a:p>
        </p:txBody>
      </p:sp>
      <p:sp>
        <p:nvSpPr>
          <p:cNvPr id="20" name="TextBox 19">
            <a:extLst>
              <a:ext uri="{FF2B5EF4-FFF2-40B4-BE49-F238E27FC236}">
                <a16:creationId xmlns:a16="http://schemas.microsoft.com/office/drawing/2014/main" id="{A9353228-C5A6-C86E-2B36-6159193E2232}"/>
              </a:ext>
            </a:extLst>
          </p:cNvPr>
          <p:cNvSpPr txBox="1">
            <a:spLocks/>
          </p:cNvSpPr>
          <p:nvPr/>
        </p:nvSpPr>
        <p:spPr bwMode="auto">
          <a:xfrm>
            <a:off x="7056803" y="1359737"/>
            <a:ext cx="2864666" cy="661227"/>
          </a:xfrm>
          <a:prstGeom prst="rect">
            <a:avLst/>
          </a:prstGeom>
          <a:solidFill>
            <a:srgbClr val="F2F2F2"/>
          </a:solidFill>
          <a:ln w="12700">
            <a:noFill/>
            <a:miter lim="800000"/>
            <a:headEnd/>
            <a:tailEnd/>
          </a:ln>
        </p:spPr>
        <p:txBody>
          <a:bodyPr vert="horz" wrap="square" lIns="182880" tIns="91440" rIns="91440" bIns="457200" numCol="1" rtlCol="0" anchor="t" anchorCtr="0" compatLnSpc="1">
            <a:prstTxWarp prst="textNoShape">
              <a:avLst/>
            </a:prstTxWarp>
            <a:noAutofit/>
          </a:bodyPr>
          <a:lstStyle/>
          <a:p>
            <a:pPr lvl="0" defTabSz="914354" fontAlgn="auto">
              <a:spcBef>
                <a:spcPts val="0"/>
              </a:spcBef>
              <a:spcAft>
                <a:spcPts val="0"/>
              </a:spcAft>
              <a:buClr>
                <a:srgbClr val="FFFFFF"/>
              </a:buClr>
              <a:defRPr/>
            </a:pPr>
            <a:r>
              <a:rPr lang="en-US" sz="1200" dirty="0">
                <a:latin typeface="Ericsson Hilda Light"/>
              </a:rPr>
              <a:t>These are the sprites and backgrounds that I choose to tell my story. </a:t>
            </a:r>
          </a:p>
          <a:p>
            <a:pPr lvl="0" defTabSz="914354" fontAlgn="auto">
              <a:spcBef>
                <a:spcPts val="0"/>
              </a:spcBef>
              <a:spcAft>
                <a:spcPts val="0"/>
              </a:spcAft>
              <a:buClr>
                <a:srgbClr val="FFFFFF"/>
              </a:buClr>
              <a:defRPr/>
            </a:pPr>
            <a:endParaRPr lang="en-US" sz="1400" kern="1200" spc="0" dirty="0">
              <a:latin typeface="Ericsson Hilda Light"/>
            </a:endParaRPr>
          </a:p>
        </p:txBody>
      </p:sp>
      <p:pic>
        <p:nvPicPr>
          <p:cNvPr id="4" name="Picture 3">
            <a:extLst>
              <a:ext uri="{FF2B5EF4-FFF2-40B4-BE49-F238E27FC236}">
                <a16:creationId xmlns:a16="http://schemas.microsoft.com/office/drawing/2014/main" id="{C647C2A9-53D3-9D47-0574-DD6E091A829E}"/>
              </a:ext>
            </a:extLst>
          </p:cNvPr>
          <p:cNvPicPr>
            <a:picLocks noChangeAspect="1"/>
          </p:cNvPicPr>
          <p:nvPr/>
        </p:nvPicPr>
        <p:blipFill>
          <a:blip r:embed="rId5"/>
          <a:stretch>
            <a:fillRect/>
          </a:stretch>
        </p:blipFill>
        <p:spPr>
          <a:xfrm>
            <a:off x="7056803" y="2084843"/>
            <a:ext cx="2340515" cy="1767748"/>
          </a:xfrm>
          <a:prstGeom prst="rect">
            <a:avLst/>
          </a:prstGeom>
        </p:spPr>
      </p:pic>
      <p:pic>
        <p:nvPicPr>
          <p:cNvPr id="6" name="Picture 5">
            <a:extLst>
              <a:ext uri="{FF2B5EF4-FFF2-40B4-BE49-F238E27FC236}">
                <a16:creationId xmlns:a16="http://schemas.microsoft.com/office/drawing/2014/main" id="{F42849D3-BB32-1C70-0C75-CC5C87C4816C}"/>
              </a:ext>
            </a:extLst>
          </p:cNvPr>
          <p:cNvPicPr>
            <a:picLocks noChangeAspect="1"/>
          </p:cNvPicPr>
          <p:nvPr/>
        </p:nvPicPr>
        <p:blipFill>
          <a:blip r:embed="rId6"/>
          <a:stretch>
            <a:fillRect/>
          </a:stretch>
        </p:blipFill>
        <p:spPr>
          <a:xfrm>
            <a:off x="9556281" y="2084843"/>
            <a:ext cx="2380294" cy="1767748"/>
          </a:xfrm>
          <a:prstGeom prst="rect">
            <a:avLst/>
          </a:prstGeom>
        </p:spPr>
      </p:pic>
      <p:pic>
        <p:nvPicPr>
          <p:cNvPr id="8" name="Picture 7">
            <a:extLst>
              <a:ext uri="{FF2B5EF4-FFF2-40B4-BE49-F238E27FC236}">
                <a16:creationId xmlns:a16="http://schemas.microsoft.com/office/drawing/2014/main" id="{006A5E18-7AE6-FC5E-16A8-1C8408CFB4C7}"/>
              </a:ext>
            </a:extLst>
          </p:cNvPr>
          <p:cNvPicPr>
            <a:picLocks noChangeAspect="1"/>
          </p:cNvPicPr>
          <p:nvPr/>
        </p:nvPicPr>
        <p:blipFill>
          <a:blip r:embed="rId7"/>
          <a:stretch>
            <a:fillRect/>
          </a:stretch>
        </p:blipFill>
        <p:spPr>
          <a:xfrm>
            <a:off x="7070389" y="3916470"/>
            <a:ext cx="2326929" cy="1783293"/>
          </a:xfrm>
          <a:prstGeom prst="rect">
            <a:avLst/>
          </a:prstGeom>
        </p:spPr>
      </p:pic>
      <p:sp>
        <p:nvSpPr>
          <p:cNvPr id="17" name="Arrow: Left 16">
            <a:extLst>
              <a:ext uri="{FF2B5EF4-FFF2-40B4-BE49-F238E27FC236}">
                <a16:creationId xmlns:a16="http://schemas.microsoft.com/office/drawing/2014/main" id="{2B8A05AD-1A07-659F-FCB1-8075D5A4EA5C}"/>
              </a:ext>
            </a:extLst>
          </p:cNvPr>
          <p:cNvSpPr/>
          <p:nvPr/>
        </p:nvSpPr>
        <p:spPr>
          <a:xfrm rot="1628910">
            <a:off x="6766837" y="5760983"/>
            <a:ext cx="2149682" cy="93726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Add Background</a:t>
            </a:r>
            <a:endParaRPr lang="en-IE" dirty="0"/>
          </a:p>
        </p:txBody>
      </p:sp>
      <p:pic>
        <p:nvPicPr>
          <p:cNvPr id="12" name="Picture 11">
            <a:extLst>
              <a:ext uri="{FF2B5EF4-FFF2-40B4-BE49-F238E27FC236}">
                <a16:creationId xmlns:a16="http://schemas.microsoft.com/office/drawing/2014/main" id="{BF5DC08F-83A3-7B5F-E7A9-44774AD5F33F}"/>
              </a:ext>
            </a:extLst>
          </p:cNvPr>
          <p:cNvPicPr>
            <a:picLocks noChangeAspect="1"/>
          </p:cNvPicPr>
          <p:nvPr/>
        </p:nvPicPr>
        <p:blipFill>
          <a:blip r:embed="rId8"/>
          <a:stretch>
            <a:fillRect/>
          </a:stretch>
        </p:blipFill>
        <p:spPr>
          <a:xfrm>
            <a:off x="9544397" y="3916470"/>
            <a:ext cx="2369446" cy="1767748"/>
          </a:xfrm>
          <a:prstGeom prst="rect">
            <a:avLst/>
          </a:prstGeom>
        </p:spPr>
      </p:pic>
    </p:spTree>
    <p:custDataLst>
      <p:tags r:id="rId1"/>
    </p:custDataLst>
    <p:extLst>
      <p:ext uri="{BB962C8B-B14F-4D97-AF65-F5344CB8AC3E}">
        <p14:creationId xmlns:p14="http://schemas.microsoft.com/office/powerpoint/2010/main" val="742546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68002003609411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ags/tag8.xml><?xml version="1.0" encoding="utf-8"?>
<p:tagLst xmlns:a="http://schemas.openxmlformats.org/drawingml/2006/main" xmlns:r="http://schemas.openxmlformats.org/officeDocument/2006/relationships" xmlns:p="http://schemas.openxmlformats.org/presentationml/2006/main">
  <p:tag name="TEMPLAFYSLIDEID" val="637680020036094112"/>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TEMPLAFYSLIDEID" val="6376557219723186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8d4a36-44d6-40a9-9222-6158e50407c8">
      <Terms xmlns="http://schemas.microsoft.com/office/infopath/2007/PartnerControls"/>
    </lcf76f155ced4ddcb4097134ff3c332f>
    <TaxCatchAll xmlns="d8762117-8292-4133-b1c7-eab5c6487cfd" xsi:nil="true"/>
    <SharedWithUsers xmlns="752e0c9b-a528-4fd9-af16-b6c54ede565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B3D2B033AF974EB908779DFEF5E727" ma:contentTypeVersion="18" ma:contentTypeDescription="Create a new document." ma:contentTypeScope="" ma:versionID="5f45a23dba963085844d27abeb943c3b">
  <xsd:schema xmlns:xsd="http://www.w3.org/2001/XMLSchema" xmlns:xs="http://www.w3.org/2001/XMLSchema" xmlns:p="http://schemas.microsoft.com/office/2006/metadata/properties" xmlns:ns2="be8d4a36-44d6-40a9-9222-6158e50407c8" xmlns:ns3="752e0c9b-a528-4fd9-af16-b6c54ede5654" xmlns:ns4="d8762117-8292-4133-b1c7-eab5c6487cfd" targetNamespace="http://schemas.microsoft.com/office/2006/metadata/properties" ma:root="true" ma:fieldsID="728d0b634a1cdf444f6d114371a914e8" ns2:_="" ns3:_="" ns4:_="">
    <xsd:import namespace="be8d4a36-44d6-40a9-9222-6158e50407c8"/>
    <xsd:import namespace="752e0c9b-a528-4fd9-af16-b6c54ede5654"/>
    <xsd:import namespace="d8762117-8292-4133-b1c7-eab5c6487c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8d4a36-44d6-40a9-9222-6158e5040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3d31b72-c4b9-4223-ac69-1d9539891dc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2e0c9b-a528-4fd9-af16-b6c54ede56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762117-8292-4133-b1c7-eab5c6487cf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ff37988-01f9-4197-9684-fe474ca3cb2b}" ma:internalName="TaxCatchAll" ma:showField="CatchAllData" ma:web="752e0c9b-a528-4fd9-af16-b6c54ede56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ED50DD-68AA-47F9-BA86-5A2E1736661D}">
  <ds:schemaRefs>
    <ds:schemaRef ds:uri="http://schemas.microsoft.com/sharepoint/v3/contenttype/forms"/>
  </ds:schemaRefs>
</ds:datastoreItem>
</file>

<file path=customXml/itemProps2.xml><?xml version="1.0" encoding="utf-8"?>
<ds:datastoreItem xmlns:ds="http://schemas.openxmlformats.org/officeDocument/2006/customXml" ds:itemID="{2424ED8D-7493-4D7F-9B76-6451B577476C}">
  <ds:schemaRefs>
    <ds:schemaRef ds:uri="fe170935-983d-4afe-9dd3-c4debc154e40"/>
    <ds:schemaRef ds:uri="http://schemas.microsoft.com/office/2006/metadata/properties"/>
    <ds:schemaRef ds:uri="http://schemas.openxmlformats.org/package/2006/metadata/core-properties"/>
    <ds:schemaRef ds:uri="http://schemas.microsoft.com/office/infopath/2007/PartnerControls"/>
    <ds:schemaRef ds:uri="6cb8da6b-fb94-4879-a8ae-16bc0ea44baa"/>
    <ds:schemaRef ds:uri="http://purl.org/dc/elements/1.1/"/>
    <ds:schemaRef ds:uri="http://schemas.microsoft.com/office/2006/documentManagement/types"/>
    <ds:schemaRef ds:uri="http://purl.org/dc/terms/"/>
    <ds:schemaRef ds:uri="http://www.w3.org/XML/1998/namespace"/>
    <ds:schemaRef ds:uri="http://purl.org/dc/dcmitype/"/>
    <ds:schemaRef ds:uri="be8d4a36-44d6-40a9-9222-6158e50407c8"/>
    <ds:schemaRef ds:uri="d8762117-8292-4133-b1c7-eab5c6487cfd"/>
    <ds:schemaRef ds:uri="752e0c9b-a528-4fd9-af16-b6c54ede5654"/>
  </ds:schemaRefs>
</ds:datastoreItem>
</file>

<file path=customXml/itemProps3.xml><?xml version="1.0" encoding="utf-8"?>
<ds:datastoreItem xmlns:ds="http://schemas.openxmlformats.org/officeDocument/2006/customXml" ds:itemID="{7C120A57-0EE8-4CCA-A3AB-123136A7BA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8d4a36-44d6-40a9-9222-6158e50407c8"/>
    <ds:schemaRef ds:uri="752e0c9b-a528-4fd9-af16-b6c54ede5654"/>
    <ds:schemaRef ds:uri="d8762117-8292-4133-b1c7-eab5c6487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2e84ceb-fbfd-47ab-be52-080c6b87953f}" enabled="0" method="" siteId="{92e84ceb-fbfd-47ab-be52-080c6b87953f}" removed="1"/>
</clbl:labelList>
</file>

<file path=docProps/app.xml><?xml version="1.0" encoding="utf-8"?>
<Properties xmlns="http://schemas.openxmlformats.org/officeDocument/2006/extended-properties" xmlns:vt="http://schemas.openxmlformats.org/officeDocument/2006/docPropsVTypes">
  <TotalTime>7755</TotalTime>
  <Words>1489</Words>
  <Application>Microsoft Office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Ericsson Hilda</vt:lpstr>
      <vt:lpstr>Ericsson Hilda Light</vt:lpstr>
      <vt:lpstr>Office Theme</vt:lpstr>
      <vt:lpstr>PowerPoint Presentation</vt:lpstr>
      <vt:lpstr>What are Coordinates? Curriculum Connect: STEM - Technology – coding, mathematics, geography</vt:lpstr>
      <vt:lpstr>Meet the Map Curriculum Connect: STEM - Technology – coding, mathematics, geography</vt:lpstr>
      <vt:lpstr>Coordinates – Step 1 Curriculum Connect: STEM - Technology – coding, mathematics, geography</vt:lpstr>
      <vt:lpstr>Coordinates– Step 2 Curriculum Connect: STEM - Technology – coding, mathematics, geography</vt:lpstr>
      <vt:lpstr>Coordinates– Step 3 Curriculum Connect: STEM - Technology – coding, mathematics, geography</vt:lpstr>
      <vt:lpstr>Coordinates– Step 4 Curriculum Connect: STEM - Technology – coding, mathematics, geography</vt:lpstr>
      <vt:lpstr>PowerPoint Presentation</vt:lpstr>
      <vt:lpstr>Maths– Step 1 Curriculum Connect: STEM - Technology – coding, story telling, mathematics</vt:lpstr>
      <vt:lpstr>Maths – Step 2 Curriculum Connect: STEM - Technology – coding, story telling, mathematics</vt:lpstr>
      <vt:lpstr>Maths – Step 3 Curriculum Connect: STEM - Technology – coding, story telling, mathematics</vt:lpstr>
      <vt:lpstr>Maths – Step 4 Curriculum Connect: STEM - Technology – coding, story telling, mathematics</vt:lpstr>
      <vt:lpstr>Maths – Step 5 Curriculum Connect: STEM - Technology – coding, story telling, mathematics</vt:lpstr>
      <vt:lpstr>Maths – Step 6 Curriculum Connect: STEM - Technology – coding, story telling, mathematics</vt:lpstr>
    </vt:vector>
  </TitlesOfParts>
  <Company>Ericsson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Valentine’s Day– level 1 Curriculum Connect: Valentine’s Day. STEM - Technology - coding</dc:title>
  <dc:creator>Elizabeth Clinton</dc:creator>
  <cp:lastModifiedBy>Nika Atamanchuk</cp:lastModifiedBy>
  <cp:revision>16</cp:revision>
  <cp:lastPrinted>2025-02-24T11:05:05Z</cp:lastPrinted>
  <dcterms:created xsi:type="dcterms:W3CDTF">2025-02-03T13:39:06Z</dcterms:created>
  <dcterms:modified xsi:type="dcterms:W3CDTF">2026-05-22T16:03:53Z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0x01010004B3D2B033AF974EB908779DFEF5E727</vt:lpwstr>
  </property>
  <property fmtid="{D5CDD505-2E9C-101B-9397-08002B2CF9AE}" pid="3" name="MediaServiceImageTags">
    <vt:lpwstr/>
  </property>
  <property fmtid="{D5CDD505-2E9C-101B-9397-08002B2CF9AE}" pid="4" name="Order">
    <vt:r8>261500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