
<file path=[Content_Types].xml><?xml version="1.0" encoding="utf-8"?>
<Types xmlns="http://schemas.openxmlformats.org/package/2006/content-types">
  <Default Extension="bin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media/image2.bin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281" r:id="rId6"/>
    <p:sldId id="264" r:id="rId7"/>
    <p:sldId id="270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1B9A-27AE-4AF4-45D6-A5936E479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5692B6-A219-ABCF-7D93-9D5C92D26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3D92-ED2C-2202-617B-E06AE0B0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63E9-DFC0-5C6C-F367-1045C9BD0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046E0-F4AE-2871-D256-C015F88A8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6781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7C71A-1B9F-5264-C0B5-116C8B540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710B4-8A99-7198-0CA7-E77C5EAEF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7F7E41-51ED-CC69-B0A2-A62B967B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517A4-7F33-2C81-BBF3-25542498E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1B905-6F84-79BA-C12E-02C161FB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409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D5E6C9-D0FF-C64B-E871-D18313813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DF6BF-0E44-8A8A-6CB9-5473FF092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3296-5BB9-5B42-996C-62711244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1155-135E-36B4-1A6E-91D49CC3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C95F-D3A6-F2F9-59CA-1BCBF5A7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006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869961-F931-4F1E-9FB3-8587EBA3F36F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72000" tIns="36000" rIns="73152" bIns="3657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000" indent="-180000" algn="l">
              <a:spcBef>
                <a:spcPts val="800"/>
              </a:spcBef>
              <a:buFont typeface="Ericsson Hilda" panose="00000500000000000000" pitchFamily="2" charset="0"/>
              <a:buChar char="●"/>
            </a:pPr>
            <a:endParaRPr lang="en-US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">
            <a:extLst>
              <a:ext uri="{FF2B5EF4-FFF2-40B4-BE49-F238E27FC236}">
                <a16:creationId xmlns:a16="http://schemas.microsoft.com/office/drawing/2014/main" id="{B6B2D8BE-6BBE-A04E-F27B-59B22E8F0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17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FC7A-75D1-2F57-FFC8-0F517B7F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9D342-EAB7-2033-CE29-23AABD546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92A37-4C51-87B5-2214-4F40B578A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B70A2-DDE6-08AA-ACA5-3EBCF822D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EF082-4AC2-B6ED-5248-81BBB005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112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F155-4D71-4E31-9706-EF011C85A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A0A9F-D9F0-29C4-C3EF-C50FA2D80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2BEE2-9FA9-CB33-0E37-260CE068B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D3226-8F37-F487-A54B-672A9FFD5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9EDE8-5AA3-6B31-B7F2-13528894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654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E0858-396F-434E-4021-B87394E37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1A5B2-E559-F08F-A4F1-F03A0FF78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0F798-F8C9-5F6F-F469-566A72441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BCA471-8E8F-8D17-5CFA-5D7A20B07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A9B14-E1E8-50AE-E125-44C9853A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8547C-3D1A-FFC8-8122-10E8BFE1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2545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650F-2FC7-9D9D-D093-7ED838488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29F95-1251-BCBD-CCBF-8585E9C87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A0303-220D-29EA-A155-EA1C4CEBFF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635F8-5D72-368C-0578-3E5E1CA062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1E6B94-B1EF-7EC5-E4E8-218A7B3A3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395E76-68AA-FC75-E5CF-26D70C663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B29D8A-8914-A366-F411-9777B864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46DCCC-3F66-913D-78E3-C7D779F8D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98062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08E5B-42B8-0BEC-E24A-827598CC1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61B5CC-F1D2-CC86-0DB5-D60D96CE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177C88-C9C1-38A3-B5C7-93F28774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7C7EF-B68F-20CC-A617-E738A4E8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67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679248-CCC6-DBD1-9E13-5B9097852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2CDF2-D82D-C593-A91C-AEE146C8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C13AD-51D8-06B3-9D5F-4692A24C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3394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59D8F-1FE2-8728-BBB0-8399DAFA1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7CC79-CE44-481F-737F-D73F45AFA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73301-E704-8C9F-F0D8-EF7DB8336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00BF7-6571-6C0F-F9C8-A32983A2E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9D97F-1322-A224-D07E-F59B5F22E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457988-E0EB-7F7C-0CC1-A6A8BB0C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3414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68FAC-ED56-CF2C-F0E4-5F754C4AE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9A9D32-4ABB-FEBB-F9E0-8BADD73A0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014C5-9FD3-76BD-EBD8-0BA1115D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C8F1D-76E5-A333-F989-01E61506E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49C69-1ED6-CC07-9924-45A64502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5AC03-4DA1-093C-1926-F22D54CE4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012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0F46F-7B06-38C6-BA3C-CE7DC3413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5A9C3-DF19-9654-CFC4-144845C17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AEABB-37F7-D28E-B6DA-4C81217D3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67A5F-2B82-43F0-8EBE-23DB3538CF72}" type="datetimeFigureOut">
              <a:rPr lang="en-IE" smtClean="0"/>
              <a:t>15/10/2025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C02FB-6CAC-A34B-CF30-DC75584C1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B9AB2-4855-6A7F-6A64-B1F98180B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A320E0-AAD8-4E71-BAFE-E7DFD4FDE6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574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1.bin"/><Relationship Id="rId4" Type="http://schemas.openxmlformats.org/officeDocument/2006/relationships/hyperlink" Target="https://scratch.mit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D0E46-51EA-87AA-23D5-12AA79BB1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34376B-B089-22DC-0CD7-730FC61A3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0" y="0"/>
            <a:ext cx="12184260" cy="6857998"/>
          </a:xfrm>
          <a:prstGeom prst="rect">
            <a:avLst/>
          </a:prstGeom>
        </p:spPr>
      </p:pic>
      <p:sp>
        <p:nvSpPr>
          <p:cNvPr id="4" name="Title 7">
            <a:extLst>
              <a:ext uri="{FF2B5EF4-FFF2-40B4-BE49-F238E27FC236}">
                <a16:creationId xmlns:a16="http://schemas.microsoft.com/office/drawing/2014/main" id="{9E813C93-A4EF-8A33-68C2-36C52EC777B0}"/>
              </a:ext>
            </a:extLst>
          </p:cNvPr>
          <p:cNvSpPr txBox="1">
            <a:spLocks/>
          </p:cNvSpPr>
          <p:nvPr/>
        </p:nvSpPr>
        <p:spPr>
          <a:xfrm>
            <a:off x="479425" y="476250"/>
            <a:ext cx="8353426" cy="345757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defRPr sz="4000" kern="1400" spc="-16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Ericsson Hilda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Hilda" pitchFamily="2" charset="0"/>
              </a:defRPr>
            </a:lvl9pPr>
          </a:lstStyle>
          <a:p>
            <a:r>
              <a:rPr lang="en-US" sz="7000" b="1" dirty="0">
                <a:latin typeface="Ericsson Hilda Light"/>
              </a:rPr>
              <a:t>Ceangal </a:t>
            </a:r>
            <a:r>
              <a:rPr lang="en-US" sz="7000" b="1" dirty="0" err="1">
                <a:latin typeface="Ericsson Hilda Light"/>
              </a:rPr>
              <a:t>Curaclam</a:t>
            </a:r>
            <a:r>
              <a:rPr lang="en-US" sz="7000" dirty="0">
                <a:latin typeface="Ericsson Hilda Light"/>
              </a:rPr>
              <a:t>​</a:t>
            </a:r>
          </a:p>
          <a:p>
            <a:endParaRPr lang="en-US" sz="7000" dirty="0">
              <a:latin typeface="Ericsson Hilda Light" panose="00000400000000000000" pitchFamily="2" charset="0"/>
            </a:endParaRPr>
          </a:p>
          <a:p>
            <a:endParaRPr lang="en-US" sz="7000" dirty="0">
              <a:latin typeface="Ericsson Hilda Light" panose="00000400000000000000" pitchFamily="2" charset="0"/>
            </a:endParaRPr>
          </a:p>
          <a:p>
            <a:r>
              <a:rPr lang="en-US" sz="7000" dirty="0" err="1">
                <a:latin typeface="Ericsson Hilda Light"/>
              </a:rPr>
              <a:t>Oíche</a:t>
            </a:r>
            <a:r>
              <a:rPr lang="en-US" sz="7000" dirty="0">
                <a:latin typeface="Ericsson Hilda Light"/>
              </a:rPr>
              <a:t> </a:t>
            </a:r>
            <a:r>
              <a:rPr lang="en-US" sz="7000" dirty="0" err="1">
                <a:latin typeface="Ericsson Hilda Light"/>
              </a:rPr>
              <a:t>Shamhna</a:t>
            </a:r>
            <a:endParaRPr lang="en-US" sz="7000" dirty="0">
              <a:latin typeface="Ericsson Hilda Light"/>
            </a:endParaRPr>
          </a:p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400" cap="none" spc="-160" normalizeH="0" baseline="0" noProof="0" dirty="0">
              <a:ln>
                <a:noFill/>
              </a:ln>
              <a:effectLst/>
              <a:uLnTx/>
              <a:uFillTx/>
              <a:latin typeface="Ericsson Hilda Light"/>
              <a:ea typeface="+mj-ea"/>
              <a:cs typeface="+mj-cs"/>
            </a:endParaRPr>
          </a:p>
        </p:txBody>
      </p:sp>
      <p:sp>
        <p:nvSpPr>
          <p:cNvPr id="5" name="Subtitle 13">
            <a:extLst>
              <a:ext uri="{FF2B5EF4-FFF2-40B4-BE49-F238E27FC236}">
                <a16:creationId xmlns:a16="http://schemas.microsoft.com/office/drawing/2014/main" id="{AA4AC34F-97F1-D2FF-DB8C-145A93B16263}"/>
              </a:ext>
            </a:extLst>
          </p:cNvPr>
          <p:cNvSpPr txBox="1">
            <a:spLocks/>
          </p:cNvSpPr>
          <p:nvPr/>
        </p:nvSpPr>
        <p:spPr>
          <a:xfrm>
            <a:off x="501650" y="5246686"/>
            <a:ext cx="5472114" cy="1281706"/>
          </a:xfrm>
          <a:prstGeom prst="rect">
            <a:avLst/>
          </a:prstGeom>
        </p:spPr>
        <p:txBody>
          <a:bodyPr/>
          <a:lstStyle>
            <a:lvl1pPr marL="265113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2pPr>
            <a:lvl3pPr marL="803275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3pPr>
            <a:lvl4pPr marL="1076325" indent="-273050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–"/>
              <a:defRPr sz="2000" kern="1000" spc="-30">
                <a:solidFill>
                  <a:schemeClr val="tx1"/>
                </a:solidFill>
                <a:latin typeface="+mn-lt"/>
              </a:defRPr>
            </a:lvl4pPr>
            <a:lvl5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 kern="1000" spc="-30">
                <a:solidFill>
                  <a:schemeClr val="tx1"/>
                </a:solidFill>
                <a:latin typeface="+mn-lt"/>
              </a:defRPr>
            </a:lvl5pPr>
            <a:lvl6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6pPr>
            <a:lvl7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7pPr>
            <a:lvl8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8pPr>
            <a:lvl9pPr marL="1341438" indent="-265113" algn="l" rtl="0" eaLnBrk="1" fontAlgn="base" hangingPunct="1">
              <a:spcBef>
                <a:spcPts val="800"/>
              </a:spcBef>
              <a:spcAft>
                <a:spcPct val="0"/>
              </a:spcAft>
              <a:buClrTx/>
              <a:buFont typeface="Ericsson Hilda" panose="00000500000000000000" pitchFamily="2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  <a:defRPr/>
            </a:pPr>
            <a:r>
              <a:rPr lang="en-US" u="sng" dirty="0">
                <a:solidFill>
                  <a:srgbClr val="FFFFFF"/>
                </a:solidFill>
                <a:latin typeface="Calibri" panose="020F0502020204030204" pitchFamily="34" charset="0"/>
                <a:hlinkClick r:id="rId4"/>
              </a:rPr>
              <a:t>https://scratch.mit.edu/</a:t>
            </a:r>
            <a:endParaRPr kumimoji="0" lang="en-US" b="0" i="0" u="none" strike="noStrike" kern="1000" cap="none" spc="-30" normalizeH="0" baseline="0" noProof="0" dirty="0">
              <a:ln>
                <a:noFill/>
              </a:ln>
              <a:effectLst/>
              <a:uLnTx/>
              <a:uFillTx/>
              <a:latin typeface="Ericsson Hilda"/>
              <a:ea typeface="+mn-ea"/>
              <a:cs typeface="+mn-cs"/>
            </a:endParaRPr>
          </a:p>
        </p:txBody>
      </p:sp>
      <p:pic>
        <p:nvPicPr>
          <p:cNvPr id="3" name="image">
            <a:extLst>
              <a:ext uri="{FF2B5EF4-FFF2-40B4-BE49-F238E27FC236}">
                <a16:creationId xmlns:a16="http://schemas.microsoft.com/office/drawing/2014/main" id="{EDB14AEB-665D-E4D7-8370-783DE249C9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79841" y="429421"/>
            <a:ext cx="482228" cy="482439"/>
          </a:xfrm>
          <a:prstGeom prst="rect">
            <a:avLst/>
          </a:prstGeom>
        </p:spPr>
      </p:pic>
      <p:pic>
        <p:nvPicPr>
          <p:cNvPr id="4098" name="Picture 2" descr="Image result for scratch logo">
            <a:extLst>
              <a:ext uri="{FF2B5EF4-FFF2-40B4-BE49-F238E27FC236}">
                <a16:creationId xmlns:a16="http://schemas.microsoft.com/office/drawing/2014/main" id="{036BFFD2-73EA-0CD8-BF1A-30AD5BC20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17329"/>
            <a:ext cx="58293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697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C8E6A4D-4493-773A-9900-D0B3F7826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" y="2141018"/>
            <a:ext cx="8156028" cy="3841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3437D-7320-A9F0-75E2-D6D44798FD50}"/>
              </a:ext>
            </a:extLst>
          </p:cNvPr>
          <p:cNvSpPr txBox="1"/>
          <p:nvPr/>
        </p:nvSpPr>
        <p:spPr>
          <a:xfrm>
            <a:off x="8345087" y="2367171"/>
            <a:ext cx="3700167" cy="1061829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100" dirty="0">
                <a:solidFill>
                  <a:schemeClr val="bg1"/>
                </a:solidFill>
                <a:latin typeface="Aptos"/>
              </a:rPr>
              <a:t>Téigh go bun an </a:t>
            </a:r>
            <a:r>
              <a:rPr lang="en-GB" sz="2100" dirty="0" err="1">
                <a:solidFill>
                  <a:schemeClr val="bg1"/>
                </a:solidFill>
                <a:latin typeface="Aptos"/>
              </a:rPr>
              <a:t>leathanaigh</a:t>
            </a:r>
            <a:r>
              <a:rPr lang="en-GB" sz="2100" dirty="0">
                <a:solidFill>
                  <a:schemeClr val="bg1"/>
                </a:solidFill>
                <a:latin typeface="Aptos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Aptos"/>
              </a:rPr>
              <a:t>agus</a:t>
            </a:r>
            <a:r>
              <a:rPr lang="en-GB" sz="2100" dirty="0">
                <a:solidFill>
                  <a:schemeClr val="bg1"/>
                </a:solidFill>
                <a:latin typeface="Aptos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Aptos"/>
              </a:rPr>
              <a:t>roghnaigh</a:t>
            </a:r>
            <a:r>
              <a:rPr lang="en-GB" sz="2100" dirty="0">
                <a:solidFill>
                  <a:schemeClr val="bg1"/>
                </a:solidFill>
                <a:latin typeface="Aptos"/>
              </a:rPr>
              <a:t> </a:t>
            </a:r>
            <a:r>
              <a:rPr lang="en-GB" sz="2100" dirty="0" err="1">
                <a:solidFill>
                  <a:schemeClr val="bg1"/>
                </a:solidFill>
                <a:latin typeface="Aptos"/>
              </a:rPr>
              <a:t>Gaeilge</a:t>
            </a:r>
            <a:r>
              <a:rPr lang="en-GB" sz="2100" dirty="0">
                <a:solidFill>
                  <a:schemeClr val="bg1"/>
                </a:solidFill>
                <a:latin typeface="Aptos"/>
              </a:rPr>
              <a:t> mar do </a:t>
            </a:r>
            <a:r>
              <a:rPr lang="en-GB" sz="2100" dirty="0" err="1">
                <a:solidFill>
                  <a:schemeClr val="bg1"/>
                </a:solidFill>
                <a:latin typeface="Aptos"/>
              </a:rPr>
              <a:t>theanga</a:t>
            </a:r>
            <a:endParaRPr lang="en-US" dirty="0">
              <a:solidFill>
                <a:schemeClr val="bg1"/>
              </a:solidFill>
              <a:latin typeface="Apto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6BF073-0ED2-9125-D8E7-336C24CD97B2}"/>
              </a:ext>
            </a:extLst>
          </p:cNvPr>
          <p:cNvSpPr txBox="1"/>
          <p:nvPr/>
        </p:nvSpPr>
        <p:spPr>
          <a:xfrm>
            <a:off x="111850" y="302481"/>
            <a:ext cx="690245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6000" dirty="0" err="1">
                <a:solidFill>
                  <a:schemeClr val="bg1"/>
                </a:solidFill>
              </a:rPr>
              <a:t>Athraigh</a:t>
            </a:r>
            <a:r>
              <a:rPr lang="en-GB" sz="6000" dirty="0">
                <a:solidFill>
                  <a:schemeClr val="bg1"/>
                </a:solidFill>
              </a:rPr>
              <a:t> an </a:t>
            </a:r>
            <a:r>
              <a:rPr lang="en-GB" sz="6000" dirty="0" err="1">
                <a:solidFill>
                  <a:schemeClr val="bg1"/>
                </a:solidFill>
              </a:rPr>
              <a:t>teanga</a:t>
            </a:r>
            <a:endParaRPr lang="en-US" sz="6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CE5A8C0-5825-0745-EA62-159EE959C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6702"/>
            <a:ext cx="12192000" cy="46680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sz="3200" dirty="0">
                <a:latin typeface="inherit"/>
              </a:rPr>
              <a:t>S</a:t>
            </a:r>
            <a:r>
              <a:rPr kumimoji="0" lang="ga-IE" altLang="en-US" sz="32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a leathanach baile</a:t>
            </a:r>
            <a:r>
              <a:rPr kumimoji="0" lang="ga-IE" altLang="en-US" sz="105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ga-IE" altLang="en-US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9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3F8D69-A353-96C3-51E4-CC44FA11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4" y="1562205"/>
            <a:ext cx="2906877" cy="3927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F06D9-2B71-338D-8152-1D8539C3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7" y="-82009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 err="1"/>
              <a:t>Oíche</a:t>
            </a:r>
            <a:r>
              <a:rPr lang="en-IE" dirty="0"/>
              <a:t> </a:t>
            </a:r>
            <a:r>
              <a:rPr lang="en-IE" dirty="0" err="1"/>
              <a:t>Shamhna</a:t>
            </a:r>
            <a:r>
              <a:rPr lang="en-IE" dirty="0"/>
              <a:t> – </a:t>
            </a:r>
            <a:r>
              <a:rPr lang="en-IE" dirty="0" err="1"/>
              <a:t>Leibhéal</a:t>
            </a:r>
            <a:r>
              <a:rPr lang="en-IE" dirty="0"/>
              <a:t> 1</a:t>
            </a:r>
            <a:endParaRPr lang="en-IE" sz="1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874CEF-9ABF-859B-B8DA-0E9B401F7962}"/>
              </a:ext>
            </a:extLst>
          </p:cNvPr>
          <p:cNvSpPr txBox="1"/>
          <p:nvPr/>
        </p:nvSpPr>
        <p:spPr>
          <a:xfrm>
            <a:off x="11866" y="6583680"/>
            <a:ext cx="121801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/>
              <a:t>Scratch is a project of the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Ericsson Hilda Light" panose="00000400000000000000" pitchFamily="2" charset="0"/>
              </a:rPr>
              <a:t>Scratch Foundation, in collaboration with the Lifelong Kindergarten Group at the MIT Media Lab. It is available for free at https://scratch.mit.edu</a:t>
            </a:r>
            <a:endParaRPr lang="en-IE" sz="900" dirty="0"/>
          </a:p>
          <a:p>
            <a:endParaRPr lang="en-IE" dirty="0"/>
          </a:p>
        </p:txBody>
      </p:sp>
      <p:pic>
        <p:nvPicPr>
          <p:cNvPr id="39" name="Picture 2" descr="Form.LogoInsertion.Pplogoname&#10;&#10;{&quot;templafy&quot;:{&quot;binding&quot;:&quot;Form.LogoInsertion.Pplogoname&quot;,&quot;inheritDimensions&quot;:&quot;inheritNone&quot;,&quot;height&quot;:&quot;1.34 cm&quot;,&quot;type&quot;:&quot;image&quot;}}">
            <a:extLst>
              <a:ext uri="{FF2B5EF4-FFF2-40B4-BE49-F238E27FC236}">
                <a16:creationId xmlns:a16="http://schemas.microsoft.com/office/drawing/2014/main" id="{C0ACF059-9164-02F6-4076-BDCC2914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14" y="20186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1A11C-3722-BE44-DA0C-73809DBC869D}"/>
              </a:ext>
            </a:extLst>
          </p:cNvPr>
          <p:cNvSpPr txBox="1"/>
          <p:nvPr/>
        </p:nvSpPr>
        <p:spPr>
          <a:xfrm>
            <a:off x="342163" y="1195010"/>
            <a:ext cx="2909798" cy="3775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Staitse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agus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charachtair</a:t>
            </a: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4E42A3F-325A-C273-DA63-3ED6E3DFFFB9}"/>
              </a:ext>
            </a:extLst>
          </p:cNvPr>
          <p:cNvSpPr/>
          <p:nvPr/>
        </p:nvSpPr>
        <p:spPr>
          <a:xfrm>
            <a:off x="3366709" y="5150480"/>
            <a:ext cx="620485" cy="166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4E42A3F-325A-C273-DA63-3ED6E3DFFFB9}"/>
              </a:ext>
            </a:extLst>
          </p:cNvPr>
          <p:cNvSpPr/>
          <p:nvPr/>
        </p:nvSpPr>
        <p:spPr>
          <a:xfrm>
            <a:off x="957337" y="4610383"/>
            <a:ext cx="620485" cy="166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A074E-4E45-B2DD-095E-609C989D7E98}"/>
              </a:ext>
            </a:extLst>
          </p:cNvPr>
          <p:cNvSpPr txBox="1"/>
          <p:nvPr/>
        </p:nvSpPr>
        <p:spPr>
          <a:xfrm>
            <a:off x="3576644" y="1195009"/>
            <a:ext cx="3496336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Conas</a:t>
            </a:r>
            <a:r>
              <a:rPr lang="en-IE" dirty="0">
                <a:solidFill>
                  <a:schemeClr val="bg1"/>
                </a:solidFill>
              </a:rPr>
              <a:t> </a:t>
            </a:r>
            <a:r>
              <a:rPr lang="en-IE" dirty="0" err="1">
                <a:solidFill>
                  <a:schemeClr val="bg1"/>
                </a:solidFill>
              </a:rPr>
              <a:t>na</a:t>
            </a:r>
            <a:r>
              <a:rPr lang="en-IE" dirty="0">
                <a:solidFill>
                  <a:schemeClr val="bg1"/>
                </a:solidFill>
              </a:rPr>
              <a:t> </a:t>
            </a:r>
            <a:r>
              <a:rPr lang="en-IE" dirty="0" err="1">
                <a:solidFill>
                  <a:schemeClr val="bg1"/>
                </a:solidFill>
              </a:rPr>
              <a:t>culaith</a:t>
            </a:r>
            <a:r>
              <a:rPr lang="en-IE" dirty="0">
                <a:solidFill>
                  <a:schemeClr val="bg1"/>
                </a:solidFill>
              </a:rPr>
              <a:t> a </a:t>
            </a:r>
            <a:r>
              <a:rPr lang="en-IE" dirty="0" err="1">
                <a:solidFill>
                  <a:schemeClr val="bg1"/>
                </a:solidFill>
              </a:rPr>
              <a:t>athrú</a:t>
            </a:r>
            <a:r>
              <a:rPr lang="en-IE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D4CD2-3736-5BEE-7893-42C6DBABA67F}"/>
              </a:ext>
            </a:extLst>
          </p:cNvPr>
          <p:cNvSpPr txBox="1"/>
          <p:nvPr/>
        </p:nvSpPr>
        <p:spPr>
          <a:xfrm>
            <a:off x="7278917" y="1198447"/>
            <a:ext cx="4627848" cy="3775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An </a:t>
            </a:r>
            <a:r>
              <a:rPr lang="en-IE" dirty="0" err="1">
                <a:solidFill>
                  <a:schemeClr val="bg1"/>
                </a:solidFill>
              </a:rPr>
              <a:t>Cód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6F1F32-C673-323A-F303-12E98DDA52E3}"/>
              </a:ext>
            </a:extLst>
          </p:cNvPr>
          <p:cNvSpPr txBox="1"/>
          <p:nvPr/>
        </p:nvSpPr>
        <p:spPr>
          <a:xfrm>
            <a:off x="342163" y="5487404"/>
            <a:ext cx="289504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Cuir isteach an “skeleton” carachtar.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D6DA8-478F-BFCC-F74F-C2C0540F9109}"/>
              </a:ext>
            </a:extLst>
          </p:cNvPr>
          <p:cNvSpPr txBox="1"/>
          <p:nvPr/>
        </p:nvSpPr>
        <p:spPr>
          <a:xfrm>
            <a:off x="7278914" y="4899932"/>
            <a:ext cx="2656574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/>
              <a:t>Leis an </a:t>
            </a:r>
            <a:r>
              <a:rPr lang="en-IE" dirty="0" err="1"/>
              <a:t>gcód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, </a:t>
            </a:r>
            <a:r>
              <a:rPr lang="en-IE" dirty="0" err="1"/>
              <a:t>athríonn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feisteas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“skeleton”,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deireann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– </a:t>
            </a:r>
            <a:r>
              <a:rPr lang="en-IE" dirty="0" err="1"/>
              <a:t>Oíche</a:t>
            </a:r>
            <a:r>
              <a:rPr lang="en-IE" dirty="0"/>
              <a:t> </a:t>
            </a:r>
            <a:r>
              <a:rPr lang="en-IE" dirty="0" err="1"/>
              <a:t>Shamhna</a:t>
            </a:r>
            <a:r>
              <a:rPr lang="en-IE" dirty="0"/>
              <a:t> Shona”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18EBD2-790E-7F4D-EF7A-3F78AE8CC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6644" y="1563415"/>
            <a:ext cx="3496336" cy="464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20B561C-3659-CC02-D1DE-1F2E495B35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8914" y="1621299"/>
            <a:ext cx="3955749" cy="31516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3283B5-7EC3-8326-DAB2-B3E1167E0C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1424" y="4735771"/>
            <a:ext cx="1479076" cy="16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1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EB876A5-8ED9-AF93-6CCF-01FB91A7C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74" y="1514532"/>
            <a:ext cx="2921346" cy="33286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CF06D9-2B71-338D-8152-1D8539C3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7" y="-82009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 err="1"/>
              <a:t>Oíche</a:t>
            </a:r>
            <a:r>
              <a:rPr lang="en-IE" dirty="0"/>
              <a:t> </a:t>
            </a:r>
            <a:r>
              <a:rPr lang="en-IE" dirty="0" err="1"/>
              <a:t>Shamhna</a:t>
            </a:r>
            <a:r>
              <a:rPr lang="en-IE" dirty="0"/>
              <a:t> – </a:t>
            </a:r>
            <a:r>
              <a:rPr lang="en-IE" dirty="0" err="1"/>
              <a:t>Leibhéal</a:t>
            </a:r>
            <a:r>
              <a:rPr lang="en-IE" dirty="0"/>
              <a:t> 2</a:t>
            </a:r>
            <a:endParaRPr lang="en-IE" sz="1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874CEF-9ABF-859B-B8DA-0E9B401F7962}"/>
              </a:ext>
            </a:extLst>
          </p:cNvPr>
          <p:cNvSpPr txBox="1"/>
          <p:nvPr/>
        </p:nvSpPr>
        <p:spPr>
          <a:xfrm>
            <a:off x="11866" y="6583680"/>
            <a:ext cx="121801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/>
              <a:t>Scratch is a project of the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Ericsson Hilda Light" panose="00000400000000000000" pitchFamily="2" charset="0"/>
              </a:rPr>
              <a:t>Scratch Foundation, in collaboration with the Lifelong Kindergarten Group at the MIT Media Lab. It is available for free at https://scratch.mit.edu</a:t>
            </a:r>
            <a:endParaRPr lang="en-IE" sz="900" dirty="0"/>
          </a:p>
          <a:p>
            <a:endParaRPr lang="en-IE" dirty="0"/>
          </a:p>
        </p:txBody>
      </p:sp>
      <p:pic>
        <p:nvPicPr>
          <p:cNvPr id="39" name="Picture 2" descr="Form.LogoInsertion.Pplogoname&#10;&#10;{&quot;templafy&quot;:{&quot;binding&quot;:&quot;Form.LogoInsertion.Pplogoname&quot;,&quot;inheritDimensions&quot;:&quot;inheritNone&quot;,&quot;height&quot;:&quot;1.34 cm&quot;,&quot;type&quot;:&quot;image&quot;}}">
            <a:extLst>
              <a:ext uri="{FF2B5EF4-FFF2-40B4-BE49-F238E27FC236}">
                <a16:creationId xmlns:a16="http://schemas.microsoft.com/office/drawing/2014/main" id="{C0ACF059-9164-02F6-4076-BDCC2914C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14" y="20186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01A11C-3722-BE44-DA0C-73809DBC869D}"/>
              </a:ext>
            </a:extLst>
          </p:cNvPr>
          <p:cNvSpPr txBox="1"/>
          <p:nvPr/>
        </p:nvSpPr>
        <p:spPr>
          <a:xfrm>
            <a:off x="759575" y="1195010"/>
            <a:ext cx="2921346" cy="3775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Staitse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agus</a:t>
            </a:r>
            <a:r>
              <a:rPr lang="en-IE" dirty="0">
                <a:solidFill>
                  <a:schemeClr val="bg1"/>
                </a:solidFill>
              </a:rPr>
              <a:t> </a:t>
            </a:r>
            <a:r>
              <a:rPr lang="en-IE" dirty="0" err="1">
                <a:solidFill>
                  <a:schemeClr val="bg1"/>
                </a:solidFill>
              </a:rPr>
              <a:t>Charachtair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3D62C1E7-621A-F581-03C7-8EE299D0D562}"/>
              </a:ext>
            </a:extLst>
          </p:cNvPr>
          <p:cNvSpPr txBox="1"/>
          <p:nvPr/>
        </p:nvSpPr>
        <p:spPr>
          <a:xfrm>
            <a:off x="758763" y="4850795"/>
            <a:ext cx="2939143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Cuir isteach an “Ghost” agus “Frank” charachtair. Roghnaigh “backdrop” 3.</a:t>
            </a:r>
            <a:endParaRPr lang="en-IE" dirty="0"/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54E42A3F-325A-C273-DA63-3ED6E3DFFFB9}"/>
              </a:ext>
            </a:extLst>
          </p:cNvPr>
          <p:cNvSpPr/>
          <p:nvPr/>
        </p:nvSpPr>
        <p:spPr>
          <a:xfrm rot="7025138">
            <a:off x="2829187" y="4453598"/>
            <a:ext cx="620485" cy="166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54E42A3F-325A-C273-DA63-3ED6E3DFFFB9}"/>
              </a:ext>
            </a:extLst>
          </p:cNvPr>
          <p:cNvSpPr/>
          <p:nvPr/>
        </p:nvSpPr>
        <p:spPr>
          <a:xfrm>
            <a:off x="1696639" y="4517630"/>
            <a:ext cx="620485" cy="16626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AA074E-4E45-B2DD-095E-609C989D7E98}"/>
              </a:ext>
            </a:extLst>
          </p:cNvPr>
          <p:cNvSpPr txBox="1"/>
          <p:nvPr/>
        </p:nvSpPr>
        <p:spPr>
          <a:xfrm>
            <a:off x="4185095" y="1195010"/>
            <a:ext cx="3022341" cy="3775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Frank – </a:t>
            </a:r>
            <a:r>
              <a:rPr lang="en-IE" dirty="0" err="1">
                <a:solidFill>
                  <a:schemeClr val="bg1"/>
                </a:solidFill>
              </a:rPr>
              <a:t>Cód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4D4CD2-3736-5BEE-7893-42C6DBABA67F}"/>
              </a:ext>
            </a:extLst>
          </p:cNvPr>
          <p:cNvSpPr txBox="1"/>
          <p:nvPr/>
        </p:nvSpPr>
        <p:spPr>
          <a:xfrm>
            <a:off x="7696907" y="1196805"/>
            <a:ext cx="3750020" cy="37752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Ghost - </a:t>
            </a:r>
            <a:r>
              <a:rPr lang="en-IE" dirty="0" err="1">
                <a:solidFill>
                  <a:schemeClr val="bg1"/>
                </a:solidFill>
              </a:rPr>
              <a:t>Cód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BD2F5128-59E3-8B2F-FFFB-83221A920FE7}"/>
              </a:ext>
            </a:extLst>
          </p:cNvPr>
          <p:cNvSpPr txBox="1"/>
          <p:nvPr/>
        </p:nvSpPr>
        <p:spPr>
          <a:xfrm>
            <a:off x="4167299" y="4854808"/>
            <a:ext cx="304013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Ligeann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blocaí</a:t>
            </a:r>
            <a:r>
              <a:rPr lang="en-US" dirty="0"/>
              <a:t> </a:t>
            </a:r>
            <a:r>
              <a:rPr lang="en-US" dirty="0" err="1"/>
              <a:t>cód</a:t>
            </a:r>
            <a:r>
              <a:rPr lang="en-US" dirty="0"/>
              <a:t> </a:t>
            </a:r>
            <a:r>
              <a:rPr lang="en-US" dirty="0" err="1"/>
              <a:t>seo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carachtair</a:t>
            </a:r>
            <a:r>
              <a:rPr lang="en-US" dirty="0"/>
              <a:t> </a:t>
            </a:r>
            <a:r>
              <a:rPr lang="en-US" dirty="0" err="1"/>
              <a:t>damsha</a:t>
            </a:r>
            <a:endParaRPr lang="en-IE" dirty="0"/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87AA7E7E-A624-CA86-12D3-220920E259E9}"/>
              </a:ext>
            </a:extLst>
          </p:cNvPr>
          <p:cNvSpPr txBox="1"/>
          <p:nvPr/>
        </p:nvSpPr>
        <p:spPr>
          <a:xfrm>
            <a:off x="7696907" y="5938926"/>
            <a:ext cx="3197236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ga-IE" altLang="en-US" dirty="0">
                <a:solidFill>
                  <a:srgbClr val="1F1F1F"/>
                </a:solidFill>
                <a:latin typeface="inherit"/>
              </a:rPr>
              <a:t>féachaint orthu ag damhsa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!</a:t>
            </a:r>
            <a:r>
              <a:rPr lang="en-IE" altLang="en-US" sz="200" dirty="0">
                <a:solidFill>
                  <a:srgbClr val="1F1F1F"/>
                </a:solidFill>
                <a:latin typeface="inherit"/>
              </a:rPr>
              <a:t> !</a:t>
            </a:r>
            <a:endParaRPr lang="ga-IE" altLang="en-US" sz="1400" dirty="0">
              <a:latin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9AEF0DC0-0083-07FA-CFD9-0002783B5095}"/>
              </a:ext>
            </a:extLst>
          </p:cNvPr>
          <p:cNvSpPr txBox="1"/>
          <p:nvPr/>
        </p:nvSpPr>
        <p:spPr>
          <a:xfrm>
            <a:off x="7696907" y="4713224"/>
            <a:ext cx="375002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Cialaíonn</a:t>
            </a:r>
            <a:r>
              <a:rPr lang="en-US" dirty="0"/>
              <a:t> an x </a:t>
            </a:r>
            <a:r>
              <a:rPr lang="en-US" dirty="0" err="1"/>
              <a:t>agus</a:t>
            </a:r>
            <a:r>
              <a:rPr lang="en-US" dirty="0"/>
              <a:t> y an </a:t>
            </a:r>
            <a:r>
              <a:rPr lang="en-US" dirty="0" err="1"/>
              <a:t>áit</a:t>
            </a:r>
            <a:r>
              <a:rPr lang="en-US" dirty="0"/>
              <a:t> </a:t>
            </a:r>
            <a:r>
              <a:rPr lang="en-US" dirty="0" err="1"/>
              <a:t>nó</a:t>
            </a:r>
            <a:r>
              <a:rPr lang="en-US" dirty="0"/>
              <a:t> </a:t>
            </a:r>
            <a:r>
              <a:rPr lang="en-US" dirty="0" err="1"/>
              <a:t>suíomh</a:t>
            </a:r>
            <a:r>
              <a:rPr lang="en-US" dirty="0"/>
              <a:t> </a:t>
            </a:r>
            <a:r>
              <a:rPr lang="en-US" dirty="0" err="1"/>
              <a:t>ina</a:t>
            </a:r>
            <a:r>
              <a:rPr lang="en-US" dirty="0"/>
              <a:t> </a:t>
            </a:r>
            <a:r>
              <a:rPr lang="en-US" dirty="0" err="1"/>
              <a:t>bhéas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carachtair</a:t>
            </a:r>
            <a:endParaRPr lang="ga-IE" altLang="en-US" sz="1400" dirty="0" err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D310134-0883-3D24-D6EB-56BCD3E8B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a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06C09F-BB61-374D-1A6E-F1649B12B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a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793FBF-8946-DB17-81E7-518F43104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298" y="1560002"/>
            <a:ext cx="3040138" cy="3283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7A2A32-7771-3E03-35E1-F0C5B6208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907" y="1619517"/>
            <a:ext cx="3785928" cy="30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05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BEA895-6833-35EB-E0D3-A4487E074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211" y="2174940"/>
            <a:ext cx="2213645" cy="34443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2E5DFA-7FEA-A541-A04C-1893D9C73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 err="1"/>
              <a:t>Oíche</a:t>
            </a:r>
            <a:r>
              <a:rPr lang="en-IE" dirty="0"/>
              <a:t> </a:t>
            </a:r>
            <a:r>
              <a:rPr lang="en-IE" dirty="0" err="1"/>
              <a:t>Shamhna</a:t>
            </a:r>
            <a:r>
              <a:rPr lang="en-IE" dirty="0"/>
              <a:t> – </a:t>
            </a:r>
            <a:r>
              <a:rPr lang="en-IE" dirty="0" err="1"/>
              <a:t>Leibhéal</a:t>
            </a:r>
            <a:r>
              <a:rPr lang="en-IE" dirty="0"/>
              <a:t> 3</a:t>
            </a:r>
            <a:endParaRPr lang="en-IE" sz="20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BA9338-A895-9A27-DD3F-0B23D9BFDDA3}"/>
              </a:ext>
            </a:extLst>
          </p:cNvPr>
          <p:cNvSpPr txBox="1"/>
          <p:nvPr/>
        </p:nvSpPr>
        <p:spPr>
          <a:xfrm>
            <a:off x="0" y="1188720"/>
            <a:ext cx="12192000" cy="381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Ag </a:t>
            </a:r>
            <a:r>
              <a:rPr lang="en-IE" dirty="0" err="1">
                <a:solidFill>
                  <a:schemeClr val="bg1"/>
                </a:solidFill>
              </a:rPr>
              <a:t>cruthú</a:t>
            </a:r>
            <a:r>
              <a:rPr lang="en-IE" dirty="0">
                <a:solidFill>
                  <a:schemeClr val="bg1"/>
                </a:solidFill>
              </a:rPr>
              <a:t> variables</a:t>
            </a:r>
          </a:p>
        </p:txBody>
      </p:sp>
      <p:pic>
        <p:nvPicPr>
          <p:cNvPr id="5" name="Picture 2" descr="Form.LogoInsertion.Pplogoname&#10;&#10;{&quot;templafy&quot;:{&quot;binding&quot;:&quot;Form.LogoInsertion.Pplogoname&quot;,&quot;inheritDimensions&quot;:&quot;inheritNone&quot;,&quot;height&quot;:&quot;1.34 cm&quot;,&quot;type&quot;:&quot;image&quot;}}">
            <a:extLst>
              <a:ext uri="{FF2B5EF4-FFF2-40B4-BE49-F238E27FC236}">
                <a16:creationId xmlns:a16="http://schemas.microsoft.com/office/drawing/2014/main" id="{B59946F0-3BBB-9A7F-BE3A-889876DC4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14" y="20186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DA037CA-572B-8B73-702B-3D7D7498F6FF}"/>
              </a:ext>
            </a:extLst>
          </p:cNvPr>
          <p:cNvSpPr/>
          <p:nvPr/>
        </p:nvSpPr>
        <p:spPr>
          <a:xfrm>
            <a:off x="2854055" y="2312323"/>
            <a:ext cx="1452880" cy="3810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E2DB23-98A2-4893-0C22-59C6E935CFFB}"/>
              </a:ext>
            </a:extLst>
          </p:cNvPr>
          <p:cNvSpPr txBox="1"/>
          <p:nvPr/>
        </p:nvSpPr>
        <p:spPr>
          <a:xfrm>
            <a:off x="96520" y="5815832"/>
            <a:ext cx="2286000" cy="9517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20A6A7-2C2A-454A-B7AC-2F978EB38101}"/>
              </a:ext>
            </a:extLst>
          </p:cNvPr>
          <p:cNvSpPr txBox="1"/>
          <p:nvPr/>
        </p:nvSpPr>
        <p:spPr>
          <a:xfrm>
            <a:off x="9947482" y="2124915"/>
            <a:ext cx="1999307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/>
              <a:t>Caithfidh an sc</a:t>
            </a:r>
            <a:r>
              <a:rPr lang="en-IE" dirty="0">
                <a:latin typeface="Aptos" panose="020B0004020202020204" pitchFamily="34" charset="0"/>
              </a:rPr>
              <a:t>ó</a:t>
            </a:r>
            <a:r>
              <a:rPr lang="en-IE" dirty="0"/>
              <a:t>r a bheith 0 nuair a bhr</a:t>
            </a:r>
            <a:r>
              <a:rPr lang="en-IE" dirty="0">
                <a:latin typeface="Aptos" panose="020B0004020202020204" pitchFamily="34" charset="0"/>
              </a:rPr>
              <a:t>ú</a:t>
            </a:r>
            <a:r>
              <a:rPr lang="en-IE" dirty="0"/>
              <a:t>itear an bhratach glas.</a:t>
            </a:r>
          </a:p>
          <a:p>
            <a:endParaRPr lang="en-IE" dirty="0"/>
          </a:p>
          <a:p>
            <a:r>
              <a:rPr lang="en-IE" dirty="0"/>
              <a:t>Pioc 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cé chomh fada is m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aith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 </a:t>
            </a:r>
            <a:r>
              <a:rPr lang="ga-IE" altLang="en-US" dirty="0" err="1">
                <a:solidFill>
                  <a:srgbClr val="1F1F1F"/>
                </a:solidFill>
                <a:latin typeface="inherit"/>
              </a:rPr>
              <a:t>lea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t an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cluiche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a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imirt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.</a:t>
            </a:r>
          </a:p>
          <a:p>
            <a:endParaRPr lang="en-I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EE52CD-1423-1612-E926-83272571E1FC}"/>
              </a:ext>
            </a:extLst>
          </p:cNvPr>
          <p:cNvSpPr txBox="1"/>
          <p:nvPr/>
        </p:nvSpPr>
        <p:spPr>
          <a:xfrm>
            <a:off x="0" y="6507480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/>
              <a:t>Scratch is a project of the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Ericsson Hilda Light" panose="00000400000000000000" pitchFamily="2" charset="0"/>
              </a:rPr>
              <a:t>Scratch Foundation, in collaboration with the Lifelong Kindergarten Group at the MIT Media Lab. It is available for free at https://scratch.mit.edu</a:t>
            </a:r>
            <a:endParaRPr lang="en-IE" sz="900" dirty="0"/>
          </a:p>
          <a:p>
            <a:endParaRPr lang="en-I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6C77ED-063E-EDEE-A9AE-D90248A77A70}"/>
              </a:ext>
            </a:extLst>
          </p:cNvPr>
          <p:cNvSpPr txBox="1"/>
          <p:nvPr/>
        </p:nvSpPr>
        <p:spPr>
          <a:xfrm>
            <a:off x="2089211" y="1756514"/>
            <a:ext cx="2220308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C</a:t>
            </a:r>
            <a:r>
              <a:rPr lang="en-IE" dirty="0" err="1">
                <a:solidFill>
                  <a:schemeClr val="bg1"/>
                </a:solidFill>
                <a:latin typeface="Aptos" panose="020B0004020202020204" pitchFamily="34" charset="0"/>
              </a:rPr>
              <a:t>é</a:t>
            </a:r>
            <a:r>
              <a:rPr lang="en-IE" dirty="0" err="1">
                <a:solidFill>
                  <a:schemeClr val="bg1"/>
                </a:solidFill>
              </a:rPr>
              <a:t>im</a:t>
            </a:r>
            <a:r>
              <a:rPr lang="en-IE" dirty="0">
                <a:solidFill>
                  <a:schemeClr val="bg1"/>
                </a:solidFill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6402B-853F-F510-76E2-6A8A09AFEE94}"/>
              </a:ext>
            </a:extLst>
          </p:cNvPr>
          <p:cNvSpPr txBox="1"/>
          <p:nvPr/>
        </p:nvSpPr>
        <p:spPr>
          <a:xfrm>
            <a:off x="4440800" y="1756514"/>
            <a:ext cx="2189261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C</a:t>
            </a:r>
            <a:r>
              <a:rPr lang="en-IE" dirty="0" err="1">
                <a:solidFill>
                  <a:schemeClr val="bg1"/>
                </a:solidFill>
                <a:latin typeface="Aptos" panose="020B0004020202020204" pitchFamily="34" charset="0"/>
              </a:rPr>
              <a:t>éim</a:t>
            </a:r>
            <a:r>
              <a:rPr lang="en-IE" dirty="0">
                <a:solidFill>
                  <a:schemeClr val="bg1"/>
                </a:solidFill>
              </a:rPr>
              <a:t> 2.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5F59C4-BD76-D06D-5FA8-4DC97F8698E0}"/>
              </a:ext>
            </a:extLst>
          </p:cNvPr>
          <p:cNvSpPr txBox="1"/>
          <p:nvPr/>
        </p:nvSpPr>
        <p:spPr>
          <a:xfrm>
            <a:off x="6815333" y="1757350"/>
            <a:ext cx="2991645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C</a:t>
            </a:r>
            <a:r>
              <a:rPr lang="en-IE" dirty="0" err="1">
                <a:solidFill>
                  <a:schemeClr val="bg1"/>
                </a:solidFill>
                <a:latin typeface="Aptos" panose="020B0004020202020204" pitchFamily="34" charset="0"/>
              </a:rPr>
              <a:t>éim</a:t>
            </a:r>
            <a:r>
              <a:rPr lang="en-IE" dirty="0">
                <a:solidFill>
                  <a:schemeClr val="bg1"/>
                </a:solidFill>
              </a:rPr>
              <a:t> 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05568-1B5D-3D96-2937-47C5DBE72C5C}"/>
              </a:ext>
            </a:extLst>
          </p:cNvPr>
          <p:cNvSpPr txBox="1"/>
          <p:nvPr/>
        </p:nvSpPr>
        <p:spPr>
          <a:xfrm>
            <a:off x="192279" y="3860271"/>
            <a:ext cx="1703195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 err="1"/>
              <a:t>Cuir</a:t>
            </a:r>
            <a:r>
              <a:rPr lang="en-IE" dirty="0"/>
              <a:t> an </a:t>
            </a:r>
            <a:r>
              <a:rPr lang="en-IE" dirty="0" err="1"/>
              <a:t>c</a:t>
            </a:r>
            <a:r>
              <a:rPr lang="en-IE" dirty="0" err="1">
                <a:latin typeface="Aptos"/>
              </a:rPr>
              <a:t>ó</a:t>
            </a:r>
            <a:r>
              <a:rPr lang="en-IE" dirty="0" err="1"/>
              <a:t>d</a:t>
            </a:r>
            <a:r>
              <a:rPr lang="en-IE" dirty="0"/>
              <a:t> sin </a:t>
            </a:r>
            <a:r>
              <a:rPr lang="en-IE" dirty="0" err="1"/>
              <a:t>san</a:t>
            </a:r>
            <a:r>
              <a:rPr lang="en-IE" dirty="0"/>
              <a:t> ait </a:t>
            </a:r>
            <a:r>
              <a:rPr lang="en-IE" dirty="0" err="1"/>
              <a:t>c</a:t>
            </a:r>
            <a:r>
              <a:rPr lang="en-IE" dirty="0" err="1">
                <a:latin typeface="Aptos"/>
              </a:rPr>
              <a:t>é</a:t>
            </a:r>
            <a:r>
              <a:rPr lang="en-IE" dirty="0" err="1"/>
              <a:t>anna</a:t>
            </a:r>
            <a:r>
              <a:rPr lang="en-IE" dirty="0"/>
              <a:t> </a:t>
            </a:r>
            <a:r>
              <a:rPr lang="en-IE" dirty="0" err="1"/>
              <a:t>atá</a:t>
            </a:r>
            <a:r>
              <a:rPr lang="en-IE" dirty="0"/>
              <a:t> an </a:t>
            </a:r>
            <a:r>
              <a:rPr lang="en-IE" dirty="0" err="1"/>
              <a:t>c</a:t>
            </a:r>
            <a:r>
              <a:rPr lang="en-IE" dirty="0" err="1">
                <a:latin typeface="Aptos"/>
              </a:rPr>
              <a:t>ó</a:t>
            </a:r>
            <a:r>
              <a:rPr lang="en-IE" dirty="0" err="1"/>
              <a:t>d</a:t>
            </a:r>
            <a:r>
              <a:rPr lang="en-IE" dirty="0"/>
              <a:t> </a:t>
            </a:r>
            <a:r>
              <a:rPr lang="en-IE" dirty="0" err="1"/>
              <a:t>eile</a:t>
            </a:r>
            <a:r>
              <a:rPr lang="en-IE" dirty="0"/>
              <a:t> </a:t>
            </a:r>
            <a:r>
              <a:rPr lang="en-IE" dirty="0" err="1"/>
              <a:t>maidir</a:t>
            </a:r>
            <a:r>
              <a:rPr lang="en-IE" dirty="0"/>
              <a:t> leis an p</a:t>
            </a:r>
            <a:r>
              <a:rPr lang="en-IE" dirty="0">
                <a:latin typeface="Aptos"/>
              </a:rPr>
              <a:t>ú</a:t>
            </a:r>
            <a:r>
              <a:rPr lang="en-IE" dirty="0"/>
              <a:t>ca.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9F2DAD7D-A2FE-C7AD-6270-A270231FA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a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5FE5A4-7CA9-27EE-7D9C-511F11D0D87F}"/>
              </a:ext>
            </a:extLst>
          </p:cNvPr>
          <p:cNvSpPr txBox="1"/>
          <p:nvPr/>
        </p:nvSpPr>
        <p:spPr>
          <a:xfrm>
            <a:off x="128418" y="2118734"/>
            <a:ext cx="183091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altLang="en-US" dirty="0">
                <a:solidFill>
                  <a:srgbClr val="1F1F1F"/>
                </a:solidFill>
                <a:latin typeface="inherit"/>
              </a:rPr>
              <a:t>C</a:t>
            </a:r>
            <a:r>
              <a:rPr kumimoji="0" lang="ga-IE" altLang="en-US" sz="18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ruthaigh</a:t>
            </a:r>
            <a:r>
              <a:rPr kumimoji="0" lang="ga-IE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scór agus 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"Am</a:t>
            </a:r>
            <a:r>
              <a:rPr kumimoji="0" lang="ga-IE" altLang="en-US" sz="18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</a:t>
            </a:r>
            <a:r>
              <a:rPr kumimoji="0" lang="ga-IE" altLang="en-US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fágtha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"</a:t>
            </a:r>
            <a:r>
              <a:rPr kumimoji="0" lang="ga-IE" altLang="en-US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IE" altLang="en-US" b="0" i="0" u="none" strike="noStrike" cap="none" normalizeH="0" baseline="0" dirty="0">
                <a:ln>
                  <a:noFill/>
                </a:ln>
                <a:effectLst/>
              </a:rPr>
              <a:t>variable.</a:t>
            </a:r>
            <a:endParaRPr kumimoji="0" lang="ga-IE" altLang="en-US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DE7267-77BC-85F3-2489-EA4F885C32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801" y="2125846"/>
            <a:ext cx="2189260" cy="18212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BC9D17-F093-1A12-A982-554C2E8DAA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6032" y="3837048"/>
            <a:ext cx="2278797" cy="18322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6B68D40-7BBF-0425-E4D5-FDED37C2C4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333" y="2124915"/>
            <a:ext cx="2991645" cy="3299492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0E36BE-7B6A-B91F-9451-87FCDBA102AA}"/>
              </a:ext>
            </a:extLst>
          </p:cNvPr>
          <p:cNvSpPr/>
          <p:nvPr/>
        </p:nvSpPr>
        <p:spPr>
          <a:xfrm>
            <a:off x="4085827" y="3947057"/>
            <a:ext cx="451294" cy="294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454AE77-A5F3-508A-DF10-014399B55028}"/>
              </a:ext>
            </a:extLst>
          </p:cNvPr>
          <p:cNvSpPr/>
          <p:nvPr/>
        </p:nvSpPr>
        <p:spPr>
          <a:xfrm>
            <a:off x="6512491" y="3990336"/>
            <a:ext cx="451294" cy="29487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57619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D6B03-F143-7172-3322-902FA96C8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IE" dirty="0" err="1"/>
              <a:t>Oíche</a:t>
            </a:r>
            <a:r>
              <a:rPr lang="en-IE" dirty="0"/>
              <a:t> </a:t>
            </a:r>
            <a:r>
              <a:rPr lang="en-IE" dirty="0" err="1"/>
              <a:t>Shamhna</a:t>
            </a:r>
            <a:r>
              <a:rPr lang="en-IE" dirty="0"/>
              <a:t> – </a:t>
            </a:r>
            <a:r>
              <a:rPr lang="en-IE" dirty="0" err="1"/>
              <a:t>Leibhéal</a:t>
            </a:r>
            <a:r>
              <a:rPr lang="en-IE" dirty="0"/>
              <a:t> 3 </a:t>
            </a:r>
            <a:endParaRPr lang="en-IE" sz="1800" dirty="0">
              <a:latin typeface="Calibri Light"/>
              <a:ea typeface="Calibri Light"/>
              <a:cs typeface="Calibri Light"/>
            </a:endParaRPr>
          </a:p>
        </p:txBody>
      </p:sp>
      <p:pic>
        <p:nvPicPr>
          <p:cNvPr id="4" name="Picture 2" descr="Form.LogoInsertion.Pplogoname&#10;&#10;{&quot;templafy&quot;:{&quot;binding&quot;:&quot;Form.LogoInsertion.Pplogoname&quot;,&quot;inheritDimensions&quot;:&quot;inheritNone&quot;,&quot;height&quot;:&quot;1.34 cm&quot;,&quot;type&quot;:&quot;image&quot;}}">
            <a:extLst>
              <a:ext uri="{FF2B5EF4-FFF2-40B4-BE49-F238E27FC236}">
                <a16:creationId xmlns:a16="http://schemas.microsoft.com/office/drawing/2014/main" id="{5D6D296D-3BA5-3B80-B288-B0F8C579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014" y="201867"/>
            <a:ext cx="8667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5A26C0-451B-6FC1-58AB-772761B64F8E}"/>
              </a:ext>
            </a:extLst>
          </p:cNvPr>
          <p:cNvSpPr txBox="1"/>
          <p:nvPr/>
        </p:nvSpPr>
        <p:spPr>
          <a:xfrm>
            <a:off x="0" y="1153318"/>
            <a:ext cx="12192000" cy="381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An </a:t>
            </a:r>
            <a:r>
              <a:rPr lang="en-IE" dirty="0" err="1">
                <a:solidFill>
                  <a:schemeClr val="bg1"/>
                </a:solidFill>
              </a:rPr>
              <a:t>Cód</a:t>
            </a:r>
            <a:r>
              <a:rPr lang="en-I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9A3AA7-6C3C-6E09-2600-B7A4DCBDEBDD}"/>
              </a:ext>
            </a:extLst>
          </p:cNvPr>
          <p:cNvSpPr txBox="1"/>
          <p:nvPr/>
        </p:nvSpPr>
        <p:spPr>
          <a:xfrm>
            <a:off x="5617350" y="2013205"/>
            <a:ext cx="6110193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P</a:t>
            </a:r>
            <a:r>
              <a:rPr lang="en-IE" dirty="0">
                <a:solidFill>
                  <a:schemeClr val="bg1"/>
                </a:solidFill>
                <a:latin typeface="Aptos" panose="020B0004020202020204" pitchFamily="34" charset="0"/>
              </a:rPr>
              <a:t>ú</a:t>
            </a:r>
            <a:r>
              <a:rPr lang="en-IE" dirty="0">
                <a:solidFill>
                  <a:schemeClr val="bg1"/>
                </a:solidFill>
              </a:rPr>
              <a:t>ca - </a:t>
            </a:r>
            <a:r>
              <a:rPr lang="en-IE" dirty="0" err="1">
                <a:solidFill>
                  <a:schemeClr val="bg1"/>
                </a:solidFill>
              </a:rPr>
              <a:t>C</a:t>
            </a:r>
            <a:r>
              <a:rPr lang="en-IE" dirty="0" err="1">
                <a:solidFill>
                  <a:schemeClr val="bg1"/>
                </a:solidFill>
                <a:latin typeface="Aptos" panose="020B0004020202020204" pitchFamily="34" charset="0"/>
              </a:rPr>
              <a:t>ód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669CB3-AD92-1BBB-96E0-0AC9EEDC3573}"/>
              </a:ext>
            </a:extLst>
          </p:cNvPr>
          <p:cNvSpPr txBox="1"/>
          <p:nvPr/>
        </p:nvSpPr>
        <p:spPr>
          <a:xfrm>
            <a:off x="0" y="6563360"/>
            <a:ext cx="12192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900" dirty="0"/>
              <a:t>Scratch is a project of the </a:t>
            </a:r>
            <a:r>
              <a:rPr lang="en-US" sz="900" b="0" i="0" u="none" strike="noStrike" dirty="0">
                <a:solidFill>
                  <a:srgbClr val="000000"/>
                </a:solidFill>
                <a:effectLst/>
                <a:latin typeface="Ericsson Hilda Light" panose="00000400000000000000" pitchFamily="2" charset="0"/>
              </a:rPr>
              <a:t>Scratch Foundation, in collaboration with the Lifelong Kindergarten Group at the MIT Media Lab. It is available for free at https://scratch.mit.edu</a:t>
            </a:r>
            <a:endParaRPr lang="en-IE" sz="900" dirty="0"/>
          </a:p>
          <a:p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1A8D93-D48F-C12C-ACC6-AA39CEEF3AD7}"/>
              </a:ext>
            </a:extLst>
          </p:cNvPr>
          <p:cNvSpPr txBox="1"/>
          <p:nvPr/>
        </p:nvSpPr>
        <p:spPr>
          <a:xfrm>
            <a:off x="1935646" y="2019039"/>
            <a:ext cx="332215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IE" dirty="0" err="1">
                <a:solidFill>
                  <a:schemeClr val="bg1"/>
                </a:solidFill>
              </a:rPr>
              <a:t>St</a:t>
            </a:r>
            <a:r>
              <a:rPr lang="en-IE" dirty="0" err="1">
                <a:solidFill>
                  <a:schemeClr val="bg1"/>
                </a:solidFill>
                <a:latin typeface="Aptos"/>
              </a:rPr>
              <a:t>áitse</a:t>
            </a:r>
            <a:r>
              <a:rPr lang="en-IE" dirty="0">
                <a:solidFill>
                  <a:schemeClr val="bg1"/>
                </a:solidFill>
                <a:latin typeface="Aptos"/>
              </a:rPr>
              <a:t> </a:t>
            </a:r>
            <a:r>
              <a:rPr lang="en-IE" dirty="0" err="1">
                <a:solidFill>
                  <a:schemeClr val="bg1"/>
                </a:solidFill>
                <a:latin typeface="Aptos"/>
              </a:rPr>
              <a:t>agus</a:t>
            </a:r>
            <a:r>
              <a:rPr lang="en-IE" dirty="0">
                <a:solidFill>
                  <a:schemeClr val="bg1"/>
                </a:solidFill>
                <a:latin typeface="Aptos"/>
              </a:rPr>
              <a:t> </a:t>
            </a:r>
            <a:r>
              <a:rPr lang="en-IE" dirty="0" err="1">
                <a:solidFill>
                  <a:schemeClr val="bg1"/>
                </a:solidFill>
                <a:latin typeface="Aptos"/>
              </a:rPr>
              <a:t>charachtair</a:t>
            </a:r>
            <a:endParaRPr lang="en-IE" dirty="0" err="1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33B54C-39DE-2DEB-CB35-284CAD0C5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646" y="2388371"/>
            <a:ext cx="3322154" cy="385112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36AE19E-69BD-4919-A156-454A7E937CFB}"/>
              </a:ext>
            </a:extLst>
          </p:cNvPr>
          <p:cNvSpPr txBox="1"/>
          <p:nvPr/>
        </p:nvSpPr>
        <p:spPr>
          <a:xfrm>
            <a:off x="306745" y="2274838"/>
            <a:ext cx="1575218" cy="17543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Pioc an  “Background” is maith leat agus an “Ghost” carachtar.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C910FB-DA4A-41B8-EBB3-AE3EDB542216}"/>
              </a:ext>
            </a:extLst>
          </p:cNvPr>
          <p:cNvSpPr txBox="1"/>
          <p:nvPr/>
        </p:nvSpPr>
        <p:spPr>
          <a:xfrm>
            <a:off x="9527755" y="3963730"/>
            <a:ext cx="23575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Ciallaoínn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na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blocanna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cód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seo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go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dtagann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an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puca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in </a:t>
            </a:r>
            <a:r>
              <a:rPr lang="en-IE" altLang="en-US" dirty="0" err="1">
                <a:solidFill>
                  <a:srgbClr val="1F1F1F"/>
                </a:solidFill>
                <a:latin typeface="Aptos"/>
              </a:rPr>
              <a:t>áiteanna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 randamacha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.</a:t>
            </a:r>
            <a:r>
              <a:rPr kumimoji="0" lang="ga-IE" altLang="en-US" sz="2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ga-IE" altLang="en-US" sz="1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8AEA55-2BE3-C023-B074-D682C4215643}"/>
              </a:ext>
            </a:extLst>
          </p:cNvPr>
          <p:cNvSpPr txBox="1"/>
          <p:nvPr/>
        </p:nvSpPr>
        <p:spPr>
          <a:xfrm>
            <a:off x="5617350" y="5464964"/>
            <a:ext cx="2893181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IE" dirty="0"/>
              <a:t>Má athraíonn </a:t>
            </a:r>
            <a:r>
              <a:rPr lang="en-IE" dirty="0" err="1"/>
              <a:t>tú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soicind</a:t>
            </a:r>
            <a:r>
              <a:rPr lang="en-IE" dirty="0"/>
              <a:t>, </a:t>
            </a:r>
            <a:r>
              <a:rPr lang="en-IE" dirty="0" err="1"/>
              <a:t>éiríonn</a:t>
            </a:r>
            <a:r>
              <a:rPr lang="en-IE" dirty="0"/>
              <a:t> se níos deacaire no níos éasca.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0B739-5EAB-D1F7-C19C-ECC8C3077890}"/>
              </a:ext>
            </a:extLst>
          </p:cNvPr>
          <p:cNvSpPr txBox="1"/>
          <p:nvPr/>
        </p:nvSpPr>
        <p:spPr>
          <a:xfrm>
            <a:off x="9527755" y="5164059"/>
            <a:ext cx="2273422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/>
              <a:t>Faigheann t</a:t>
            </a:r>
            <a:r>
              <a:rPr lang="en-IE" dirty="0">
                <a:latin typeface="Aptos" panose="020B0004020202020204" pitchFamily="34" charset="0"/>
              </a:rPr>
              <a:t>ú</a:t>
            </a:r>
            <a:r>
              <a:rPr lang="en-IE" dirty="0"/>
              <a:t> point</a:t>
            </a:r>
            <a:r>
              <a:rPr lang="en-IE" dirty="0">
                <a:latin typeface="Aptos" panose="020B0004020202020204" pitchFamily="34" charset="0"/>
              </a:rPr>
              <a:t>í</a:t>
            </a:r>
            <a:r>
              <a:rPr lang="en-IE" dirty="0"/>
              <a:t> nuair a 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bhrúnn tú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 </a:t>
            </a:r>
            <a:r>
              <a:rPr lang="en-IE" altLang="en-US" dirty="0" err="1">
                <a:solidFill>
                  <a:srgbClr val="1F1F1F"/>
                </a:solidFill>
                <a:latin typeface="inherit"/>
              </a:rPr>
              <a:t>ar</a:t>
            </a:r>
            <a:r>
              <a:rPr lang="ga-IE" altLang="en-US" dirty="0">
                <a:solidFill>
                  <a:srgbClr val="1F1F1F"/>
                </a:solidFill>
                <a:latin typeface="inherit"/>
              </a:rPr>
              <a:t> an 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p</a:t>
            </a:r>
            <a:r>
              <a:rPr lang="en-IE" altLang="en-US" dirty="0">
                <a:solidFill>
                  <a:srgbClr val="1F1F1F"/>
                </a:solidFill>
                <a:latin typeface="Aptos" panose="020B0004020202020204" pitchFamily="34" charset="0"/>
              </a:rPr>
              <a:t>ú</a:t>
            </a:r>
            <a:r>
              <a:rPr lang="en-IE" altLang="en-US" dirty="0">
                <a:solidFill>
                  <a:srgbClr val="1F1F1F"/>
                </a:solidFill>
                <a:latin typeface="inherit"/>
              </a:rPr>
              <a:t>ca</a:t>
            </a:r>
            <a:r>
              <a:rPr kumimoji="0" lang="ga-IE" altLang="en-US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ga-IE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75E1E66-7C73-5D8E-D9D5-EAE57FC56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211" y="212773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a-IE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24E00-7E30-D0A2-BFEB-8770C9896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350" y="2382537"/>
            <a:ext cx="3844246" cy="263374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691E83-2F95-B3BF-73B1-D16226286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1597" y="2395330"/>
            <a:ext cx="2357500" cy="138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63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88633661432640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3D2B033AF974EB908779DFEF5E727" ma:contentTypeVersion="18" ma:contentTypeDescription="Create a new document." ma:contentTypeScope="" ma:versionID="5f45a23dba963085844d27abeb943c3b">
  <xsd:schema xmlns:xsd="http://www.w3.org/2001/XMLSchema" xmlns:xs="http://www.w3.org/2001/XMLSchema" xmlns:p="http://schemas.microsoft.com/office/2006/metadata/properties" xmlns:ns2="be8d4a36-44d6-40a9-9222-6158e50407c8" xmlns:ns3="752e0c9b-a528-4fd9-af16-b6c54ede5654" xmlns:ns4="d8762117-8292-4133-b1c7-eab5c6487cfd" targetNamespace="http://schemas.microsoft.com/office/2006/metadata/properties" ma:root="true" ma:fieldsID="728d0b634a1cdf444f6d114371a914e8" ns2:_="" ns3:_="" ns4:_="">
    <xsd:import namespace="be8d4a36-44d6-40a9-9222-6158e50407c8"/>
    <xsd:import namespace="752e0c9b-a528-4fd9-af16-b6c54ede5654"/>
    <xsd:import namespace="d8762117-8292-4133-b1c7-eab5c6487c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8d4a36-44d6-40a9-9222-6158e50407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3d31b72-c4b9-4223-ac69-1d9539891d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0c9b-a528-4fd9-af16-b6c54ede5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62117-8292-4133-b1c7-eab5c6487c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ff37988-01f9-4197-9684-fe474ca3cb2b}" ma:internalName="TaxCatchAll" ma:showField="CatchAllData" ma:web="752e0c9b-a528-4fd9-af16-b6c54ede5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762117-8292-4133-b1c7-eab5c6487cfd" xsi:nil="true"/>
    <lcf76f155ced4ddcb4097134ff3c332f xmlns="be8d4a36-44d6-40a9-9222-6158e50407c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D1328D5-24A2-4E7E-9F7F-58BB3C1AA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F16FD4-D191-4A8C-87E5-6E48E977D1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8d4a36-44d6-40a9-9222-6158e50407c8"/>
    <ds:schemaRef ds:uri="752e0c9b-a528-4fd9-af16-b6c54ede5654"/>
    <ds:schemaRef ds:uri="d8762117-8292-4133-b1c7-eab5c6487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864FAB6-0B5C-4DEC-A5F2-44C2267F6DFF}">
  <ds:schemaRefs>
    <ds:schemaRef ds:uri="http://schemas.microsoft.com/office/infopath/2007/PartnerControls"/>
    <ds:schemaRef ds:uri="http://www.w3.org/XML/1998/namespace"/>
    <ds:schemaRef ds:uri="752e0c9b-a528-4fd9-af16-b6c54ede5654"/>
    <ds:schemaRef ds:uri="http://schemas.microsoft.com/office/2006/documentManagement/types"/>
    <ds:schemaRef ds:uri="http://schemas.microsoft.com/office/2006/metadata/properties"/>
    <ds:schemaRef ds:uri="be8d4a36-44d6-40a9-9222-6158e50407c8"/>
    <ds:schemaRef ds:uri="http://purl.org/dc/terms/"/>
    <ds:schemaRef ds:uri="http://schemas.openxmlformats.org/package/2006/metadata/core-properties"/>
    <ds:schemaRef ds:uri="http://purl.org/dc/elements/1.1/"/>
    <ds:schemaRef ds:uri="d8762117-8292-4133-b1c7-eab5c6487cfd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92e84ceb-fbfd-47ab-be52-080c6b87953f}" enabled="0" method="" siteId="{92e84ceb-fbfd-47ab-be52-080c6b87953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409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Ericsson Hilda</vt:lpstr>
      <vt:lpstr>Ericsson Hilda Light</vt:lpstr>
      <vt:lpstr>inherit</vt:lpstr>
      <vt:lpstr>Office Theme</vt:lpstr>
      <vt:lpstr>PowerPoint Presentation</vt:lpstr>
      <vt:lpstr>PowerPoint Presentation</vt:lpstr>
      <vt:lpstr>Oíche Shamhna – Leibhéal 1</vt:lpstr>
      <vt:lpstr>Oíche Shamhna – Leibhéal 2</vt:lpstr>
      <vt:lpstr>Oíche Shamhna – Leibhéal 3</vt:lpstr>
      <vt:lpstr>Oíche Shamhna – Leibhéal 3 </vt:lpstr>
    </vt:vector>
  </TitlesOfParts>
  <Company>Ericsson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Brendan Murphy A</dc:creator>
  <cp:lastModifiedBy>Natalia Tokarz</cp:lastModifiedBy>
  <cp:revision>90</cp:revision>
  <dcterms:created xsi:type="dcterms:W3CDTF">2025-07-24T09:12:16Z</dcterms:created>
  <dcterms:modified xsi:type="dcterms:W3CDTF">2025-10-15T09:19:31Z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0x01010004B3D2B033AF974EB908779DFEF5E727</vt:lpwstr>
  </property>
  <property fmtid="{D5CDD505-2E9C-101B-9397-08002B2CF9AE}" pid="3" name="MediaServiceImageTags">
    <vt:lpwstr/>
  </property>
</Properties>
</file>