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61" r:id="rId7"/>
    <p:sldId id="257" r:id="rId8"/>
    <p:sldId id="259" r:id="rId9"/>
    <p:sldId id="258" r:id="rId10"/>
    <p:sldId id="280" r:id="rId11"/>
    <p:sldId id="268" r:id="rId12"/>
    <p:sldId id="269" r:id="rId13"/>
    <p:sldId id="278" r:id="rId14"/>
    <p:sldId id="272" r:id="rId15"/>
    <p:sldId id="279" r:id="rId16"/>
    <p:sldId id="275" r:id="rId17"/>
    <p:sldId id="27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BB20C-AF2E-4C7C-A4AB-56C78F219D76}" v="9" dt="2025-11-23T18:31:50.706"/>
    <p1510:client id="{A0D85638-4EDA-48B1-90D0-48E68E4AB35A}" v="1" dt="2025-11-24T10:40:53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6F007-9B27-4037-822F-555A79BA6215}" type="datetimeFigureOut"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87F7-0728-4BDA-865B-438A0E7251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B654B-9636-AD01-172D-EF8DA7D45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3FEFB-D63A-953D-7D6D-90168A75A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55156-5C46-94E2-6895-848FC0CF4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31CFA-AA81-A856-2C68-A63F55491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0E68-4652-4AE6-A6C7-33B96501415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248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C819-3D83-B46C-30A5-92D50D54F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D0DA-CE16-49B3-1B7E-14DCBBFCC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6955-E628-48BD-719B-35AAAFC7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A8A8B-F412-6501-D5BA-2E46F15C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20F4-D5CF-B5CD-75DB-531971ED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28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A007-1D62-D12D-C1F8-0A935B8A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89A76-7C4E-BB59-97B1-D4AE70B40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C3B8-C7CD-3B99-D6B3-1D693672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0FB8-13B9-CC0E-11F3-810CA2E4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5A78F-6587-EC65-00FA-2EE1174C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83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E00F7-E753-B9AA-47C1-EC81CE583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F348C-A4FB-C210-09BA-FFD6F49D9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8E24B-1786-6149-B6FA-2F55FDE0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E4FE-1885-549A-CC2F-CF711F64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87DA-D05E-BCBE-2210-8647DFE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59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9B81-5671-A6E7-2529-69AD8E7A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69FC-C803-CC50-A4CA-3636CC89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F57E-C6BF-0654-A82A-49F8D25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7E4A-C559-507A-3FE5-373878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FBAA-BA00-E4F7-5D3E-E77803DD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40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4C83-666C-1A9F-D500-5A63C22F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656-7E96-03D9-7C13-0DE8734E8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FD74F-25BF-7702-0C76-4C06A94F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E80B-54DD-F8AA-B939-4434AE7F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22AB-DA35-51D7-0472-F4BD2579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96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F5C7-9EDB-2D2C-ABBD-8ED5F829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866D-EBC8-C90B-CA6B-4057124DC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3BFEA-CAF5-E053-48C8-67B1F2CC1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1CB00-AFBD-A65C-1A79-25317E1E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709A4-EA6D-9543-CB41-ABD303C7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59BF5-6771-C4F4-2F15-3C392045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2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15B5-7006-040A-9350-7E006D23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01F6D-D9D2-84DE-E71C-79308DE8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CC416-82C6-71B1-D725-9964E605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01754-A311-9144-DE74-D347C4692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B389D-9445-B838-1ACB-990CCDEFE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3F5EC-9924-5A69-439A-398DCAC8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EE954-6E4D-AFD4-4551-3DA7C2E5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35FE9-C549-1D04-5FEA-30637655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995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AD77-FC1E-8880-2935-9001C404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B381-EE96-B679-73C2-09F927C1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25630-4DE9-4218-1F4C-720CC49A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98866-2F61-FFCF-D9B0-6C2327E1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20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BF97A-C450-1DAA-FA60-9828B8E0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C3283-D637-8F00-D0ED-C218D399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F7DC0-1000-74FE-35A8-F7CF3F7A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6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E35-D4B3-F781-00AD-868C3FE8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14BA-CF51-4185-544D-A747B7A4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A02CB-07CA-5678-AE76-44C66CEDB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DF7B0-9E66-9ECE-D1A5-837F1B6E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338B9-FF66-A209-D1DB-73F2EE5B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73CBC-38AF-6F5C-1CFD-264D8FEF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571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8F3A-F40F-9837-ABC8-0A301E61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67DAF-D05B-CA1E-13D3-BDE9262D7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EDD1C-0DE8-6B65-8542-29BD30B4C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9D079-D8BE-8D9E-E798-19814419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1F6E4-09DB-06CD-2E21-C15993CC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F0E78-F98A-638F-49EA-C8C86BBD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81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B0D2D-B397-FC49-3D84-C51907AF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BD314-2776-3FF0-6AC4-BDDCEAC41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BA6E-C58B-92F6-32D7-3F6F7F8F5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708FB-1F97-4A60-8876-BA875B2B0F23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6149-2013-C5F2-3E81-B2F5C077C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86AC-00B4-CB0C-99F6-6038CEF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5E79D-25A0-48C6-A177-2541FD295B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8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ratch.mit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D054-5A19-2BEB-94A9-F352D0A52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50CC7-7903-C1BD-725E-432D23EA8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A group of people sitting in chairs with a string of lights&#10;&#10;AI-generated content may be incorrect.">
            <a:extLst>
              <a:ext uri="{FF2B5EF4-FFF2-40B4-BE49-F238E27FC236}">
                <a16:creationId xmlns:a16="http://schemas.microsoft.com/office/drawing/2014/main" id="{14EED010-DDEB-1FDA-DA5C-27A5220C6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6" y="0"/>
            <a:ext cx="1244513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A7828-FFD3-0FD4-3CEE-AAECE7121FF3}"/>
              </a:ext>
            </a:extLst>
          </p:cNvPr>
          <p:cNvSpPr txBox="1"/>
          <p:nvPr/>
        </p:nvSpPr>
        <p:spPr>
          <a:xfrm>
            <a:off x="1194766" y="240861"/>
            <a:ext cx="10632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/>
              <a:t>Curriculum Connect</a:t>
            </a:r>
          </a:p>
          <a:p>
            <a:r>
              <a:rPr lang="en-US" sz="3600"/>
              <a:t>Merry Christmas</a:t>
            </a:r>
          </a:p>
          <a:p>
            <a:r>
              <a:rPr lang="en-US" sz="3600"/>
              <a:t>Nollaig Shona Duit</a:t>
            </a:r>
            <a:endParaRPr lang="en-IE" sz="3600"/>
          </a:p>
        </p:txBody>
      </p:sp>
      <p:pic>
        <p:nvPicPr>
          <p:cNvPr id="1028" name="Picture 4" descr="Image result for scratch logo">
            <a:extLst>
              <a:ext uri="{FF2B5EF4-FFF2-40B4-BE49-F238E27FC236}">
                <a16:creationId xmlns:a16="http://schemas.microsoft.com/office/drawing/2014/main" id="{5A5E96AE-02B8-EBEB-F459-CF1478AC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133"/>
            <a:ext cx="4890981" cy="18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334DF3-2A0D-92F2-6AE6-F323C7854C6A}"/>
              </a:ext>
            </a:extLst>
          </p:cNvPr>
          <p:cNvSpPr txBox="1"/>
          <p:nvPr/>
        </p:nvSpPr>
        <p:spPr>
          <a:xfrm>
            <a:off x="302942" y="4888468"/>
            <a:ext cx="6523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Visual Assets: </a:t>
            </a:r>
            <a:r>
              <a:rPr lang="en-US" sz="1800" b="0" i="0" u="sng" strike="noStrike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/>
              </a:rPr>
              <a:t>https://scratch.mit.edu/</a:t>
            </a:r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839A1-28E7-2898-3443-ABAD1E0721BA}"/>
              </a:ext>
            </a:extLst>
          </p:cNvPr>
          <p:cNvSpPr txBox="1"/>
          <p:nvPr/>
        </p:nvSpPr>
        <p:spPr>
          <a:xfrm>
            <a:off x="112309" y="6390084"/>
            <a:ext cx="11967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FFFFFF"/>
                </a:solidFill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89981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6D5FC-6CC1-8C6D-3E2A-FA9DCEE5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AB7C-F6B0-BC8A-794E-F93C3073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54" y="672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3 (Part 3) </a:t>
            </a:r>
            <a:r>
              <a:rPr lang="en-US" b="1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 Tablet</a:t>
            </a:r>
            <a:br>
              <a:rPr lang="en-US" dirty="0"/>
            </a:b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CB99C8-B7E7-B830-38A5-4B0682AA18CD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21C3FC-37C0-10F1-A84C-FF3E41DEDF99}"/>
              </a:ext>
            </a:extLst>
          </p:cNvPr>
          <p:cNvSpPr>
            <a:spLocks/>
          </p:cNvSpPr>
          <p:nvPr/>
        </p:nvSpPr>
        <p:spPr>
          <a:xfrm>
            <a:off x="3992592" y="1210487"/>
            <a:ext cx="3608937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 dirty="0">
                <a:solidFill>
                  <a:schemeClr val="bg1"/>
                </a:solidFill>
                <a:latin typeface="Ericsson Hilda"/>
              </a:rPr>
              <a:t>Elf Sprite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1BE13182-A0E2-D05F-9C7F-0ABB8D031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30" y="427722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3D69F13-EC9F-B139-0282-B2ADC84F89B1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4CE4225-1636-05D6-3470-61D7EFF8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82" y="2653810"/>
            <a:ext cx="4118465" cy="1550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C8182-1518-6BFB-3A19-47501E783D69}"/>
              </a:ext>
            </a:extLst>
          </p:cNvPr>
          <p:cNvSpPr txBox="1"/>
          <p:nvPr/>
        </p:nvSpPr>
        <p:spPr>
          <a:xfrm>
            <a:off x="4243754" y="4724401"/>
            <a:ext cx="3106615" cy="95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tos"/>
              </a:rPr>
              <a:t>To code you must select the elf sprite in the bottom right corner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6D284E-AA0C-7ADC-F4CC-90CE88070251}"/>
              </a:ext>
            </a:extLst>
          </p:cNvPr>
          <p:cNvGrpSpPr/>
          <p:nvPr/>
        </p:nvGrpSpPr>
        <p:grpSpPr>
          <a:xfrm>
            <a:off x="8356261" y="1190600"/>
            <a:ext cx="3806431" cy="4339899"/>
            <a:chOff x="8356261" y="1190600"/>
            <a:chExt cx="3806431" cy="43398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0AF421-80DA-9736-6F79-1CC354EFD6D5}"/>
                </a:ext>
              </a:extLst>
            </p:cNvPr>
            <p:cNvSpPr>
              <a:spLocks/>
            </p:cNvSpPr>
            <p:nvPr/>
          </p:nvSpPr>
          <p:spPr>
            <a:xfrm>
              <a:off x="8356261" y="1190600"/>
              <a:ext cx="380643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Example 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13" name="Picture 12" descr="A cartoon of a person&#10;&#10;AI-generated content may be incorrect.">
              <a:extLst>
                <a:ext uri="{FF2B5EF4-FFF2-40B4-BE49-F238E27FC236}">
                  <a16:creationId xmlns:a16="http://schemas.microsoft.com/office/drawing/2014/main" id="{FB747200-D5EB-D890-4BDC-642F91AF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7885" y="1694996"/>
              <a:ext cx="2003181" cy="2619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6727E6-FFEA-E341-4F07-27748D6563D5}"/>
                </a:ext>
              </a:extLst>
            </p:cNvPr>
            <p:cNvSpPr txBox="1"/>
            <p:nvPr/>
          </p:nvSpPr>
          <p:spPr>
            <a:xfrm>
              <a:off x="8804031" y="4607169"/>
              <a:ext cx="2743200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This code moves the elf to where you touch the screen.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F5460-FFC5-BD4C-AB96-3202B4FA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1" y="2454496"/>
            <a:ext cx="3322767" cy="29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04A89-0B8C-B3D2-5BA6-6F3C5A461FBF}"/>
              </a:ext>
            </a:extLst>
          </p:cNvPr>
          <p:cNvSpPr>
            <a:spLocks/>
          </p:cNvSpPr>
          <p:nvPr/>
        </p:nvSpPr>
        <p:spPr>
          <a:xfrm>
            <a:off x="0" y="1210487"/>
            <a:ext cx="3608937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 dirty="0">
                <a:solidFill>
                  <a:schemeClr val="bg1"/>
                </a:solidFill>
                <a:latin typeface="Ericsson Hilda"/>
              </a:rPr>
              <a:t>Elf Sprite - Code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3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3"/>
            <a:ext cx="10515600" cy="1325563"/>
          </a:xfrm>
        </p:spPr>
        <p:txBody>
          <a:bodyPr/>
          <a:lstStyle/>
          <a:p>
            <a:r>
              <a:rPr lang="en-US" dirty="0"/>
              <a:t>Merry Christmas – </a:t>
            </a:r>
            <a:r>
              <a:rPr lang="en-US" b="1" dirty="0"/>
              <a:t>Level 3 (Part 4)</a:t>
            </a:r>
            <a:br>
              <a:rPr lang="en-US" dirty="0"/>
            </a:b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67917-D0FE-7AB3-3BBD-C484D05B8F17}"/>
              </a:ext>
            </a:extLst>
          </p:cNvPr>
          <p:cNvGrpSpPr/>
          <p:nvPr/>
        </p:nvGrpSpPr>
        <p:grpSpPr>
          <a:xfrm>
            <a:off x="1056541" y="1207009"/>
            <a:ext cx="4275994" cy="5238120"/>
            <a:chOff x="282818" y="1218732"/>
            <a:chExt cx="4275994" cy="52381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84191" y="1218732"/>
              <a:ext cx="4271433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Choose more Sprites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4" name="Picture 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A9D11D45-824B-105D-DB21-2B20CA5D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18" y="1608626"/>
              <a:ext cx="4275994" cy="484822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067EE-112C-BCBA-294F-004F9B44D624}"/>
              </a:ext>
            </a:extLst>
          </p:cNvPr>
          <p:cNvGrpSpPr/>
          <p:nvPr/>
        </p:nvGrpSpPr>
        <p:grpSpPr>
          <a:xfrm>
            <a:off x="7044998" y="1210487"/>
            <a:ext cx="3500055" cy="3269290"/>
            <a:chOff x="7044998" y="1210487"/>
            <a:chExt cx="3500055" cy="32692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7FD144-021F-305E-7DF0-4BC98DE5A74A}"/>
                </a:ext>
              </a:extLst>
            </p:cNvPr>
            <p:cNvSpPr>
              <a:spLocks/>
            </p:cNvSpPr>
            <p:nvPr/>
          </p:nvSpPr>
          <p:spPr>
            <a:xfrm>
              <a:off x="7044998" y="1210487"/>
              <a:ext cx="350005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The Reason for This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F15502-0F20-92A3-4B3C-837C5AF6969B}"/>
                </a:ext>
              </a:extLst>
            </p:cNvPr>
            <p:cNvSpPr txBox="1"/>
            <p:nvPr/>
          </p:nvSpPr>
          <p:spPr>
            <a:xfrm>
              <a:off x="7420708" y="2192215"/>
              <a:ext cx="2743200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ptos"/>
                </a:rPr>
                <a:t>Choose more sprites in the bottom right where you got the elf sprite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6AC33-C986-8B47-E06D-4A5E3C2D0AF1}"/>
                </a:ext>
              </a:extLst>
            </p:cNvPr>
            <p:cNvSpPr txBox="1"/>
            <p:nvPr/>
          </p:nvSpPr>
          <p:spPr>
            <a:xfrm>
              <a:off x="7420708" y="3833446"/>
              <a:ext cx="27432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These sprites will fall from the sky, to be caught!!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72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19ED9-32E4-E9E1-96A0-212B817D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4BD8-5254-91C0-FD22-AB501364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4"/>
            <a:ext cx="10515600" cy="1325563"/>
          </a:xfrm>
        </p:spPr>
        <p:txBody>
          <a:bodyPr/>
          <a:lstStyle/>
          <a:p>
            <a:r>
              <a:rPr lang="en-US" dirty="0"/>
              <a:t>Merry Christmas – </a:t>
            </a:r>
            <a:r>
              <a:rPr lang="en-US" b="1" dirty="0"/>
              <a:t>Level 3 (Part 5)</a:t>
            </a:r>
            <a:br>
              <a:rPr lang="en-US" dirty="0"/>
            </a:br>
            <a:endParaRPr lang="en-US" dirty="0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AB55F3EB-C449-E060-5C5C-DBE5652FE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B6A920C-22CB-69FC-91D9-4FB2F33A5DDA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F5B1A-2D2B-C9A4-5A95-204A58116E7F}"/>
              </a:ext>
            </a:extLst>
          </p:cNvPr>
          <p:cNvSpPr txBox="1"/>
          <p:nvPr/>
        </p:nvSpPr>
        <p:spPr>
          <a:xfrm>
            <a:off x="8513453" y="1630700"/>
            <a:ext cx="329011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tos"/>
              </a:rPr>
              <a:t>This code makes the sprites fall down in random spots. Make sure you include the if-else function for level 3!!!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E078CBE-A100-D3BD-C831-D64BFFD55A03}"/>
              </a:ext>
            </a:extLst>
          </p:cNvPr>
          <p:cNvSpPr/>
          <p:nvPr/>
        </p:nvSpPr>
        <p:spPr>
          <a:xfrm>
            <a:off x="6425706" y="5789331"/>
            <a:ext cx="696685" cy="2462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12D3AD-A3A1-CD0C-BC04-F4B6C94F525E}"/>
              </a:ext>
            </a:extLst>
          </p:cNvPr>
          <p:cNvGrpSpPr/>
          <p:nvPr/>
        </p:nvGrpSpPr>
        <p:grpSpPr>
          <a:xfrm>
            <a:off x="250582" y="878967"/>
            <a:ext cx="11829773" cy="5579823"/>
            <a:chOff x="250582" y="878967"/>
            <a:chExt cx="11829773" cy="5579823"/>
          </a:xfrm>
        </p:grpSpPr>
        <p:pic>
          <p:nvPicPr>
            <p:cNvPr id="3" name="Picture 2" descr="A screenshot of a chat&#10;&#10;AI-generated content may be incorrect.">
              <a:extLst>
                <a:ext uri="{FF2B5EF4-FFF2-40B4-BE49-F238E27FC236}">
                  <a16:creationId xmlns:a16="http://schemas.microsoft.com/office/drawing/2014/main" id="{909BD0E2-4174-AAC7-ED46-DB4A9B2D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0722" y="1151303"/>
              <a:ext cx="3634117" cy="530748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D5B543-7581-8A37-37F3-D46F08DF8A41}"/>
                </a:ext>
              </a:extLst>
            </p:cNvPr>
            <p:cNvSpPr>
              <a:spLocks/>
            </p:cNvSpPr>
            <p:nvPr/>
          </p:nvSpPr>
          <p:spPr>
            <a:xfrm>
              <a:off x="250582" y="878967"/>
              <a:ext cx="11690836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1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Sprites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 - Code</a:t>
              </a:r>
            </a:p>
          </p:txBody>
        </p:sp>
        <p:pic>
          <p:nvPicPr>
            <p:cNvPr id="8" name="Picture 7" descr="A cartoon of a child in a snow field&#10;&#10;AI-generated content may be incorrect.">
              <a:extLst>
                <a:ext uri="{FF2B5EF4-FFF2-40B4-BE49-F238E27FC236}">
                  <a16:creationId xmlns:a16="http://schemas.microsoft.com/office/drawing/2014/main" id="{3E093027-397A-040E-70FC-7C3985B59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6668" y="2946107"/>
              <a:ext cx="3843687" cy="18448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60F012-A6B0-5889-02BB-A0C9B288D7DB}"/>
                </a:ext>
              </a:extLst>
            </p:cNvPr>
            <p:cNvSpPr txBox="1"/>
            <p:nvPr/>
          </p:nvSpPr>
          <p:spPr>
            <a:xfrm>
              <a:off x="396591" y="2293207"/>
              <a:ext cx="4065013" cy="3693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b="1" dirty="0">
                  <a:solidFill>
                    <a:srgbClr val="00B0F0"/>
                  </a:solidFill>
                </a:rPr>
                <a:t>Starts the sprite at a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random position</a:t>
              </a:r>
            </a:p>
            <a:p>
              <a:pPr algn="r"/>
              <a:endParaRPr lang="en-US" b="1" dirty="0">
                <a:solidFill>
                  <a:schemeClr val="accent1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1"/>
                  </a:solidFill>
                </a:rPr>
                <a:t>	          </a:t>
              </a:r>
              <a:r>
                <a:rPr lang="en-US" b="1" dirty="0">
                  <a:solidFill>
                    <a:srgbClr val="00B0F0"/>
                  </a:solidFill>
                </a:rPr>
                <a:t>Moves the sprite down</a:t>
              </a:r>
            </a:p>
            <a:p>
              <a:pPr algn="r">
                <a:lnSpc>
                  <a:spcPct val="150000"/>
                </a:lnSpc>
              </a:pPr>
              <a:r>
                <a:rPr lang="en-US" b="1" dirty="0">
                  <a:solidFill>
                    <a:schemeClr val="accent2"/>
                  </a:solidFill>
                </a:rPr>
                <a:t>                      if </a:t>
              </a:r>
              <a:r>
                <a: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Sprite is touching Elf</a:t>
              </a:r>
              <a:r>
                <a: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then </a:t>
              </a:r>
            </a:p>
            <a:p>
              <a:pPr algn="r">
                <a:lnSpc>
                  <a:spcPct val="150000"/>
                </a:lnSpc>
              </a:pPr>
              <a:r>
                <a:rPr lang="en-US" b="1" dirty="0">
                  <a:solidFill>
                    <a:schemeClr val="accent2"/>
                  </a:solidFill>
                </a:rPr>
                <a:t>                             Increases the score by 1</a:t>
              </a:r>
            </a:p>
            <a:p>
              <a:pPr algn="r"/>
              <a:r>
                <a:rPr lang="en-US" b="1" dirty="0">
                  <a:solidFill>
                    <a:srgbClr val="7030A0"/>
                  </a:solidFill>
                </a:rPr>
                <a:t>Hide the sprite</a:t>
              </a:r>
              <a:r>
                <a:rPr lang="en-US" dirty="0"/>
                <a:t> → 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wait</a:t>
              </a:r>
              <a:r>
                <a:rPr lang="en-US" dirty="0"/>
                <a:t> → </a:t>
              </a:r>
            </a:p>
            <a:p>
              <a:pPr algn="r"/>
              <a:r>
                <a:rPr lang="en-US" b="1" dirty="0">
                  <a:solidFill>
                    <a:srgbClr val="00B0F0"/>
                  </a:solidFill>
                </a:rPr>
                <a:t>go to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dirty="0"/>
                <a:t>→ </a:t>
              </a:r>
            </a:p>
            <a:p>
              <a:pPr algn="r"/>
              <a:r>
                <a:rPr lang="en-US" b="1" dirty="0">
                  <a:solidFill>
                    <a:srgbClr val="7030A0"/>
                  </a:solidFill>
                </a:rPr>
                <a:t>Show the sprite </a:t>
              </a:r>
              <a:r>
                <a:rPr lang="en-US" dirty="0"/>
                <a:t>→</a:t>
              </a:r>
            </a:p>
            <a:p>
              <a:pPr algn="r"/>
              <a:r>
                <a:rPr lang="en-US" dirty="0"/>
                <a:t>Resets the sprite to fall again after being caught.</a:t>
              </a:r>
              <a:endParaRPr lang="en-IE" dirty="0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186E77E-996C-B850-4B7E-F935AFC1A8E8}"/>
              </a:ext>
            </a:extLst>
          </p:cNvPr>
          <p:cNvSpPr/>
          <p:nvPr/>
        </p:nvSpPr>
        <p:spPr>
          <a:xfrm>
            <a:off x="7997169" y="3283435"/>
            <a:ext cx="769669" cy="2911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F60B5D3-D235-19E4-5FC2-DE46C42ADE4D}"/>
              </a:ext>
            </a:extLst>
          </p:cNvPr>
          <p:cNvSpPr/>
          <p:nvPr/>
        </p:nvSpPr>
        <p:spPr>
          <a:xfrm>
            <a:off x="10866227" y="3249243"/>
            <a:ext cx="566057" cy="21390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54418BB-E7A6-CB8B-A621-FE8157A022F0}"/>
              </a:ext>
            </a:extLst>
          </p:cNvPr>
          <p:cNvSpPr/>
          <p:nvPr/>
        </p:nvSpPr>
        <p:spPr>
          <a:xfrm>
            <a:off x="10158511" y="4468705"/>
            <a:ext cx="226423" cy="64443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30344-2DBF-98F5-4C2E-F518E0228957}"/>
              </a:ext>
            </a:extLst>
          </p:cNvPr>
          <p:cNvSpPr txBox="1"/>
          <p:nvPr/>
        </p:nvSpPr>
        <p:spPr>
          <a:xfrm>
            <a:off x="6876823" y="5650966"/>
            <a:ext cx="155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Next Page!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40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9"/>
            <a:ext cx="10515600" cy="1325563"/>
          </a:xfrm>
        </p:spPr>
        <p:txBody>
          <a:bodyPr/>
          <a:lstStyle/>
          <a:p>
            <a:r>
              <a:rPr lang="en-US" dirty="0"/>
              <a:t>Merry Christmas – </a:t>
            </a:r>
            <a:r>
              <a:rPr lang="en-US" b="1" dirty="0"/>
              <a:t>Level 3 (Part 6)</a:t>
            </a:r>
            <a:br>
              <a:rPr lang="en-US" dirty="0"/>
            </a:br>
            <a:endParaRPr lang="en-US" dirty="0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5876" y="660221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F32FC9-3D55-2233-C45A-E276674CBDFC}"/>
              </a:ext>
            </a:extLst>
          </p:cNvPr>
          <p:cNvGrpSpPr/>
          <p:nvPr/>
        </p:nvGrpSpPr>
        <p:grpSpPr>
          <a:xfrm>
            <a:off x="411819" y="1064921"/>
            <a:ext cx="4850382" cy="5484821"/>
            <a:chOff x="277348" y="896833"/>
            <a:chExt cx="4850382" cy="54848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77348" y="896833"/>
              <a:ext cx="485038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Game Over - Code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382B3C-842D-D8C4-38B5-FC4D036B1B2B}"/>
                </a:ext>
              </a:extLst>
            </p:cNvPr>
            <p:cNvSpPr txBox="1"/>
            <p:nvPr/>
          </p:nvSpPr>
          <p:spPr>
            <a:xfrm>
              <a:off x="300237" y="5735323"/>
              <a:ext cx="482749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This is the code added to the bottom of the else-if, that I mentioned in the last page!!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ABEC10-E236-ADDD-5BC3-13D86550A776}"/>
              </a:ext>
            </a:extLst>
          </p:cNvPr>
          <p:cNvGrpSpPr/>
          <p:nvPr/>
        </p:nvGrpSpPr>
        <p:grpSpPr>
          <a:xfrm>
            <a:off x="6853517" y="1071281"/>
            <a:ext cx="4819882" cy="3643901"/>
            <a:chOff x="6853517" y="1071281"/>
            <a:chExt cx="4819882" cy="36439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12083D-7969-1920-E70D-02B276B782D1}"/>
                </a:ext>
              </a:extLst>
            </p:cNvPr>
            <p:cNvSpPr txBox="1"/>
            <p:nvPr/>
          </p:nvSpPr>
          <p:spPr>
            <a:xfrm>
              <a:off x="6853517" y="1071281"/>
              <a:ext cx="481988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ptos"/>
                </a:rPr>
                <a:t>The Broadcast Code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8ACE88-3BA9-F410-1C03-A76A8B09D699}"/>
                </a:ext>
              </a:extLst>
            </p:cNvPr>
            <p:cNvSpPr txBox="1"/>
            <p:nvPr/>
          </p:nvSpPr>
          <p:spPr>
            <a:xfrm>
              <a:off x="6853517" y="1852860"/>
              <a:ext cx="4819881" cy="2862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Aptos"/>
                </a:rPr>
                <a:t>If </a:t>
              </a:r>
              <a:r>
                <a:rPr lang="en-US" b="1" dirty="0">
                  <a:solidFill>
                    <a:schemeClr val="accent6"/>
                  </a:solidFill>
                  <a:latin typeface="Aptos"/>
                </a:rPr>
                <a:t>(</a:t>
              </a:r>
              <a:r>
                <a:rPr lang="en-US" dirty="0">
                  <a:latin typeface="Aptos"/>
                </a:rPr>
                <a:t>(</a:t>
              </a:r>
              <a:r>
                <a:rPr lang="en-US" b="1" dirty="0">
                  <a:solidFill>
                    <a:schemeClr val="accent1"/>
                  </a:solidFill>
                  <a:latin typeface="Aptos"/>
                </a:rPr>
                <a:t>y position</a:t>
              </a:r>
              <a:r>
                <a:rPr lang="en-US" dirty="0">
                  <a:latin typeface="Aptos"/>
                </a:rPr>
                <a:t>) </a:t>
              </a:r>
              <a:r>
                <a:rPr lang="en-US" b="1" dirty="0">
                  <a:solidFill>
                    <a:schemeClr val="accent6"/>
                  </a:solidFill>
                  <a:latin typeface="Aptos"/>
                </a:rPr>
                <a:t>&lt; -150)</a:t>
              </a:r>
              <a:r>
                <a:rPr lang="en-US" b="1" dirty="0">
                  <a:solidFill>
                    <a:schemeClr val="accent4"/>
                  </a:solidFill>
                  <a:latin typeface="Aptos"/>
                </a:rPr>
                <a:t>→then - </a:t>
              </a:r>
              <a:r>
                <a:rPr lang="en-US" dirty="0">
                  <a:latin typeface="Aptos"/>
                </a:rPr>
                <a:t>Checks if the sprite has fallen below the bottom of the screen.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Aptos"/>
                </a:rPr>
                <a:t>Say [GAME OVER!!] for 2 seconds –</a:t>
              </a:r>
              <a:r>
                <a:rPr lang="en-US" dirty="0">
                  <a:latin typeface="Aptos"/>
                </a:rPr>
                <a:t> </a:t>
              </a:r>
            </a:p>
            <a:p>
              <a:endParaRPr lang="en-US" b="1" dirty="0">
                <a:solidFill>
                  <a:srgbClr val="7030A0"/>
                </a:solidFill>
                <a:latin typeface="Aptos"/>
              </a:endParaRPr>
            </a:p>
            <a:p>
              <a:r>
                <a:rPr lang="en-US" b="1" dirty="0">
                  <a:solidFill>
                    <a:srgbClr val="7030A0"/>
                  </a:solidFill>
                  <a:latin typeface="Aptos"/>
                </a:rPr>
                <a:t>Hide - </a:t>
              </a:r>
              <a:r>
                <a:rPr lang="en-US" dirty="0">
                  <a:latin typeface="Aptos"/>
                </a:rPr>
                <a:t>Hides the sprite after showing the message.</a:t>
              </a:r>
            </a:p>
            <a:p>
              <a:r>
                <a:rPr lang="en-US" b="1" dirty="0">
                  <a:solidFill>
                    <a:schemeClr val="accent4"/>
                  </a:solidFill>
                  <a:latin typeface="Aptos"/>
                </a:rPr>
                <a:t>Stop [all] -</a:t>
              </a:r>
              <a:r>
                <a:rPr lang="en-US" dirty="0">
                  <a:latin typeface="Aptos"/>
                </a:rPr>
                <a:t> Stops all scripts in the entire project — ending the game.</a:t>
              </a:r>
            </a:p>
            <a:p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B71ADB9-E07A-701C-7FC2-383A081E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19" y="1471392"/>
            <a:ext cx="4827493" cy="4432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35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32" y="217"/>
            <a:ext cx="10515600" cy="1325563"/>
          </a:xfrm>
        </p:spPr>
        <p:txBody>
          <a:bodyPr/>
          <a:lstStyle/>
          <a:p>
            <a:r>
              <a:rPr lang="en-US" dirty="0"/>
              <a:t>Merry Christmas – </a:t>
            </a:r>
            <a:r>
              <a:rPr lang="en-US" b="1" dirty="0"/>
              <a:t>Level 3 (Finished!)</a:t>
            </a:r>
            <a:br>
              <a:rPr lang="en-US" dirty="0"/>
            </a:br>
            <a:endParaRPr lang="en-US" dirty="0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A0502D-A164-87F3-B04D-3D4745CD3903}"/>
              </a:ext>
            </a:extLst>
          </p:cNvPr>
          <p:cNvGrpSpPr/>
          <p:nvPr/>
        </p:nvGrpSpPr>
        <p:grpSpPr>
          <a:xfrm>
            <a:off x="500743" y="998514"/>
            <a:ext cx="11662263" cy="3580285"/>
            <a:chOff x="310562" y="988834"/>
            <a:chExt cx="11847418" cy="271493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310562" y="988834"/>
              <a:ext cx="11847418" cy="30340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Sprites Saying GAME OVER !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06F92-D792-C3FD-BC51-89EEBCF579C6}"/>
                </a:ext>
              </a:extLst>
            </p:cNvPr>
            <p:cNvSpPr txBox="1"/>
            <p:nvPr/>
          </p:nvSpPr>
          <p:spPr>
            <a:xfrm>
              <a:off x="6836891" y="2503435"/>
              <a:ext cx="497317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In this case when the three sprites (snowman, snowflake and reindeer) go past the elf (or the Y – axis of where the elf is situated: y = 150). The code will tell the sprites to say GAME OVER !!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DC695E1-A276-E56C-F4A3-879C1614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3" y="1761406"/>
            <a:ext cx="6008914" cy="4604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0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0CB7-6E6D-137B-54B0-2C54FE58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1 (Part 1)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Curriculum Connect: </a:t>
            </a:r>
            <a:r>
              <a:rPr lang="en-US" sz="20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Merry Christmas 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A37FC-D512-F25A-AF5A-616C3714C981}"/>
              </a:ext>
            </a:extLst>
          </p:cNvPr>
          <p:cNvSpPr txBox="1"/>
          <p:nvPr/>
        </p:nvSpPr>
        <p:spPr>
          <a:xfrm>
            <a:off x="2072776" y="1655808"/>
            <a:ext cx="2939143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Stage and Sprites</a:t>
            </a:r>
            <a:endParaRPr lang="en-IE" sz="25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DD242-F5B5-D22B-E018-8A3EBA9B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78" y="2121088"/>
            <a:ext cx="2939143" cy="3432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2C1E7-621A-F581-03C7-8EE299D0D562}"/>
              </a:ext>
            </a:extLst>
          </p:cNvPr>
          <p:cNvSpPr txBox="1"/>
          <p:nvPr/>
        </p:nvSpPr>
        <p:spPr>
          <a:xfrm>
            <a:off x="2072775" y="5553540"/>
            <a:ext cx="29391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Add “Penguin” sprite</a:t>
            </a:r>
          </a:p>
          <a:p>
            <a:r>
              <a:rPr lang="en-US"/>
              <a:t>Choose a backdrop</a:t>
            </a:r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F36F3B-513E-9B52-8F61-1C7CBC3E92AF}"/>
              </a:ext>
            </a:extLst>
          </p:cNvPr>
          <p:cNvSpPr/>
          <p:nvPr/>
        </p:nvSpPr>
        <p:spPr>
          <a:xfrm>
            <a:off x="1447802" y="5282519"/>
            <a:ext cx="544284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>
            <a:off x="5030462" y="5231614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7F1A-3776-8FDC-AF26-83FB0EEF85A9}"/>
              </a:ext>
            </a:extLst>
          </p:cNvPr>
          <p:cNvSpPr txBox="1"/>
          <p:nvPr/>
        </p:nvSpPr>
        <p:spPr>
          <a:xfrm>
            <a:off x="7063213" y="1644034"/>
            <a:ext cx="4299857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Changing costumes </a:t>
            </a:r>
            <a:r>
              <a:rPr lang="en-US" sz="2500"/>
              <a:t>for sprite</a:t>
            </a:r>
            <a:endParaRPr lang="en-IE" sz="2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6918AF-3401-2B24-2B5E-77DD1931946C}"/>
              </a:ext>
            </a:extLst>
          </p:cNvPr>
          <p:cNvSpPr txBox="1"/>
          <p:nvPr/>
        </p:nvSpPr>
        <p:spPr>
          <a:xfrm>
            <a:off x="9034372" y="2168489"/>
            <a:ext cx="2328698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Change to “Penguin2-b  and click on it.</a:t>
            </a:r>
          </a:p>
          <a:p>
            <a:endParaRPr lang="en-US"/>
          </a:p>
          <a:p>
            <a:r>
              <a:rPr lang="en-US"/>
              <a:t>You should now edit this costume.</a:t>
            </a:r>
          </a:p>
          <a:p>
            <a:endParaRPr lang="en-US"/>
          </a:p>
          <a:p>
            <a:r>
              <a:rPr lang="en-US"/>
              <a:t>This costume will change, when you use code.</a:t>
            </a:r>
            <a:endParaRPr lang="en-IE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DCCC5C-F6F4-FB0C-BEF0-2057DE3D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13" y="2132862"/>
            <a:ext cx="1816193" cy="3930852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6DB17CE8-2CE5-F334-90C5-E6A721867DDD}"/>
              </a:ext>
            </a:extLst>
          </p:cNvPr>
          <p:cNvSpPr/>
          <p:nvPr/>
        </p:nvSpPr>
        <p:spPr>
          <a:xfrm>
            <a:off x="6335486" y="3788229"/>
            <a:ext cx="727727" cy="272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5E033-1258-29D6-E844-28BC15D584B6}"/>
              </a:ext>
            </a:extLst>
          </p:cNvPr>
          <p:cNvSpPr txBox="1"/>
          <p:nvPr/>
        </p:nvSpPr>
        <p:spPr>
          <a:xfrm>
            <a:off x="604157" y="6420953"/>
            <a:ext cx="11462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3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F2C8E98D-BABF-4998-C8FE-75AFEF06C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ACAF-D92C-D824-B77D-010BE5A8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11"/>
            <a:ext cx="10515600" cy="669018"/>
          </a:xfrm>
        </p:spPr>
        <p:txBody>
          <a:bodyPr>
            <a:normAutofit fontScale="90000"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1 (Part 2)</a:t>
            </a:r>
            <a:br>
              <a:rPr lang="en-US" dirty="0"/>
            </a:br>
            <a:endParaRPr lang="en-US" sz="22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D79C4-3204-C22F-A6A4-5DAE5959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696" y="1338069"/>
            <a:ext cx="2777124" cy="2268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D9FB3-9694-033A-A409-826320AC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84" y="3619159"/>
            <a:ext cx="3850177" cy="3059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B92F9-4508-D459-2DFF-9B338FB43147}"/>
              </a:ext>
            </a:extLst>
          </p:cNvPr>
          <p:cNvSpPr txBox="1"/>
          <p:nvPr/>
        </p:nvSpPr>
        <p:spPr>
          <a:xfrm>
            <a:off x="6709775" y="848529"/>
            <a:ext cx="486173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Code for sprite</a:t>
            </a:r>
            <a:endParaRPr lang="en-IE" sz="25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FD25E-FE7D-1CE9-0CC5-3B8C90782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" y="2223494"/>
            <a:ext cx="3506468" cy="3277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810869-53DD-0CC4-AEE3-2E5ECEF8D984}"/>
              </a:ext>
            </a:extLst>
          </p:cNvPr>
          <p:cNvSpPr txBox="1"/>
          <p:nvPr/>
        </p:nvSpPr>
        <p:spPr>
          <a:xfrm>
            <a:off x="620486" y="861015"/>
            <a:ext cx="3506468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Edit sprite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29DA2-2BE9-7803-CA16-C7583435DD7E}"/>
              </a:ext>
            </a:extLst>
          </p:cNvPr>
          <p:cNvSpPr txBox="1"/>
          <p:nvPr/>
        </p:nvSpPr>
        <p:spPr>
          <a:xfrm>
            <a:off x="4126954" y="2068443"/>
            <a:ext cx="1583711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costume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Fill Bucket and select Fill </a:t>
            </a:r>
            <a:r>
              <a:rPr lang="en-US" dirty="0" err="1"/>
              <a:t>Colour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part of the body of that penguin, to change the </a:t>
            </a:r>
            <a:r>
              <a:rPr lang="en-US" dirty="0" err="1"/>
              <a:t>colour</a:t>
            </a:r>
            <a:r>
              <a:rPr lang="en-US" dirty="0"/>
              <a:t> of that body part.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828F-1240-5578-627C-07E078B86A82}"/>
              </a:ext>
            </a:extLst>
          </p:cNvPr>
          <p:cNvSpPr txBox="1"/>
          <p:nvPr/>
        </p:nvSpPr>
        <p:spPr>
          <a:xfrm>
            <a:off x="9846673" y="1325583"/>
            <a:ext cx="172484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the code, making the penguin change costume when clicked, and saying “Nollaig Shona </a:t>
            </a:r>
            <a:r>
              <a:rPr lang="en-US" dirty="0" err="1"/>
              <a:t>Duit</a:t>
            </a:r>
            <a:r>
              <a:rPr lang="en-US" dirty="0"/>
              <a:t>”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4DD7E-AE69-CCC7-816A-FE0BF3239D81}"/>
              </a:ext>
            </a:extLst>
          </p:cNvPr>
          <p:cNvSpPr txBox="1"/>
          <p:nvPr/>
        </p:nvSpPr>
        <p:spPr>
          <a:xfrm>
            <a:off x="685800" y="6519063"/>
            <a:ext cx="109945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3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3DCD6801-E0EB-ADE1-66C2-A8FBF79D9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5049-3202-2122-041A-3BF4BF1F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33" y="63931"/>
            <a:ext cx="10515600" cy="1208313"/>
          </a:xfrm>
        </p:spPr>
        <p:txBody>
          <a:bodyPr>
            <a:normAutofit fontScale="90000"/>
          </a:bodyPr>
          <a:lstStyle/>
          <a:p>
            <a:r>
              <a:rPr lang="en-US" dirty="0"/>
              <a:t>Merry Christmas –</a:t>
            </a:r>
            <a:r>
              <a:rPr lang="en-US" b="1" dirty="0"/>
              <a:t> Level 2 (Part 1)</a:t>
            </a:r>
            <a:br>
              <a:rPr lang="en-US" b="1" dirty="0"/>
            </a:b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Catch the Snowflakes!</a:t>
            </a:r>
            <a:br>
              <a:rPr lang="en-US" sz="49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41DE9-B2C6-7BED-D81F-944A648A4E1C}"/>
              </a:ext>
            </a:extLst>
          </p:cNvPr>
          <p:cNvSpPr txBox="1"/>
          <p:nvPr/>
        </p:nvSpPr>
        <p:spPr>
          <a:xfrm>
            <a:off x="798333" y="1076402"/>
            <a:ext cx="3523296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Stages and Sprites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B85DAEE-4C8D-7015-F746-3B42B108C16E}"/>
              </a:ext>
            </a:extLst>
          </p:cNvPr>
          <p:cNvSpPr/>
          <p:nvPr/>
        </p:nvSpPr>
        <p:spPr>
          <a:xfrm>
            <a:off x="4321629" y="5101136"/>
            <a:ext cx="566057" cy="1850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74419-076B-8A48-FE9F-457C9E2D24A5}"/>
              </a:ext>
            </a:extLst>
          </p:cNvPr>
          <p:cNvSpPr txBox="1"/>
          <p:nvPr/>
        </p:nvSpPr>
        <p:spPr>
          <a:xfrm>
            <a:off x="798333" y="5379396"/>
            <a:ext cx="352329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Select the Artic Stage</a:t>
            </a:r>
          </a:p>
          <a:p>
            <a:endParaRPr lang="en-US"/>
          </a:p>
          <a:p>
            <a:r>
              <a:rPr lang="en-US"/>
              <a:t>Add “Snowflake” sprite</a:t>
            </a:r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B9704-DA89-D6DD-9C5A-62B9F438D37A}"/>
              </a:ext>
            </a:extLst>
          </p:cNvPr>
          <p:cNvSpPr txBox="1"/>
          <p:nvPr/>
        </p:nvSpPr>
        <p:spPr>
          <a:xfrm>
            <a:off x="4702628" y="3429000"/>
            <a:ext cx="174171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Make sure you set the size of the sprite to 40!</a:t>
            </a:r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3A67F9-14DE-8528-3D20-C3DDE74E47E7}"/>
              </a:ext>
            </a:extLst>
          </p:cNvPr>
          <p:cNvGrpSpPr/>
          <p:nvPr/>
        </p:nvGrpSpPr>
        <p:grpSpPr>
          <a:xfrm>
            <a:off x="7308841" y="1018458"/>
            <a:ext cx="2950029" cy="5453769"/>
            <a:chOff x="7415108" y="1009778"/>
            <a:chExt cx="2950029" cy="54537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485A48-16A5-664E-C454-BD050B87CCB3}"/>
                </a:ext>
              </a:extLst>
            </p:cNvPr>
            <p:cNvSpPr txBox="1"/>
            <p:nvPr/>
          </p:nvSpPr>
          <p:spPr>
            <a:xfrm>
              <a:off x="7415108" y="1009778"/>
              <a:ext cx="2950029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</a:rPr>
                <a:t>Edit Snowflake</a:t>
              </a:r>
              <a:endParaRPr lang="en-IE" sz="25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3EE89A-9D90-8BC4-421C-9A981CEE5DAB}"/>
                </a:ext>
              </a:extLst>
            </p:cNvPr>
            <p:cNvSpPr txBox="1"/>
            <p:nvPr/>
          </p:nvSpPr>
          <p:spPr>
            <a:xfrm>
              <a:off x="7502684" y="4277884"/>
              <a:ext cx="2791695" cy="218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l" rtl="0"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For each Costume</a:t>
              </a:r>
              <a:r>
                <a:rPr lang="en-US" sz="1800" b="0" i="0">
                  <a:solidFill>
                    <a:srgbClr val="000000"/>
                  </a:solidFill>
                  <a:effectLst/>
                  <a:latin typeface="+mj-lt"/>
                </a:rPr>
                <a:t>​</a:t>
              </a: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1350"/>
                </a:lnSpc>
              </a:pP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Select Fill Bucket and set the Fill </a:t>
              </a:r>
              <a:r>
                <a:rPr lang="en-US" sz="1800" b="0" i="0" u="none" strike="noStrike" err="1">
                  <a:solidFill>
                    <a:srgbClr val="000000"/>
                  </a:solidFill>
                  <a:effectLst/>
                  <a:latin typeface="+mj-lt"/>
                </a:rPr>
                <a:t>Colour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.</a:t>
              </a:r>
              <a:r>
                <a:rPr lang="en-US" sz="1800" b="0" i="0">
                  <a:solidFill>
                    <a:srgbClr val="000000"/>
                  </a:solidFill>
                  <a:effectLst/>
                  <a:latin typeface="+mj-lt"/>
                </a:rPr>
                <a:t>​</a:t>
              </a: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1200"/>
                </a:lnSpc>
              </a:pP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Click </a:t>
              </a:r>
              <a:r>
                <a:rPr lang="en-US">
                  <a:solidFill>
                    <a:srgbClr val="000000"/>
                  </a:solidFill>
                  <a:latin typeface="+mj-lt"/>
                </a:rPr>
                <a:t>any part of the snowflake to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 to change the </a:t>
              </a:r>
              <a:r>
                <a:rPr lang="en-US" sz="1800" b="0" i="0" u="none" strike="noStrike" err="1">
                  <a:solidFill>
                    <a:srgbClr val="000000"/>
                  </a:solidFill>
                  <a:effectLst/>
                  <a:latin typeface="+mj-lt"/>
                </a:rPr>
                <a:t>colour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.</a:t>
              </a: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DB25272-6830-4DCE-AE6A-30F9A04B8B40}"/>
              </a:ext>
            </a:extLst>
          </p:cNvPr>
          <p:cNvSpPr/>
          <p:nvPr/>
        </p:nvSpPr>
        <p:spPr>
          <a:xfrm>
            <a:off x="6400176" y="1943269"/>
            <a:ext cx="803386" cy="244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349C7E-53AD-46A0-F1FE-9A7321E867DC}"/>
              </a:ext>
            </a:extLst>
          </p:cNvPr>
          <p:cNvSpPr txBox="1"/>
          <p:nvPr/>
        </p:nvSpPr>
        <p:spPr>
          <a:xfrm>
            <a:off x="750766" y="6529371"/>
            <a:ext cx="115606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031FE1-82F8-117D-0FE9-3542E9D1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66" y="1581629"/>
            <a:ext cx="3547159" cy="379776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D014277-8438-A9EA-040D-2971EE472B46}"/>
              </a:ext>
            </a:extLst>
          </p:cNvPr>
          <p:cNvSpPr/>
          <p:nvPr/>
        </p:nvSpPr>
        <p:spPr>
          <a:xfrm>
            <a:off x="2657081" y="5046487"/>
            <a:ext cx="533400" cy="174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AF1C09-1D6E-7DBC-1CF1-FB41D153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66" y="1553456"/>
            <a:ext cx="2960847" cy="266773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A3410A9-9987-AC3E-9BCB-455C6EB2906A}"/>
              </a:ext>
            </a:extLst>
          </p:cNvPr>
          <p:cNvSpPr/>
          <p:nvPr/>
        </p:nvSpPr>
        <p:spPr>
          <a:xfrm>
            <a:off x="6444343" y="3004673"/>
            <a:ext cx="803386" cy="2285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29A130A6-425B-6C3A-CC86-AB1EF86E1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6B19-0DE7-CD54-2A14-E4E121CC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5692"/>
          </a:xfrm>
        </p:spPr>
        <p:txBody>
          <a:bodyPr>
            <a:normAutofit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2 (Part 2)</a:t>
            </a:r>
            <a:br>
              <a:rPr lang="en-US" dirty="0"/>
            </a:b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Catch the Snowflakes!</a:t>
            </a:r>
            <a:endParaRPr lang="en-US" sz="1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F9410-9582-8B01-EAAA-E716EC5C7A02}"/>
              </a:ext>
            </a:extLst>
          </p:cNvPr>
          <p:cNvSpPr txBox="1"/>
          <p:nvPr/>
        </p:nvSpPr>
        <p:spPr>
          <a:xfrm>
            <a:off x="9241968" y="4914752"/>
            <a:ext cx="268877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should then appear in the top left!</a:t>
            </a:r>
          </a:p>
          <a:p>
            <a:endParaRPr lang="en-US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A55BF-74BF-5327-4083-7B3C8C65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969" y="2579007"/>
            <a:ext cx="2688773" cy="849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97597-7D54-3551-FDC2-92034D73B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38" y="2138141"/>
            <a:ext cx="3265258" cy="25817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A8722-4B78-8AE0-2BD9-8BE985B74B8E}"/>
              </a:ext>
            </a:extLst>
          </p:cNvPr>
          <p:cNvGrpSpPr/>
          <p:nvPr/>
        </p:nvGrpSpPr>
        <p:grpSpPr>
          <a:xfrm>
            <a:off x="4879238" y="1418419"/>
            <a:ext cx="3705348" cy="4684247"/>
            <a:chOff x="5337945" y="1418419"/>
            <a:chExt cx="3248933" cy="46842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29D7E-D057-B6AE-4DD1-FA8F11A718C5}"/>
                </a:ext>
              </a:extLst>
            </p:cNvPr>
            <p:cNvSpPr txBox="1"/>
            <p:nvPr/>
          </p:nvSpPr>
          <p:spPr>
            <a:xfrm>
              <a:off x="5337945" y="4902337"/>
              <a:ext cx="3248932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When the green flag is clicked a score board should appear on the screen</a:t>
              </a:r>
            </a:p>
            <a:p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A5730A-68FA-939D-D340-F07118BA3882}"/>
                </a:ext>
              </a:extLst>
            </p:cNvPr>
            <p:cNvSpPr txBox="1"/>
            <p:nvPr/>
          </p:nvSpPr>
          <p:spPr>
            <a:xfrm>
              <a:off x="5337945" y="1418419"/>
              <a:ext cx="3248933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</a:rPr>
                <a:t>Score Board- Code</a:t>
              </a:r>
              <a:endParaRPr lang="en-IE" sz="25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415EA8-6E29-9A7C-8E36-4564B5745F18}"/>
              </a:ext>
            </a:extLst>
          </p:cNvPr>
          <p:cNvGrpSpPr/>
          <p:nvPr/>
        </p:nvGrpSpPr>
        <p:grpSpPr>
          <a:xfrm>
            <a:off x="721786" y="1414474"/>
            <a:ext cx="3402877" cy="4700608"/>
            <a:chOff x="721786" y="1414474"/>
            <a:chExt cx="3402877" cy="47006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A3383-D17A-F878-3BB1-549FA16BE7C1}"/>
                </a:ext>
              </a:extLst>
            </p:cNvPr>
            <p:cNvSpPr txBox="1"/>
            <p:nvPr/>
          </p:nvSpPr>
          <p:spPr>
            <a:xfrm>
              <a:off x="721786" y="4914753"/>
              <a:ext cx="3402876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To make the score variable: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Go to variables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Click make a variable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And type in Score</a:t>
              </a:r>
              <a:endParaRPr lang="en-IE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2FEC80-AB93-8C2B-5A7F-3C9BD92DD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787" y="2114254"/>
              <a:ext cx="3402876" cy="25817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4A92E-E8FB-DEBE-6B54-5505247D861F}"/>
                </a:ext>
              </a:extLst>
            </p:cNvPr>
            <p:cNvSpPr txBox="1"/>
            <p:nvPr/>
          </p:nvSpPr>
          <p:spPr>
            <a:xfrm>
              <a:off x="721786" y="1414474"/>
              <a:ext cx="3402877" cy="480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</a:rPr>
                <a:t>Making a Variable</a:t>
              </a:r>
              <a:endParaRPr lang="en-IE" sz="25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08A862-BAAC-60FE-15C5-124F5C897989}"/>
              </a:ext>
            </a:extLst>
          </p:cNvPr>
          <p:cNvSpPr txBox="1"/>
          <p:nvPr/>
        </p:nvSpPr>
        <p:spPr>
          <a:xfrm>
            <a:off x="9241971" y="1414474"/>
            <a:ext cx="2688772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Example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EA566-F6F7-9A6F-ED36-473343A72ED6}"/>
              </a:ext>
            </a:extLst>
          </p:cNvPr>
          <p:cNvSpPr txBox="1"/>
          <p:nvPr/>
        </p:nvSpPr>
        <p:spPr>
          <a:xfrm>
            <a:off x="1159328" y="6385096"/>
            <a:ext cx="9873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14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4C2DF4A0-6D9F-90E6-4367-D09FD3E25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1258-99B8-7558-78BA-291ACFA3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2 (Part 3)</a:t>
            </a:r>
            <a:br>
              <a:rPr lang="en-US" dirty="0"/>
            </a:br>
            <a:endParaRPr lang="en-US" sz="1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D5345-52C1-713D-931F-28C5700D002D}"/>
              </a:ext>
            </a:extLst>
          </p:cNvPr>
          <p:cNvSpPr txBox="1"/>
          <p:nvPr/>
        </p:nvSpPr>
        <p:spPr>
          <a:xfrm>
            <a:off x="353806" y="1083930"/>
            <a:ext cx="6302231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Code For Sprite</a:t>
            </a:r>
            <a:endParaRPr lang="en-IE" sz="25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AABC4-0194-E4A2-D87A-C428695F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6" y="1685034"/>
            <a:ext cx="6264132" cy="45328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5D0831-21DF-E580-5114-286C2E4C38F9}"/>
              </a:ext>
            </a:extLst>
          </p:cNvPr>
          <p:cNvSpPr txBox="1"/>
          <p:nvPr/>
        </p:nvSpPr>
        <p:spPr>
          <a:xfrm>
            <a:off x="6656037" y="1781961"/>
            <a:ext cx="5410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When the green flag is clicked: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snowflake appears –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score starts at 0 –</a:t>
            </a:r>
            <a:r>
              <a:rPr lang="en-US" b="1" dirty="0">
                <a:solidFill>
                  <a:schemeClr val="accent2"/>
                </a:solidFill>
              </a:rPr>
              <a:t> set score to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snowflake moves around the screen – </a:t>
            </a:r>
            <a:r>
              <a:rPr lang="en-US" b="1" dirty="0">
                <a:solidFill>
                  <a:srgbClr val="0070C0"/>
                </a:solidFill>
              </a:rPr>
              <a:t>forever glide to random position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FED63-F641-D997-6A9E-AA3E8D3E9B93}"/>
              </a:ext>
            </a:extLst>
          </p:cNvPr>
          <p:cNvSpPr txBox="1"/>
          <p:nvPr/>
        </p:nvSpPr>
        <p:spPr>
          <a:xfrm>
            <a:off x="6656037" y="3951477"/>
            <a:ext cx="543197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When the Snowflake is clicked: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snowflake hides –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get 1 point – </a:t>
            </a:r>
            <a:r>
              <a:rPr lang="en-US" b="1" dirty="0">
                <a:solidFill>
                  <a:schemeClr val="accent2"/>
                </a:solidFill>
              </a:rPr>
              <a:t>change score by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plays a sound –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play sound pop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goes to a new place – </a:t>
            </a:r>
            <a:r>
              <a:rPr lang="en-US" b="1" dirty="0">
                <a:solidFill>
                  <a:srgbClr val="0070C0"/>
                </a:solidFill>
              </a:rPr>
              <a:t>go to random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Waits 0.5 seconds – </a:t>
            </a:r>
            <a:r>
              <a:rPr lang="en-US" b="1" dirty="0">
                <a:solidFill>
                  <a:srgbClr val="FFC000"/>
                </a:solidFill>
              </a:rPr>
              <a:t>wait 0.5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shows again - </a:t>
            </a:r>
            <a:r>
              <a:rPr lang="en-US" b="1" dirty="0">
                <a:solidFill>
                  <a:srgbClr val="7030A0"/>
                </a:solidFill>
              </a:rPr>
              <a:t>show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D2D7E-2797-D2D8-0B71-6FD11D8087C6}"/>
              </a:ext>
            </a:extLst>
          </p:cNvPr>
          <p:cNvSpPr txBox="1"/>
          <p:nvPr/>
        </p:nvSpPr>
        <p:spPr>
          <a:xfrm>
            <a:off x="1197428" y="6330915"/>
            <a:ext cx="94705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3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9232F570-2D8B-91AE-FBEF-1A2F51E0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Merry Christmas – </a:t>
            </a:r>
            <a:r>
              <a:rPr lang="en-US" b="1" dirty="0"/>
              <a:t>Level 3 (Part 1)</a:t>
            </a:r>
            <a:br>
              <a:rPr lang="en-US" b="1" dirty="0"/>
            </a:br>
            <a:r>
              <a:rPr lang="en-US" sz="3100" dirty="0">
                <a:solidFill>
                  <a:srgbClr val="00B050"/>
                </a:solidFill>
              </a:rPr>
              <a:t>Elf Game – catch the falling sprites!</a:t>
            </a:r>
            <a:br>
              <a:rPr lang="en-US" sz="4900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48D98-2E84-ABA4-2777-CD9662B4B390}"/>
              </a:ext>
            </a:extLst>
          </p:cNvPr>
          <p:cNvSpPr txBox="1"/>
          <p:nvPr/>
        </p:nvSpPr>
        <p:spPr>
          <a:xfrm>
            <a:off x="4925891" y="3737130"/>
            <a:ext cx="1113693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tos"/>
              </a:rPr>
              <a:t>Choose a sprite in the bottom right corner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D93D9-8C8A-5462-CE20-E87C49F018CE}"/>
              </a:ext>
            </a:extLst>
          </p:cNvPr>
          <p:cNvGrpSpPr/>
          <p:nvPr/>
        </p:nvGrpSpPr>
        <p:grpSpPr>
          <a:xfrm>
            <a:off x="1568694" y="1254369"/>
            <a:ext cx="3345474" cy="4956069"/>
            <a:chOff x="1568694" y="1172307"/>
            <a:chExt cx="3345474" cy="4956069"/>
          </a:xfrm>
        </p:grpSpPr>
        <p:pic>
          <p:nvPicPr>
            <p:cNvPr id="3" name="Picture 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22CAA62E-6040-9AA2-FA68-072BACD6F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694" y="1649656"/>
              <a:ext cx="3345474" cy="35586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DA1266-F9F2-D494-0133-0294BC6F7433}"/>
                </a:ext>
              </a:extLst>
            </p:cNvPr>
            <p:cNvSpPr txBox="1"/>
            <p:nvPr/>
          </p:nvSpPr>
          <p:spPr>
            <a:xfrm>
              <a:off x="1570893" y="1172307"/>
              <a:ext cx="3341077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  <a:latin typeface="Aptos"/>
                </a:rPr>
                <a:t>Stages and Sprites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5CF1DD16-AF42-23D0-91A6-3D0E1C10594C}"/>
                </a:ext>
              </a:extLst>
            </p:cNvPr>
            <p:cNvSpPr txBox="1"/>
            <p:nvPr/>
          </p:nvSpPr>
          <p:spPr>
            <a:xfrm>
              <a:off x="1582616" y="5205046"/>
              <a:ext cx="3329353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en-US">
                  <a:latin typeface="Aptos"/>
                </a:rPr>
                <a:t>Select a Stage</a:t>
              </a:r>
              <a:endParaRPr lang="en-US"/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Aptos"/>
                </a:rPr>
                <a:t>Add “Elf” Sprite</a:t>
              </a:r>
              <a:endParaRPr lang="en-IE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Aptos"/>
                </a:rPr>
                <a:t>Set the size of the elf to </a:t>
              </a:r>
              <a:r>
                <a:rPr lang="en-US" dirty="0">
                  <a:latin typeface="Aptos"/>
                </a:rPr>
                <a:t>30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2BB95-40C3-B572-0DD7-7424D5FE6B79}"/>
              </a:ext>
            </a:extLst>
          </p:cNvPr>
          <p:cNvGrpSpPr/>
          <p:nvPr/>
        </p:nvGrpSpPr>
        <p:grpSpPr>
          <a:xfrm>
            <a:off x="7600333" y="1254370"/>
            <a:ext cx="3683540" cy="5158661"/>
            <a:chOff x="7857247" y="1924049"/>
            <a:chExt cx="3089831" cy="49483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86048F-C50A-CFE8-6834-042983CBEFDD}"/>
                </a:ext>
              </a:extLst>
            </p:cNvPr>
            <p:cNvSpPr txBox="1"/>
            <p:nvPr/>
          </p:nvSpPr>
          <p:spPr>
            <a:xfrm>
              <a:off x="7863909" y="1924049"/>
              <a:ext cx="3083169" cy="488777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  <a:latin typeface="Aptos"/>
                </a:rPr>
                <a:t>Edit Sprite</a:t>
              </a:r>
            </a:p>
          </p:txBody>
        </p:sp>
        <p:pic>
          <p:nvPicPr>
            <p:cNvPr id="19" name="Picture 18" descr="A screenshot of a cartoon&#10;&#10;AI-generated content may be incorrect.">
              <a:extLst>
                <a:ext uri="{FF2B5EF4-FFF2-40B4-BE49-F238E27FC236}">
                  <a16:creationId xmlns:a16="http://schemas.microsoft.com/office/drawing/2014/main" id="{363C504B-90F8-E01D-9547-C6D633BE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3907" y="2383416"/>
              <a:ext cx="3083169" cy="27812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BE97F8-24A3-C1F5-6772-BC94AC4E8351}"/>
                </a:ext>
              </a:extLst>
            </p:cNvPr>
            <p:cNvSpPr txBox="1"/>
            <p:nvPr/>
          </p:nvSpPr>
          <p:spPr>
            <a:xfrm>
              <a:off x="7857247" y="5185390"/>
              <a:ext cx="3083168" cy="1687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Aptos"/>
                </a:rPr>
                <a:t>For each costume</a:t>
              </a: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Aptos"/>
                </a:rPr>
                <a:t>Select Fill Bucket and select Fill </a:t>
              </a:r>
              <a:r>
                <a:rPr lang="en-US" dirty="0" err="1">
                  <a:latin typeface="Aptos"/>
                </a:rPr>
                <a:t>Colour</a:t>
              </a:r>
              <a:endParaRPr lang="en-US" dirty="0">
                <a:latin typeface="Aptos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Aptos"/>
                </a:rPr>
                <a:t>Click the part of the body of that elf, to change the </a:t>
              </a:r>
              <a:r>
                <a:rPr lang="en-US" dirty="0" err="1">
                  <a:latin typeface="Aptos"/>
                </a:rPr>
                <a:t>colour</a:t>
              </a:r>
              <a:r>
                <a:rPr lang="en-US" dirty="0">
                  <a:latin typeface="Aptos"/>
                </a:rPr>
                <a:t> of that body part.</a:t>
              </a:r>
              <a:endParaRPr lang="en-IE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1CB881-944E-B663-1288-EB1B8CD65BA4}"/>
              </a:ext>
            </a:extLst>
          </p:cNvPr>
          <p:cNvSpPr/>
          <p:nvPr/>
        </p:nvSpPr>
        <p:spPr>
          <a:xfrm>
            <a:off x="7320954" y="2337673"/>
            <a:ext cx="571237" cy="2352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4073E4-6746-595B-DE5D-7A3C5E2C3731}"/>
              </a:ext>
            </a:extLst>
          </p:cNvPr>
          <p:cNvSpPr/>
          <p:nvPr/>
        </p:nvSpPr>
        <p:spPr>
          <a:xfrm>
            <a:off x="7302208" y="3203119"/>
            <a:ext cx="596250" cy="2418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54" y="2135"/>
            <a:ext cx="10515600" cy="1621734"/>
          </a:xfrm>
        </p:spPr>
        <p:txBody>
          <a:bodyPr/>
          <a:lstStyle/>
          <a:p>
            <a:r>
              <a:rPr lang="en-US" dirty="0"/>
              <a:t>Merry Christmas– </a:t>
            </a:r>
            <a:r>
              <a:rPr lang="en-US" b="1" dirty="0"/>
              <a:t>Level 3 (Part 2)</a:t>
            </a:r>
            <a:br>
              <a:rPr lang="en-US" dirty="0"/>
            </a:br>
            <a:r>
              <a:rPr lang="en-US" sz="2800" dirty="0">
                <a:solidFill>
                  <a:srgbClr val="00B050"/>
                </a:solidFill>
              </a:rPr>
              <a:t>Elf Game – catch the falling sprites!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6A18E9-822D-D350-51FB-9212E20BD914}"/>
              </a:ext>
            </a:extLst>
          </p:cNvPr>
          <p:cNvGrpSpPr/>
          <p:nvPr/>
        </p:nvGrpSpPr>
        <p:grpSpPr>
          <a:xfrm>
            <a:off x="656491" y="1723292"/>
            <a:ext cx="2965938" cy="4037314"/>
            <a:chOff x="785445" y="1406769"/>
            <a:chExt cx="2965938" cy="4037314"/>
          </a:xfrm>
        </p:grpSpPr>
        <p:pic>
          <p:nvPicPr>
            <p:cNvPr id="3" name="Picture 2" descr="A screenshot of a test&#10;&#10;AI-generated content may be incorrect.">
              <a:extLst>
                <a:ext uri="{FF2B5EF4-FFF2-40B4-BE49-F238E27FC236}">
                  <a16:creationId xmlns:a16="http://schemas.microsoft.com/office/drawing/2014/main" id="{A29E44C9-0286-AA00-17DD-DFEAED51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45" y="1906831"/>
              <a:ext cx="2954217" cy="23409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5F4F76-A7FB-F2A2-6EE6-149D9AA57D21}"/>
                </a:ext>
              </a:extLst>
            </p:cNvPr>
            <p:cNvSpPr txBox="1"/>
            <p:nvPr/>
          </p:nvSpPr>
          <p:spPr>
            <a:xfrm>
              <a:off x="785446" y="4243754"/>
              <a:ext cx="2954215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ptos"/>
                </a:rPr>
                <a:t>To make the score variable:</a:t>
              </a:r>
            </a:p>
            <a:p>
              <a:pPr marL="283464" indent="-283464">
                <a:buFont typeface="Arial"/>
                <a:buChar char="•"/>
              </a:pPr>
              <a:r>
                <a:rPr lang="en-US">
                  <a:latin typeface="Aptos"/>
                </a:rPr>
                <a:t>Go to variables</a:t>
              </a:r>
            </a:p>
            <a:p>
              <a:pPr marL="283464" indent="-283464">
                <a:buFont typeface="Arial"/>
                <a:buChar char="•"/>
              </a:pPr>
              <a:r>
                <a:rPr lang="en-US">
                  <a:latin typeface="Aptos"/>
                </a:rPr>
                <a:t>Click make a variable</a:t>
              </a:r>
            </a:p>
            <a:p>
              <a:pPr marL="283464" indent="-283464">
                <a:buFont typeface="Arial"/>
                <a:buChar char="•"/>
              </a:pPr>
              <a:r>
                <a:rPr lang="en-US">
                  <a:latin typeface="Aptos"/>
                </a:rPr>
                <a:t>And type in Score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0CDE98-55C3-5105-CFFD-738044521814}"/>
                </a:ext>
              </a:extLst>
            </p:cNvPr>
            <p:cNvSpPr txBox="1"/>
            <p:nvPr/>
          </p:nvSpPr>
          <p:spPr>
            <a:xfrm>
              <a:off x="808891" y="1406769"/>
              <a:ext cx="294249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ptos"/>
                </a:rPr>
                <a:t>Making a Variable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ADD785-2C02-4C0E-9BEC-5FB02912E0F1}"/>
              </a:ext>
            </a:extLst>
          </p:cNvPr>
          <p:cNvGrpSpPr/>
          <p:nvPr/>
        </p:nvGrpSpPr>
        <p:grpSpPr>
          <a:xfrm>
            <a:off x="4829908" y="1699846"/>
            <a:ext cx="3341076" cy="4060760"/>
            <a:chOff x="4829908" y="1699846"/>
            <a:chExt cx="3341076" cy="4060760"/>
          </a:xfrm>
        </p:grpSpPr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CB4C806-029C-D9CE-0048-AC72FC90E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2839" y="2129569"/>
              <a:ext cx="3335216" cy="268092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BC9D97-8D3E-D373-F642-0ADA24B98900}"/>
                </a:ext>
              </a:extLst>
            </p:cNvPr>
            <p:cNvSpPr txBox="1"/>
            <p:nvPr/>
          </p:nvSpPr>
          <p:spPr>
            <a:xfrm>
              <a:off x="4829908" y="1699846"/>
              <a:ext cx="334107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ptos"/>
                </a:rPr>
                <a:t>Score Board- Code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002CD9-3679-9DD3-9CD7-F1F46DFA5FD3}"/>
                </a:ext>
              </a:extLst>
            </p:cNvPr>
            <p:cNvSpPr txBox="1"/>
            <p:nvPr/>
          </p:nvSpPr>
          <p:spPr>
            <a:xfrm>
              <a:off x="4838702" y="5114275"/>
              <a:ext cx="33293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When the green flag set the score to 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6E0CF9-0735-D407-4AD6-C0C7EEB5CA59}"/>
              </a:ext>
            </a:extLst>
          </p:cNvPr>
          <p:cNvGrpSpPr/>
          <p:nvPr/>
        </p:nvGrpSpPr>
        <p:grpSpPr>
          <a:xfrm>
            <a:off x="8763287" y="1694590"/>
            <a:ext cx="2910113" cy="4032535"/>
            <a:chOff x="9090068" y="1725058"/>
            <a:chExt cx="2910113" cy="40325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36D4C7-65AD-531C-9D68-85EFA110CAD9}"/>
                </a:ext>
              </a:extLst>
            </p:cNvPr>
            <p:cNvSpPr txBox="1"/>
            <p:nvPr/>
          </p:nvSpPr>
          <p:spPr>
            <a:xfrm>
              <a:off x="9090068" y="1725058"/>
              <a:ext cx="285243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ea typeface="Calibri"/>
                  <a:cs typeface="Calibri"/>
                </a:rPr>
                <a:t>Example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 descr="A close up of a button&#10;&#10;AI-generated content may be incorrect.">
              <a:extLst>
                <a:ext uri="{FF2B5EF4-FFF2-40B4-BE49-F238E27FC236}">
                  <a16:creationId xmlns:a16="http://schemas.microsoft.com/office/drawing/2014/main" id="{63191CF0-68B3-0F83-8B96-F10FAB91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90069" y="2983955"/>
              <a:ext cx="2910112" cy="90261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88D251-2BB5-E30F-D4D0-B6F805B1EECF}"/>
                </a:ext>
              </a:extLst>
            </p:cNvPr>
            <p:cNvSpPr txBox="1"/>
            <p:nvPr/>
          </p:nvSpPr>
          <p:spPr>
            <a:xfrm>
              <a:off x="9202616" y="5111262"/>
              <a:ext cx="27432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This should then appear in the top left!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473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9"/>
            <a:ext cx="10515600" cy="1325563"/>
          </a:xfrm>
        </p:spPr>
        <p:txBody>
          <a:bodyPr/>
          <a:lstStyle/>
          <a:p>
            <a:r>
              <a:rPr lang="en-US" dirty="0"/>
              <a:t>Merry Christmas – </a:t>
            </a:r>
            <a:r>
              <a:rPr lang="en-US" b="1" dirty="0"/>
              <a:t>Level 3 (Part 3) - </a:t>
            </a:r>
            <a:r>
              <a:rPr lang="en-US" b="1" dirty="0">
                <a:solidFill>
                  <a:srgbClr val="FF0000"/>
                </a:solidFill>
              </a:rPr>
              <a:t>Laptops</a:t>
            </a:r>
            <a:br>
              <a:rPr lang="en-US" dirty="0"/>
            </a:b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4018222" y="876956"/>
            <a:ext cx="3608937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 dirty="0">
                <a:solidFill>
                  <a:schemeClr val="bg1"/>
                </a:solidFill>
                <a:latin typeface="Ericsson Hilda"/>
              </a:rPr>
              <a:t>Elf Sprite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38" y="261645"/>
            <a:ext cx="482229" cy="4824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27610E-5ACE-62BE-511E-718F2625489D}"/>
              </a:ext>
            </a:extLst>
          </p:cNvPr>
          <p:cNvGrpSpPr/>
          <p:nvPr/>
        </p:nvGrpSpPr>
        <p:grpSpPr>
          <a:xfrm>
            <a:off x="286161" y="851204"/>
            <a:ext cx="3462087" cy="6006798"/>
            <a:chOff x="197625" y="1199102"/>
            <a:chExt cx="3468768" cy="520290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27546" y="1199102"/>
              <a:ext cx="343884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Elf Sprite - Code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3" name="Picture 2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21BECD9A-D5ED-F9DD-6E01-4EDD700EE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47"/>
            <a:stretch>
              <a:fillRect/>
            </a:stretch>
          </p:blipFill>
          <p:spPr>
            <a:xfrm>
              <a:off x="197625" y="1615899"/>
              <a:ext cx="3438847" cy="4786110"/>
            </a:xfrm>
            <a:prstGeom prst="rect">
              <a:avLst/>
            </a:prstGeom>
          </p:spPr>
        </p:pic>
      </p:grp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5ECE5B7-572A-5C1A-E966-ACA288EED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12" y="2320279"/>
            <a:ext cx="4118465" cy="1550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FF3536-437E-69D7-9683-2904506D9D4D}"/>
              </a:ext>
            </a:extLst>
          </p:cNvPr>
          <p:cNvSpPr txBox="1"/>
          <p:nvPr/>
        </p:nvSpPr>
        <p:spPr>
          <a:xfrm>
            <a:off x="3892412" y="4390870"/>
            <a:ext cx="37347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tos"/>
              </a:rPr>
              <a:t>To code you must select the elf sprite in the bottom right corner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536988-7E43-47DD-C1A4-E4AC82106A0F}"/>
              </a:ext>
            </a:extLst>
          </p:cNvPr>
          <p:cNvGrpSpPr/>
          <p:nvPr/>
        </p:nvGrpSpPr>
        <p:grpSpPr>
          <a:xfrm>
            <a:off x="8193697" y="876956"/>
            <a:ext cx="3807070" cy="4339899"/>
            <a:chOff x="8355622" y="1190600"/>
            <a:chExt cx="3807070" cy="43398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3A279F-8A2A-9D2E-257C-8A5CE686A06E}"/>
                </a:ext>
              </a:extLst>
            </p:cNvPr>
            <p:cNvSpPr>
              <a:spLocks/>
            </p:cNvSpPr>
            <p:nvPr/>
          </p:nvSpPr>
          <p:spPr>
            <a:xfrm>
              <a:off x="8356261" y="1190600"/>
              <a:ext cx="380643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dirty="0">
                  <a:solidFill>
                    <a:schemeClr val="bg1"/>
                  </a:solidFill>
                  <a:latin typeface="Ericsson Hilda"/>
                </a:rPr>
                <a:t>Example 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13" name="Picture 12" descr="A cartoon of a person&#10;&#10;AI-generated content may be incorrect.">
              <a:extLst>
                <a:ext uri="{FF2B5EF4-FFF2-40B4-BE49-F238E27FC236}">
                  <a16:creationId xmlns:a16="http://schemas.microsoft.com/office/drawing/2014/main" id="{CFF3ECCC-F5EB-7BCC-FC4B-DDCA80FA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23609" y="1591775"/>
              <a:ext cx="2003181" cy="2619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9BE951-C5F4-C4F1-1A29-364A0DF9B065}"/>
                </a:ext>
              </a:extLst>
            </p:cNvPr>
            <p:cNvSpPr txBox="1"/>
            <p:nvPr/>
          </p:nvSpPr>
          <p:spPr>
            <a:xfrm>
              <a:off x="8372053" y="4607169"/>
              <a:ext cx="3175178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ptos"/>
                </a:rPr>
                <a:t>This code moves the elf using the direction buttons in the bottom right of your keyboard</a:t>
              </a:r>
            </a:p>
          </p:txBody>
        </p:sp>
        <p:pic>
          <p:nvPicPr>
            <p:cNvPr id="16" name="Picture 15" descr="A close-up of several keys&#10;&#10;AI-generated content may be incorrect.">
              <a:extLst>
                <a:ext uri="{FF2B5EF4-FFF2-40B4-BE49-F238E27FC236}">
                  <a16:creationId xmlns:a16="http://schemas.microsoft.com/office/drawing/2014/main" id="{CEEC88BB-A006-E09C-ACAF-B96E4077C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5622" y="2523024"/>
              <a:ext cx="1822939" cy="1343026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952912" y="659635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146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2117-8292-4133-b1c7-eab5c6487cfd" xsi:nil="true"/>
    <lcf76f155ced4ddcb4097134ff3c332f xmlns="be8d4a36-44d6-40a9-9222-6158e50407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3D2B033AF974EB908779DFEF5E727" ma:contentTypeVersion="18" ma:contentTypeDescription="Create a new document." ma:contentTypeScope="" ma:versionID="5f45a23dba963085844d27abeb943c3b">
  <xsd:schema xmlns:xsd="http://www.w3.org/2001/XMLSchema" xmlns:xs="http://www.w3.org/2001/XMLSchema" xmlns:p="http://schemas.microsoft.com/office/2006/metadata/properties" xmlns:ns2="be8d4a36-44d6-40a9-9222-6158e50407c8" xmlns:ns3="752e0c9b-a528-4fd9-af16-b6c54ede5654" xmlns:ns4="d8762117-8292-4133-b1c7-eab5c6487cfd" targetNamespace="http://schemas.microsoft.com/office/2006/metadata/properties" ma:root="true" ma:fieldsID="728d0b634a1cdf444f6d114371a914e8" ns2:_="" ns3:_="" ns4:_="">
    <xsd:import namespace="be8d4a36-44d6-40a9-9222-6158e50407c8"/>
    <xsd:import namespace="752e0c9b-a528-4fd9-af16-b6c54ede565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a36-44d6-40a9-9222-6158e5040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0c9b-a528-4fd9-af16-b6c54ede5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f37988-01f9-4197-9684-fe474ca3cb2b}" ma:internalName="TaxCatchAll" ma:showField="CatchAllData" ma:web="752e0c9b-a528-4fd9-af16-b6c54ede5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A6BE6-66C0-4E36-BB2B-22C475C0D2C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d8762117-8292-4133-b1c7-eab5c6487cfd"/>
    <ds:schemaRef ds:uri="752e0c9b-a528-4fd9-af16-b6c54ede5654"/>
    <ds:schemaRef ds:uri="be8d4a36-44d6-40a9-9222-6158e50407c8"/>
  </ds:schemaRefs>
</ds:datastoreItem>
</file>

<file path=customXml/itemProps2.xml><?xml version="1.0" encoding="utf-8"?>
<ds:datastoreItem xmlns:ds="http://schemas.openxmlformats.org/officeDocument/2006/customXml" ds:itemID="{9A55B981-EFFB-4AE2-9576-B528A5CCC7F8}">
  <ds:schemaRefs>
    <ds:schemaRef ds:uri="752e0c9b-a528-4fd9-af16-b6c54ede5654"/>
    <ds:schemaRef ds:uri="be8d4a36-44d6-40a9-9222-6158e50407c8"/>
    <ds:schemaRef ds:uri="d8762117-8292-4133-b1c7-eab5c6487c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C61CC7-5E55-431B-B4B1-B2F57AF2FC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1372</Words>
  <Application>Microsoft Office PowerPoint</Application>
  <PresentationFormat>Widescreen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Ericsson Hilda</vt:lpstr>
      <vt:lpstr>Ericsson Hilda Light</vt:lpstr>
      <vt:lpstr>Wingdings</vt:lpstr>
      <vt:lpstr>Office Theme</vt:lpstr>
      <vt:lpstr>PowerPoint Presentation</vt:lpstr>
      <vt:lpstr>Merry Christmas – Level 1 (Part 1)  Curriculum Connect: Merry Christmas </vt:lpstr>
      <vt:lpstr>Merry Christmas – Level 1 (Part 2) </vt:lpstr>
      <vt:lpstr>Merry Christmas – Level 2 (Part 1) Catch the Snowflakes! </vt:lpstr>
      <vt:lpstr>Merry Christmas – Level 2 (Part 2) Catch the Snowflakes!</vt:lpstr>
      <vt:lpstr>Merry Christmas – Level 2 (Part 3) </vt:lpstr>
      <vt:lpstr>Merry Christmas – Level 3 (Part 1) Elf Game – catch the falling sprites! </vt:lpstr>
      <vt:lpstr>Merry Christmas– Level 3 (Part 2) Elf Game – catch the falling sprites!</vt:lpstr>
      <vt:lpstr>Merry Christmas – Level 3 (Part 3) - Laptops </vt:lpstr>
      <vt:lpstr>Merry Christmas – Level 3 (Part 3) - Tablet </vt:lpstr>
      <vt:lpstr>Merry Christmas – Level 3 (Part 4) </vt:lpstr>
      <vt:lpstr>Merry Christmas – Level 3 (Part 5) </vt:lpstr>
      <vt:lpstr>Merry Christmas – Level 3 (Part 6) </vt:lpstr>
      <vt:lpstr>Merry Christmas – Level 3 (Finished!) 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Daragh Lowry</dc:creator>
  <cp:lastModifiedBy>Natalia Tokarz</cp:lastModifiedBy>
  <cp:revision>56</cp:revision>
  <cp:lastPrinted>2025-11-20T09:07:10Z</cp:lastPrinted>
  <dcterms:created xsi:type="dcterms:W3CDTF">2025-07-01T13:26:54Z</dcterms:created>
  <dcterms:modified xsi:type="dcterms:W3CDTF">2025-11-24T10:40:54Z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0x01010004B3D2B033AF974EB908779DFEF5E727</vt:lpwstr>
  </property>
  <property fmtid="{D5CDD505-2E9C-101B-9397-08002B2CF9AE}" pid="3" name="MediaServiceImageTags">
    <vt:lpwstr/>
  </property>
</Properties>
</file>